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59" r:id="rId4"/>
    <p:sldId id="304" r:id="rId5"/>
    <p:sldId id="295" r:id="rId6"/>
    <p:sldId id="308" r:id="rId7"/>
    <p:sldId id="261" r:id="rId8"/>
    <p:sldId id="296" r:id="rId9"/>
    <p:sldId id="299" r:id="rId10"/>
    <p:sldId id="297" r:id="rId11"/>
    <p:sldId id="298" r:id="rId12"/>
    <p:sldId id="300" r:id="rId13"/>
    <p:sldId id="302" r:id="rId14"/>
    <p:sldId id="305" r:id="rId15"/>
    <p:sldId id="307" r:id="rId16"/>
    <p:sldId id="306" r:id="rId17"/>
    <p:sldId id="301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Quicksand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CE35A-EED3-427D-9D60-4F56E8162376}">
  <a:tblStyle styleId="{6AECE35A-EED3-427D-9D60-4F56E8162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6A1B10-B252-4223-B86F-04C9745F29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69" autoAdjust="0"/>
  </p:normalViewPr>
  <p:slideViewPr>
    <p:cSldViewPr snapToGrid="0">
      <p:cViewPr varScale="1">
        <p:scale>
          <a:sx n="82" d="100"/>
          <a:sy n="82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Bom dia, o meu nome é Vasco Revés e o nome do meu projeto é Force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Phylogenetic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1397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meus orientadores são as professoras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Catia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vaz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professora Ana Correia.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Após alguma pesquisa encontramos 2 bibliotecas que se adequavam aos nossos requisitos. D3 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Vivagraph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biblioteca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SigmaJS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também foi uma possibilidade inicial mas foi descartada porque esta tinha muito pouca documentação para gráficos de forças, a ultima versão foi lançada á mais 3 anos e assim não era a mais adequada.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44353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Realizamos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entao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 testes entre as duas bibliotecas D3 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VIVAGraph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isto usamos arvores de 3 dimensões diferentes, a quais nos referimos como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contêm respetivamente 200 nos, 5000 nos e 16 000 nos.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primeiro teste, resultados a azul, testamos uma arvore simples, sem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costumização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segundo teste, resultados laranja, uma arvore com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nos nós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por fim também uma arvore com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nos nós mas utilizando uma função de render diferente, os resultados a verde.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podemos ver pelos resultados, a biblioteca D3 foi substancialmente mais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rapida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 todos os testes independentemente da dimensão ou tipo de arvore, e compre todos os requisitos traçados inicialmente.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3002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3679654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gráfico vemos representado um pequeno diagrama da arquitetura da solução, que consiste numa solução modular uma aplicação Node.JS desenhada para testar os módulos desenvolvidos.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é o modulo responsável por obter a informação para a aplicação. Esta informação pode ser obtida por file input ou da base de dados do Phyloviz.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/>
              <a:t>Os dados provenientes da base de dados vêm num ficheiro JSON com toda a informação do </a:t>
            </a:r>
            <a:r>
              <a:rPr lang="pt-PT" sz="1800" dirty="0" err="1"/>
              <a:t>dataset</a:t>
            </a:r>
            <a:r>
              <a:rPr lang="pt-PT" sz="1800" dirty="0"/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04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pt-PT" dirty="0" err="1"/>
              <a:t>Atraves</a:t>
            </a:r>
            <a:r>
              <a:rPr lang="pt-PT" dirty="0"/>
              <a:t> de file input podem ser inseridos 3 tipos de </a:t>
            </a:r>
            <a:r>
              <a:rPr lang="pt-PT" dirty="0" err="1"/>
              <a:t>fiheiro</a:t>
            </a:r>
            <a:r>
              <a:rPr lang="pt-PT" dirty="0"/>
              <a:t>:</a:t>
            </a:r>
          </a:p>
          <a:p>
            <a:pPr marL="139700" indent="0">
              <a:buNone/>
            </a:pPr>
            <a:endParaRPr lang="pt-PT" dirty="0"/>
          </a:p>
          <a:p>
            <a:pPr marL="139700" indent="0">
              <a:buNone/>
            </a:pPr>
            <a:r>
              <a:rPr lang="pt-PT" dirty="0"/>
              <a:t>Os dados da árvore em formato </a:t>
            </a:r>
            <a:r>
              <a:rPr lang="pt-PT" dirty="0" err="1"/>
              <a:t>newick</a:t>
            </a:r>
            <a:r>
              <a:rPr lang="pt-PT" dirty="0"/>
              <a:t> ou </a:t>
            </a:r>
            <a:r>
              <a:rPr lang="pt-PT" dirty="0" err="1"/>
              <a:t>nexus</a:t>
            </a:r>
            <a:r>
              <a:rPr lang="pt-PT" dirty="0"/>
              <a:t> com vemos na figura 4 em </a:t>
            </a:r>
            <a:r>
              <a:rPr lang="pt-PT" dirty="0" err="1"/>
              <a:t>newick</a:t>
            </a:r>
            <a:r>
              <a:rPr lang="pt-PT" dirty="0"/>
              <a:t>;</a:t>
            </a:r>
          </a:p>
          <a:p>
            <a:pPr marL="139700" indent="0">
              <a:buNone/>
            </a:pPr>
            <a:endParaRPr lang="pt-PT" dirty="0"/>
          </a:p>
          <a:p>
            <a:pPr marL="139700" indent="0">
              <a:buNone/>
            </a:pPr>
            <a:r>
              <a:rPr lang="pt-PT" dirty="0"/>
              <a:t>E os dados de perfis e dados complementares para a construção das tabelas, como vemos nas figuras 5 e 6, que vem num ficheiro de texto separado por </a:t>
            </a:r>
            <a:r>
              <a:rPr lang="pt-PT" dirty="0" err="1"/>
              <a:t>tabs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1213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module, é o módulo responsável por converter a informação que vimos antes que é convertida para JSON para ser lido pelo modulo de visualização.</a:t>
            </a:r>
          </a:p>
          <a:p>
            <a:pPr marL="139700" indent="0">
              <a:lnSpc>
                <a:spcPct val="107000"/>
              </a:lnSpc>
              <a:spcAft>
                <a:spcPts val="800"/>
              </a:spcAft>
              <a:buNone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Pegando no exemplo anterior da arvore de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newick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o modulo de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obtemos uma lista de nos com a dimensão. Onde os nos que tem filhos, têm o campo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branchset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a lista dos nos subjacentes.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 lista de links onde estão descritos todos links do gráfico e são representados por um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um target.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>
              <a:lnSpc>
                <a:spcPct val="107000"/>
              </a:lnSpc>
              <a:spcAft>
                <a:spcPts val="800"/>
              </a:spcAft>
              <a:buNone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558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 modulo de visualização, responsável pela criação dos gráficos, é o principal modulo do projeto, visto que é este que vai ser incluído no Phyloviz-online.  O modulo de visualização dá uso as bibliotecas D3 e </a:t>
            </a:r>
            <a:r>
              <a:rPr lang="pt-PT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pt-P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para, desenhar os gráficos e estilizar a </a:t>
            </a:r>
            <a:r>
              <a:rPr lang="pt-PT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pt-P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interface, respetivamente.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construção de todos os gráficos e tabelas ocorre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pois os tempos de carregamento são mais rápidos.</a:t>
            </a:r>
          </a:p>
          <a:p>
            <a:pPr marL="139700" indent="0">
              <a:lnSpc>
                <a:spcPct val="107000"/>
              </a:lnSpc>
              <a:spcAft>
                <a:spcPts val="800"/>
              </a:spcAft>
              <a:buNone/>
            </a:pPr>
            <a:endParaRPr lang="pt-PT" sz="11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Alem dos módulos representados nesta imagem irá existir também um quarto modulo. O modulo de </a:t>
            </a:r>
            <a:r>
              <a:rPr lang="pt-PT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</a:t>
            </a:r>
            <a:r>
              <a:rPr lang="pt-P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tratará da função de gravar o estado do gráfico (posições, filtros, </a:t>
            </a:r>
            <a:r>
              <a:rPr lang="pt-PT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labels</a:t>
            </a:r>
            <a:r>
              <a:rPr lang="pt-P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pt-P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mas que ainda não foi desenvolvido.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727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 começar a apresentação por fazer uma pequena introdução ao Phyloviz, seguido de uma descrição do problema, vou falar das bibliotecas para desenho de gráficos, descrição da arquitetura e por fim uma demonstração da aplicação.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Phyloviz é a plataforma onde este projeto vai ser incluído, é uma open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permite a analise e visualização de dados epidemiológicos.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plataforma permite a analise de dados de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tipagem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ADN que posteriormente geram perfis alélicos e com estes dados é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possivel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estimar árvores filogenéticas, como vemos na figura 1.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Arvores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filogeneticas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são uma representação das relações de genes ou proteínas com outras sequencias ancestrais ou informação complementar, isto é, informação sobre origem,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idade,sexo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localização etc…</a:t>
            </a:r>
          </a:p>
          <a:p>
            <a:pPr marL="139700" indent="0">
              <a:lnSpc>
                <a:spcPct val="107000"/>
              </a:lnSpc>
              <a:spcAft>
                <a:spcPts val="800"/>
              </a:spcAft>
              <a:buNone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Phyloviz está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disponivel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como Desktop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desenvolvida em java e como online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Phyloviz-Online.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068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este projeto é desenvolver um modulo de visualização para ser incluído na plataforma Phyloviz-online, que realize a visualização de gráficos de forças, chamados force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layouts. 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solução deve ser feita de maneira a poder ser utilizada de forma independente, como uma aplicação independente apenas para visualização de gráficos de forças ou integrada no Phyloviz.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48123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r>
              <a:rPr lang="pt-P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Force </a:t>
            </a:r>
            <a:r>
              <a:rPr lang="pt-PT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directed</a:t>
            </a:r>
            <a:r>
              <a:rPr lang="pt-P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layout é uma visualização não estática de gráficos, baseado num modelo de forças. </a:t>
            </a:r>
          </a:p>
          <a:p>
            <a:pPr marL="457200">
              <a:lnSpc>
                <a:spcPct val="107000"/>
              </a:lnSpc>
            </a:pPr>
            <a:endParaRPr lang="pt-P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pt-P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 o </a:t>
            </a:r>
            <a:r>
              <a:rPr lang="pt-PT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algortimo</a:t>
            </a:r>
            <a:r>
              <a:rPr lang="pt-P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usa a informação recebida para simular forças nas arestas e nós do </a:t>
            </a:r>
            <a:r>
              <a:rPr lang="pt-PT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grafico</a:t>
            </a:r>
            <a:r>
              <a:rPr lang="pt-P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baseado nas suas posições relativas e usando essas forças para simular movimento, daí ser um gráfico não estático. </a:t>
            </a:r>
          </a:p>
          <a:p>
            <a:pPr marL="139700" indent="0">
              <a:lnSpc>
                <a:spcPct val="107000"/>
              </a:lnSpc>
              <a:buNone/>
            </a:pPr>
            <a:endParaRPr lang="pt-P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pt-P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Apesar de já existir um modulo visualização para gráficos de forças no Phyloviz-online esta será uma versão atualizada, com </a:t>
            </a:r>
            <a:r>
              <a:rPr lang="pt-PT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pt-P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ainda não estavam implementadas.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279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07000"/>
              </a:lnSpc>
              <a:buNone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Nesta lista vemos os requisitos da aplicação, onde os pontos a bold representam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não existem na solução anterior, como a função de colapsar e expandir regiões do gráfico, e salvar o estado do gráfico localmente e não só no servidor do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phyloviz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isso inclui posições dos nos e todos os filtros associados.</a:t>
            </a:r>
          </a:p>
          <a:p>
            <a:pPr marL="457200">
              <a:lnSpc>
                <a:spcPct val="107000"/>
              </a:lnSpc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Alem disso temos também tabelas para dados de perfil e dados auxiliares, gráficos pie-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possibilidade de adicionar ou remover </a:t>
            </a:r>
            <a:r>
              <a:rPr lang="pt-PT" dirty="0" err="1"/>
              <a:t>labels</a:t>
            </a:r>
            <a:r>
              <a:rPr lang="pt-PT" dirty="0"/>
              <a:t> e filtros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tanto para o gráfico de forças como para as tabelas.</a:t>
            </a:r>
          </a:p>
          <a:p>
            <a:pPr marL="139700" indent="0">
              <a:lnSpc>
                <a:spcPct val="107000"/>
              </a:lnSpc>
              <a:buNone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solução tem atenção que deve ser escalável para arvores de grande dimensão e ter melhor performance que a solução anterior. Por exemplo remover a utilização de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visto que o carregamento fica extremamente mais pesado, consome imensos recursos e a interação com o gráfico fica bastante lenta. </a:t>
            </a:r>
            <a:endParaRPr u="sng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Bibliotecas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capitulo vou falar sobre bibliotecas para desenho de gráficos.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04160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 escolha da biblioteca utilizada era importante: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de render suportado. Se suporta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importante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pq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SVG usa elementos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permite DOM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Importante para poder alterar a informação do gráfico com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tinha funções implementadas para desenhar gráficos de forças;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permite customização dos nos do gráfico.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permite salvar coordenadas dos nos ou estado do gráfico.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finalmente, se tem uma comunidade ativa.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93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365020" y="94304"/>
            <a:ext cx="5836998" cy="919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Force Direct Visualization for Phylogenetic Trees</a:t>
            </a:r>
            <a:endParaRPr sz="4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3A15F7B-CD13-419D-951A-ADBB9812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-248478"/>
            <a:ext cx="1905000" cy="1905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AC2866-2629-421A-824F-58A9A3418E11}"/>
              </a:ext>
            </a:extLst>
          </p:cNvPr>
          <p:cNvSpPr txBox="1"/>
          <p:nvPr/>
        </p:nvSpPr>
        <p:spPr>
          <a:xfrm>
            <a:off x="1056398" y="4021987"/>
            <a:ext cx="50164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tx2">
                    <a:lumMod val="50000"/>
                  </a:schemeClr>
                </a:solidFill>
              </a:rPr>
              <a:t>Vasco Branco Revés - A44818@alunos.isel.pt </a:t>
            </a:r>
          </a:p>
          <a:p>
            <a:r>
              <a:rPr lang="pt-PT" dirty="0" err="1">
                <a:solidFill>
                  <a:schemeClr val="tx2">
                    <a:lumMod val="50000"/>
                  </a:schemeClr>
                </a:solidFill>
              </a:rPr>
              <a:t>Supervisers</a:t>
            </a:r>
            <a:r>
              <a:rPr lang="pt-PT" dirty="0">
                <a:solidFill>
                  <a:schemeClr val="tx2">
                    <a:lumMod val="50000"/>
                  </a:schemeClr>
                </a:solidFill>
              </a:rPr>
              <a:t>: </a:t>
            </a:r>
          </a:p>
          <a:p>
            <a:r>
              <a:rPr lang="pt-PT" dirty="0">
                <a:solidFill>
                  <a:schemeClr val="tx2">
                    <a:lumMod val="50000"/>
                  </a:schemeClr>
                </a:solidFill>
              </a:rPr>
              <a:t>Cátia Vaz, cvaz@cc.isel.ipl.pt, ISEL </a:t>
            </a:r>
          </a:p>
          <a:p>
            <a:r>
              <a:rPr lang="pt-PT" dirty="0">
                <a:solidFill>
                  <a:schemeClr val="tx2">
                    <a:lumMod val="50000"/>
                  </a:schemeClr>
                </a:solidFill>
              </a:rPr>
              <a:t>Ana Correia, ana.duarte.correia@ist.utl.pt, IST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3E9687A-4D80-4B9E-8777-A1BE0F484436}"/>
              </a:ext>
            </a:extLst>
          </p:cNvPr>
          <p:cNvSpPr txBox="1"/>
          <p:nvPr/>
        </p:nvSpPr>
        <p:spPr>
          <a:xfrm>
            <a:off x="7187844" y="1318446"/>
            <a:ext cx="19561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tx2">
                    <a:lumMod val="50000"/>
                  </a:schemeClr>
                </a:solidFill>
              </a:rPr>
              <a:t>Projeto e Seminário Licenciatura em Engenharia Informática e Computadores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1DEECA9-2F02-4B66-BE10-15D53814953D}"/>
              </a:ext>
            </a:extLst>
          </p:cNvPr>
          <p:cNvSpPr txBox="1"/>
          <p:nvPr/>
        </p:nvSpPr>
        <p:spPr>
          <a:xfrm>
            <a:off x="1056398" y="25717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dirty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pt-PT" sz="1800" b="1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E25F5-0FAD-44D3-BACC-970D03F8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Graphic</a:t>
            </a:r>
            <a:r>
              <a:rPr lang="pt-PT" dirty="0"/>
              <a:t> </a:t>
            </a:r>
            <a:r>
              <a:rPr lang="pt-PT" dirty="0" err="1"/>
              <a:t>Drawing</a:t>
            </a:r>
            <a:r>
              <a:rPr lang="pt-PT" dirty="0"/>
              <a:t> </a:t>
            </a:r>
            <a:r>
              <a:rPr lang="pt-PT" dirty="0" err="1"/>
              <a:t>Libraries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61D3AE8-EE7E-4F5F-A61A-A17D274F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1086799"/>
            <a:ext cx="2825477" cy="1656401"/>
          </a:xfrm>
        </p:spPr>
        <p:txBody>
          <a:bodyPr/>
          <a:lstStyle/>
          <a:p>
            <a:r>
              <a:rPr lang="pt-PT" sz="2000" dirty="0" err="1"/>
              <a:t>Vivagraph</a:t>
            </a:r>
            <a:r>
              <a:rPr lang="pt-PT" sz="2000" dirty="0"/>
              <a:t> JS</a:t>
            </a:r>
          </a:p>
          <a:p>
            <a:r>
              <a:rPr lang="pt-PT" sz="2000" dirty="0"/>
              <a:t>D3</a:t>
            </a:r>
          </a:p>
          <a:p>
            <a:pPr marL="38100" indent="0">
              <a:buNone/>
            </a:pPr>
            <a:endParaRPr lang="pt-PT" sz="2000" dirty="0"/>
          </a:p>
          <a:p>
            <a:r>
              <a:rPr lang="pt-PT" sz="2000" dirty="0"/>
              <a:t>Sigma JS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0B3A18C-9C20-4FC5-8792-B11C47F579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834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851D3-8C78-4A6B-923A-BB21194D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Performance: D3 </a:t>
            </a:r>
            <a:r>
              <a:rPr lang="pt-PT" dirty="0" err="1"/>
              <a:t>vs</a:t>
            </a:r>
            <a:r>
              <a:rPr lang="pt-PT" dirty="0"/>
              <a:t> </a:t>
            </a:r>
            <a:r>
              <a:rPr lang="pt-PT" dirty="0" err="1"/>
              <a:t>Vivagraph</a:t>
            </a:r>
            <a:r>
              <a:rPr lang="pt-PT" dirty="0"/>
              <a:t> JS</a:t>
            </a:r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74E7F7D-48D6-4240-AA49-00379B82BB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11</a:t>
            </a:fld>
            <a:endParaRPr lang="pt-PT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9D0DBB1-53DD-487F-96C6-372797F6B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06444"/>
              </p:ext>
            </p:extLst>
          </p:nvPr>
        </p:nvGraphicFramePr>
        <p:xfrm>
          <a:off x="1431926" y="1302085"/>
          <a:ext cx="7270677" cy="3162169"/>
        </p:xfrm>
        <a:graphic>
          <a:graphicData uri="http://schemas.openxmlformats.org/drawingml/2006/table">
            <a:tbl>
              <a:tblPr/>
              <a:tblGrid>
                <a:gridCol w="549274">
                  <a:extLst>
                    <a:ext uri="{9D8B030D-6E8A-4147-A177-3AD203B41FA5}">
                      <a16:colId xmlns:a16="http://schemas.microsoft.com/office/drawing/2014/main" val="3777334846"/>
                    </a:ext>
                  </a:extLst>
                </a:gridCol>
                <a:gridCol w="845510">
                  <a:extLst>
                    <a:ext uri="{9D8B030D-6E8A-4147-A177-3AD203B41FA5}">
                      <a16:colId xmlns:a16="http://schemas.microsoft.com/office/drawing/2014/main" val="32877376"/>
                    </a:ext>
                  </a:extLst>
                </a:gridCol>
                <a:gridCol w="652877">
                  <a:extLst>
                    <a:ext uri="{9D8B030D-6E8A-4147-A177-3AD203B41FA5}">
                      <a16:colId xmlns:a16="http://schemas.microsoft.com/office/drawing/2014/main" val="2651550488"/>
                    </a:ext>
                  </a:extLst>
                </a:gridCol>
                <a:gridCol w="652877">
                  <a:extLst>
                    <a:ext uri="{9D8B030D-6E8A-4147-A177-3AD203B41FA5}">
                      <a16:colId xmlns:a16="http://schemas.microsoft.com/office/drawing/2014/main" val="1476343842"/>
                    </a:ext>
                  </a:extLst>
                </a:gridCol>
                <a:gridCol w="652877">
                  <a:extLst>
                    <a:ext uri="{9D8B030D-6E8A-4147-A177-3AD203B41FA5}">
                      <a16:colId xmlns:a16="http://schemas.microsoft.com/office/drawing/2014/main" val="2384901070"/>
                    </a:ext>
                  </a:extLst>
                </a:gridCol>
                <a:gridCol w="652877">
                  <a:extLst>
                    <a:ext uri="{9D8B030D-6E8A-4147-A177-3AD203B41FA5}">
                      <a16:colId xmlns:a16="http://schemas.microsoft.com/office/drawing/2014/main" val="3284944718"/>
                    </a:ext>
                  </a:extLst>
                </a:gridCol>
                <a:gridCol w="652877">
                  <a:extLst>
                    <a:ext uri="{9D8B030D-6E8A-4147-A177-3AD203B41FA5}">
                      <a16:colId xmlns:a16="http://schemas.microsoft.com/office/drawing/2014/main" val="1328913336"/>
                    </a:ext>
                  </a:extLst>
                </a:gridCol>
                <a:gridCol w="652877">
                  <a:extLst>
                    <a:ext uri="{9D8B030D-6E8A-4147-A177-3AD203B41FA5}">
                      <a16:colId xmlns:a16="http://schemas.microsoft.com/office/drawing/2014/main" val="3362625278"/>
                    </a:ext>
                  </a:extLst>
                </a:gridCol>
                <a:gridCol w="652877">
                  <a:extLst>
                    <a:ext uri="{9D8B030D-6E8A-4147-A177-3AD203B41FA5}">
                      <a16:colId xmlns:a16="http://schemas.microsoft.com/office/drawing/2014/main" val="857415033"/>
                    </a:ext>
                  </a:extLst>
                </a:gridCol>
                <a:gridCol w="652877">
                  <a:extLst>
                    <a:ext uri="{9D8B030D-6E8A-4147-A177-3AD203B41FA5}">
                      <a16:colId xmlns:a16="http://schemas.microsoft.com/office/drawing/2014/main" val="1631279703"/>
                    </a:ext>
                  </a:extLst>
                </a:gridCol>
                <a:gridCol w="652877">
                  <a:extLst>
                    <a:ext uri="{9D8B030D-6E8A-4147-A177-3AD203B41FA5}">
                      <a16:colId xmlns:a16="http://schemas.microsoft.com/office/drawing/2014/main" val="3645081846"/>
                    </a:ext>
                  </a:extLst>
                </a:gridCol>
              </a:tblGrid>
              <a:tr h="167084">
                <a:tc rowSpan="2" gridSpan="2">
                  <a:txBody>
                    <a:bodyPr/>
                    <a:lstStyle/>
                    <a:p>
                      <a:pPr algn="ctr" fontAlgn="b"/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942" marR="96942" marT="48471" marB="48471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 Tree (200 nodes)</a:t>
                      </a:r>
                    </a:p>
                  </a:txBody>
                  <a:tcPr marL="96942" marR="96942" marT="48471" marB="48471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Tree (5000 nodes)</a:t>
                      </a:r>
                    </a:p>
                  </a:txBody>
                  <a:tcPr marL="96942" marR="96942" marT="48471" marB="48471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Tree (16000 nodes)</a:t>
                      </a:r>
                    </a:p>
                  </a:txBody>
                  <a:tcPr marL="96942" marR="96942" marT="48471" marB="48471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780137"/>
                  </a:ext>
                </a:extLst>
              </a:tr>
              <a:tr h="964531">
                <a:tc gridSpan="2"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</a:t>
                      </a:r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Graph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5" marR="7595" marT="75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 Graphh with Labels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Graph with different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renderig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function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</a:t>
                      </a:r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Graph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5" marR="7595" marT="75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</a:t>
                      </a:r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Graphh</a:t>
                      </a:r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</a:t>
                      </a:r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Labels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Graph with different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renderig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function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</a:t>
                      </a:r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Graph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5" marR="7595" marT="75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</a:t>
                      </a:r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Graphh</a:t>
                      </a:r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</a:t>
                      </a:r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Labels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Graph with different rendering function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432272"/>
                  </a:ext>
                </a:extLst>
              </a:tr>
              <a:tr h="15949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LIBRARY</a:t>
                      </a:r>
                    </a:p>
                  </a:txBody>
                  <a:tcPr marL="96942" marR="96942" marT="48471" marB="48471" vert="wordArt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</a:p>
                  </a:txBody>
                  <a:tcPr marL="96942" marR="96942" marT="48471" marB="4847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42,114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39,485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73,09499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922,624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992,91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813,764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6145,805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6190,83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5948,65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775410"/>
                  </a:ext>
                </a:extLst>
              </a:tr>
              <a:tr h="15949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49,5249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37,725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54,485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1109,75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1139,75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834,264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6297,03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6418,065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6289,819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89731"/>
                  </a:ext>
                </a:extLst>
              </a:tr>
              <a:tr h="15949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47,5549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46,345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42,025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1115,4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1350,785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824,674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5800,959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6762,765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5831,23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95879"/>
                  </a:ext>
                </a:extLst>
              </a:tr>
              <a:tr h="15949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44,509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55,945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52,3949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1091,535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957,655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820,345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5984,93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7577,865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5981,55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075060"/>
                  </a:ext>
                </a:extLst>
              </a:tr>
              <a:tr h="16708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45,8899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46,05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56,635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878,924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959,405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773,499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6309,464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6523,765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5895,764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310840"/>
                  </a:ext>
                </a:extLst>
              </a:tr>
              <a:tr h="16708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45,919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45,11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55,726978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1023,6466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1080,101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813,3092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6107,6376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6694,658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5989,4026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060222"/>
                  </a:ext>
                </a:extLst>
              </a:tr>
              <a:tr h="15949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VivaGraph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942" marR="96942" marT="48471" marB="4847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86,8099</a:t>
                      </a:r>
                    </a:p>
                  </a:txBody>
                  <a:tcPr marL="7595" marR="7595" marT="75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152,86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124,875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3067,41</a:t>
                      </a:r>
                    </a:p>
                  </a:txBody>
                  <a:tcPr marL="7595" marR="7595" marT="75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5817,273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1089,474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29518,494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27646,529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6430,465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923130"/>
                  </a:ext>
                </a:extLst>
              </a:tr>
              <a:tr h="15949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83,92</a:t>
                      </a:r>
                    </a:p>
                  </a:txBody>
                  <a:tcPr marL="7595" marR="7595" marT="75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102,249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103,994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3238,979</a:t>
                      </a:r>
                    </a:p>
                  </a:txBody>
                  <a:tcPr marL="7595" marR="7595" marT="75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5443,006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1380,4149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26149,529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27022,234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6990,349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233827"/>
                  </a:ext>
                </a:extLst>
              </a:tr>
              <a:tr h="15949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80,8899</a:t>
                      </a:r>
                    </a:p>
                  </a:txBody>
                  <a:tcPr marL="7595" marR="7595" marT="75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101,73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114,2949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2948,72</a:t>
                      </a:r>
                    </a:p>
                  </a:txBody>
                  <a:tcPr marL="7595" marR="7595" marT="75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4254,264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1216,224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26234,884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31673,945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6262,255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9497"/>
                  </a:ext>
                </a:extLst>
              </a:tr>
              <a:tr h="15949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104,744</a:t>
                      </a:r>
                    </a:p>
                  </a:txBody>
                  <a:tcPr marL="7595" marR="7595" marT="75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110,699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100,785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3140,705</a:t>
                      </a:r>
                    </a:p>
                  </a:txBody>
                  <a:tcPr marL="7595" marR="7595" marT="75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4119,51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1270,08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26053,139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32669,13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6200,584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75115"/>
                  </a:ext>
                </a:extLst>
              </a:tr>
              <a:tr h="16708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121,035</a:t>
                      </a:r>
                    </a:p>
                  </a:txBody>
                  <a:tcPr marL="7595" marR="7595" marT="75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101,985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98,019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3469,559</a:t>
                      </a:r>
                    </a:p>
                  </a:txBody>
                  <a:tcPr marL="7595" marR="7595" marT="75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3390,664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1182,629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26718,135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26532,074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5713,779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732218"/>
                  </a:ext>
                </a:extLst>
              </a:tr>
              <a:tr h="16708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95,47976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113,9046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108,39358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b="1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3173,0746</a:t>
                      </a:r>
                    </a:p>
                  </a:txBody>
                  <a:tcPr marL="7595" marR="7595" marT="75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4604,9434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1227,76438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26934,8362</a:t>
                      </a:r>
                    </a:p>
                  </a:txBody>
                  <a:tcPr marL="7595" marR="7595" marT="759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29108,7824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6319,4864</a:t>
                      </a:r>
                    </a:p>
                  </a:txBody>
                  <a:tcPr marL="7595" marR="7595" marT="75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890902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770DE9CD-B709-49ED-AE90-FAACFACEEAA7}"/>
              </a:ext>
            </a:extLst>
          </p:cNvPr>
          <p:cNvSpPr txBox="1"/>
          <p:nvPr/>
        </p:nvSpPr>
        <p:spPr>
          <a:xfrm>
            <a:off x="1558926" y="4613631"/>
            <a:ext cx="418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Fig. 2 – </a:t>
            </a:r>
            <a:r>
              <a:rPr lang="pt-PT" sz="1200" dirty="0" err="1">
                <a:solidFill>
                  <a:schemeClr val="bg1"/>
                </a:solidFill>
              </a:rPr>
              <a:t>Vivagraph</a:t>
            </a:r>
            <a:r>
              <a:rPr lang="pt-PT" sz="1200" dirty="0">
                <a:solidFill>
                  <a:schemeClr val="bg1"/>
                </a:solidFill>
              </a:rPr>
              <a:t> JS </a:t>
            </a:r>
            <a:r>
              <a:rPr lang="pt-PT" sz="1200" dirty="0" err="1">
                <a:solidFill>
                  <a:schemeClr val="bg1"/>
                </a:solidFill>
              </a:rPr>
              <a:t>and</a:t>
            </a:r>
            <a:r>
              <a:rPr lang="pt-PT" sz="1200" dirty="0">
                <a:solidFill>
                  <a:schemeClr val="bg1"/>
                </a:solidFill>
              </a:rPr>
              <a:t> D3 performance </a:t>
            </a:r>
            <a:r>
              <a:rPr lang="pt-PT" sz="1200" dirty="0" err="1">
                <a:solidFill>
                  <a:schemeClr val="bg1"/>
                </a:solidFill>
              </a:rPr>
              <a:t>results</a:t>
            </a:r>
            <a:r>
              <a:rPr lang="pt-PT" sz="1200" dirty="0">
                <a:solidFill>
                  <a:schemeClr val="bg1"/>
                </a:solidFill>
              </a:rPr>
              <a:t>, in ms.</a:t>
            </a:r>
          </a:p>
        </p:txBody>
      </p:sp>
    </p:spTree>
    <p:extLst>
      <p:ext uri="{BB962C8B-B14F-4D97-AF65-F5344CB8AC3E}">
        <p14:creationId xmlns:p14="http://schemas.microsoft.com/office/powerpoint/2010/main" val="1119039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C2A73-4EB0-4107-A771-61695C53B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ARQUITETURE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AD9167F-891C-4F7B-B6BD-1D3CA8842F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12</a:t>
            </a:fld>
            <a:endParaRPr lang="pt-PT"/>
          </a:p>
        </p:txBody>
      </p:sp>
      <p:sp>
        <p:nvSpPr>
          <p:cNvPr id="5" name="Google Shape;96;p15">
            <a:extLst>
              <a:ext uri="{FF2B5EF4-FFF2-40B4-BE49-F238E27FC236}">
                <a16:creationId xmlns:a16="http://schemas.microsoft.com/office/drawing/2014/main" id="{D77BA4A1-9FFB-4B5D-BB39-CC060EA66EB2}"/>
              </a:ext>
            </a:extLst>
          </p:cNvPr>
          <p:cNvSpPr txBox="1"/>
          <p:nvPr/>
        </p:nvSpPr>
        <p:spPr>
          <a:xfrm>
            <a:off x="529724" y="2276850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73F356EF-C52D-4489-9C6D-8A10C542F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899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30902-FFF4-467A-B735-95AFF49F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5" y="488689"/>
            <a:ext cx="6858000" cy="345000"/>
          </a:xfrm>
        </p:spPr>
        <p:txBody>
          <a:bodyPr/>
          <a:lstStyle/>
          <a:p>
            <a:r>
              <a:rPr lang="pt-PT" dirty="0"/>
              <a:t>Modules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C2F5C6-97AE-4F1E-887B-C891E26151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13</a:t>
            </a:fld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6E9725-BE64-441F-B157-8B0043026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333" y="997223"/>
            <a:ext cx="4602467" cy="3452873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16118DEA-3926-4806-87B3-E06C2533D173}"/>
              </a:ext>
            </a:extLst>
          </p:cNvPr>
          <p:cNvSpPr txBox="1"/>
          <p:nvPr/>
        </p:nvSpPr>
        <p:spPr>
          <a:xfrm>
            <a:off x="2179333" y="4613630"/>
            <a:ext cx="418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Fig. 3 – </a:t>
            </a:r>
            <a:r>
              <a:rPr lang="pt-PT" sz="1200" dirty="0" err="1">
                <a:solidFill>
                  <a:schemeClr val="bg1"/>
                </a:solidFill>
              </a:rPr>
              <a:t>Arquiteture</a:t>
            </a:r>
            <a:r>
              <a:rPr lang="pt-PT" sz="1200" dirty="0">
                <a:solidFill>
                  <a:schemeClr val="bg1"/>
                </a:solidFill>
              </a:rPr>
              <a:t> </a:t>
            </a:r>
            <a:r>
              <a:rPr lang="pt-PT" sz="1200" dirty="0" err="1">
                <a:solidFill>
                  <a:schemeClr val="bg1"/>
                </a:solidFill>
              </a:rPr>
              <a:t>diagram</a:t>
            </a:r>
            <a:r>
              <a:rPr lang="pt-PT" sz="1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2130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8AE99-31D0-4C4A-83CA-3F9DD7CD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ACCESS MODULE – FILE INPUT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FE0F22-1546-4BA3-9B86-1F8C63B3A6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14</a:t>
            </a:fld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6F99378-9750-4474-8926-35ED29F06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314451"/>
            <a:ext cx="4181475" cy="6194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CFCAC59-BF68-4FB3-96D4-C88A214ED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899" y="2443162"/>
            <a:ext cx="2657475" cy="11715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A5606B7-1541-48A0-A83F-2086D6E71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312" y="2424112"/>
            <a:ext cx="4314825" cy="119062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1A32E59-484C-49A0-AF98-D99F3E99275A}"/>
              </a:ext>
            </a:extLst>
          </p:cNvPr>
          <p:cNvSpPr txBox="1"/>
          <p:nvPr/>
        </p:nvSpPr>
        <p:spPr>
          <a:xfrm>
            <a:off x="1485899" y="1936100"/>
            <a:ext cx="418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Fig. 4 – </a:t>
            </a:r>
            <a:r>
              <a:rPr lang="pt-PT" sz="1200" dirty="0" err="1">
                <a:solidFill>
                  <a:schemeClr val="bg1"/>
                </a:solidFill>
              </a:rPr>
              <a:t>Tree</a:t>
            </a:r>
            <a:r>
              <a:rPr lang="pt-PT" sz="1200" dirty="0">
                <a:solidFill>
                  <a:schemeClr val="bg1"/>
                </a:solidFill>
              </a:rPr>
              <a:t> in </a:t>
            </a:r>
            <a:r>
              <a:rPr lang="pt-PT" sz="1200" dirty="0" err="1">
                <a:solidFill>
                  <a:schemeClr val="bg1"/>
                </a:solidFill>
              </a:rPr>
              <a:t>Newick</a:t>
            </a:r>
            <a:r>
              <a:rPr lang="pt-PT" sz="1200" dirty="0">
                <a:solidFill>
                  <a:schemeClr val="bg1"/>
                </a:solidFill>
              </a:rPr>
              <a:t> </a:t>
            </a:r>
            <a:r>
              <a:rPr lang="pt-PT" sz="1200" dirty="0" err="1">
                <a:solidFill>
                  <a:schemeClr val="bg1"/>
                </a:solidFill>
              </a:rPr>
              <a:t>format</a:t>
            </a:r>
            <a:r>
              <a:rPr lang="pt-PT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B584CB-7D59-43AF-B612-6D7DBF36CAE8}"/>
              </a:ext>
            </a:extLst>
          </p:cNvPr>
          <p:cNvSpPr txBox="1"/>
          <p:nvPr/>
        </p:nvSpPr>
        <p:spPr>
          <a:xfrm>
            <a:off x="1485900" y="3618036"/>
            <a:ext cx="176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Fig. 5 – </a:t>
            </a:r>
            <a:r>
              <a:rPr lang="pt-PT" sz="1200" dirty="0" err="1">
                <a:solidFill>
                  <a:schemeClr val="bg1"/>
                </a:solidFill>
              </a:rPr>
              <a:t>Profile</a:t>
            </a:r>
            <a:r>
              <a:rPr lang="pt-PT" sz="1200" dirty="0">
                <a:solidFill>
                  <a:schemeClr val="bg1"/>
                </a:solidFill>
              </a:rPr>
              <a:t> Data.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6C268E5-7717-40BC-B55B-BFE9F167DC3A}"/>
              </a:ext>
            </a:extLst>
          </p:cNvPr>
          <p:cNvSpPr txBox="1"/>
          <p:nvPr/>
        </p:nvSpPr>
        <p:spPr>
          <a:xfrm>
            <a:off x="4405312" y="3618036"/>
            <a:ext cx="2376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Fig. 6 – </a:t>
            </a:r>
            <a:r>
              <a:rPr lang="pt-PT" sz="1200" dirty="0" err="1">
                <a:solidFill>
                  <a:schemeClr val="bg1"/>
                </a:solidFill>
              </a:rPr>
              <a:t>Complementary</a:t>
            </a:r>
            <a:r>
              <a:rPr lang="pt-PT" sz="1200" dirty="0">
                <a:solidFill>
                  <a:schemeClr val="bg1"/>
                </a:solidFill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251234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30902-FFF4-467A-B735-95AFF49F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5" y="488689"/>
            <a:ext cx="6858000" cy="345000"/>
          </a:xfrm>
        </p:spPr>
        <p:txBody>
          <a:bodyPr/>
          <a:lstStyle/>
          <a:p>
            <a:r>
              <a:rPr lang="pt-PT" dirty="0" err="1"/>
              <a:t>Parsing</a:t>
            </a:r>
            <a:r>
              <a:rPr lang="pt-PT" dirty="0"/>
              <a:t> Modules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C2F5C6-97AE-4F1E-887B-C891E26151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15</a:t>
            </a:fld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62CE25-B2BB-4ABB-93D5-689E22601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300" y="1293586"/>
            <a:ext cx="4181475" cy="22225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19BEBA7-4CFC-427D-A542-DE66AD50F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039" y="1293586"/>
            <a:ext cx="3101062" cy="106322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D52D09-EC55-437E-A528-B570109C9027}"/>
              </a:ext>
            </a:extLst>
          </p:cNvPr>
          <p:cNvSpPr txBox="1"/>
          <p:nvPr/>
        </p:nvSpPr>
        <p:spPr>
          <a:xfrm>
            <a:off x="1251580" y="2439382"/>
            <a:ext cx="418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Fig. 7 </a:t>
            </a:r>
            <a:r>
              <a:rPr lang="pt-PT" sz="1200" dirty="0" err="1">
                <a:solidFill>
                  <a:schemeClr val="bg1"/>
                </a:solidFill>
              </a:rPr>
              <a:t>Newick</a:t>
            </a:r>
            <a:r>
              <a:rPr lang="pt-PT" sz="1200" dirty="0">
                <a:solidFill>
                  <a:schemeClr val="bg1"/>
                </a:solidFill>
              </a:rPr>
              <a:t> </a:t>
            </a:r>
            <a:r>
              <a:rPr lang="pt-PT" sz="1200" dirty="0" err="1">
                <a:solidFill>
                  <a:schemeClr val="bg1"/>
                </a:solidFill>
              </a:rPr>
              <a:t>Tree</a:t>
            </a:r>
            <a:r>
              <a:rPr lang="pt-PT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D551CA-A03B-424C-9D2E-81453877CF61}"/>
              </a:ext>
            </a:extLst>
          </p:cNvPr>
          <p:cNvSpPr txBox="1"/>
          <p:nvPr/>
        </p:nvSpPr>
        <p:spPr>
          <a:xfrm>
            <a:off x="4464300" y="3639068"/>
            <a:ext cx="418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Fig. 8 JSON output </a:t>
            </a:r>
            <a:r>
              <a:rPr lang="pt-PT" sz="1200" dirty="0" err="1">
                <a:solidFill>
                  <a:schemeClr val="bg1"/>
                </a:solidFill>
              </a:rPr>
              <a:t>of</a:t>
            </a:r>
            <a:r>
              <a:rPr lang="pt-PT" sz="1200" dirty="0">
                <a:solidFill>
                  <a:schemeClr val="bg1"/>
                </a:solidFill>
              </a:rPr>
              <a:t> </a:t>
            </a:r>
            <a:r>
              <a:rPr lang="pt-PT" sz="1200" dirty="0" err="1">
                <a:solidFill>
                  <a:schemeClr val="bg1"/>
                </a:solidFill>
              </a:rPr>
              <a:t>parsing</a:t>
            </a:r>
            <a:r>
              <a:rPr lang="pt-PT" sz="1200" dirty="0">
                <a:solidFill>
                  <a:schemeClr val="bg1"/>
                </a:solidFill>
              </a:rPr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1004546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419C4-CC6E-4E5C-AC3A-CBE8F0FF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Modules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5D56079-544F-4375-AF08-8FF1FC8FAC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16</a:t>
            </a:fld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6CB650-DE6A-44E5-920D-7F4172B0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233" y="1104900"/>
            <a:ext cx="4861534" cy="364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4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47CB1-C93D-4999-9B2E-F942260EB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DEMO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550AA5F-29D4-4457-9621-664A595990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17</a:t>
            </a:fld>
            <a:endParaRPr lang="pt-PT"/>
          </a:p>
        </p:txBody>
      </p:sp>
      <p:sp>
        <p:nvSpPr>
          <p:cNvPr id="5" name="Google Shape;96;p15">
            <a:extLst>
              <a:ext uri="{FF2B5EF4-FFF2-40B4-BE49-F238E27FC236}">
                <a16:creationId xmlns:a16="http://schemas.microsoft.com/office/drawing/2014/main" id="{86B413E9-087F-4217-AE07-40BBD5C4FA76}"/>
              </a:ext>
            </a:extLst>
          </p:cNvPr>
          <p:cNvSpPr txBox="1"/>
          <p:nvPr/>
        </p:nvSpPr>
        <p:spPr>
          <a:xfrm>
            <a:off x="554224" y="2307788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7482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INTRODUCTION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OUTLINE</a:t>
            </a:r>
            <a:endParaRPr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Chapter</a:t>
            </a:r>
            <a:r>
              <a:rPr lang="pt-PT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1: </a:t>
            </a:r>
            <a:r>
              <a:rPr lang="en-US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Introduction</a:t>
            </a:r>
            <a:r>
              <a:rPr lang="pt-PT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to Phyloviz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PT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Chapter</a:t>
            </a:r>
            <a:r>
              <a:rPr lang="pt-PT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2: </a:t>
            </a:r>
            <a:r>
              <a:rPr lang="pt-PT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Problem</a:t>
            </a:r>
            <a:r>
              <a:rPr lang="pt-PT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pt-PT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Description</a:t>
            </a:r>
            <a:endParaRPr lang="en-US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PT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Chapter</a:t>
            </a:r>
            <a:r>
              <a:rPr lang="pt-PT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3: </a:t>
            </a:r>
            <a:r>
              <a:rPr lang="pt-PT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Libraries</a:t>
            </a:r>
            <a:endParaRPr lang="pt-PT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PT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Chapter</a:t>
            </a:r>
            <a:r>
              <a:rPr lang="pt-PT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4: </a:t>
            </a:r>
            <a:r>
              <a:rPr lang="pt-PT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Arquiteture</a:t>
            </a:r>
            <a:endParaRPr lang="pt-PT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PT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Chapter</a:t>
            </a:r>
            <a:r>
              <a:rPr lang="pt-PT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5: Demo</a:t>
            </a:r>
            <a:endParaRPr lang="pt-PT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PT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agem 2" descr="Uma imagem com portátil, interior&#10;&#10;Descrição gerada automaticamente">
            <a:extLst>
              <a:ext uri="{FF2B5EF4-FFF2-40B4-BE49-F238E27FC236}">
                <a16:creationId xmlns:a16="http://schemas.microsoft.com/office/drawing/2014/main" id="{1606FD15-2C0A-4168-BB9C-F323CBE82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065" y="987590"/>
            <a:ext cx="2918460" cy="2918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PHYLOVIZ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Open-source platform provides analysis of sequence-based typing methods that generate allelic profiles from DNA sequencing</a:t>
            </a:r>
            <a:endParaRPr lang="en-US" dirty="0">
              <a:latin typeface="Quicksand" panose="020B0604020202020204" charset="0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25465-048A-47CC-8ED6-E6661DAB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PHYLOVIZ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59DE7F1-6B5A-41FB-A858-1C4C8A122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600" dirty="0" err="1"/>
              <a:t>Visualization</a:t>
            </a:r>
            <a:r>
              <a:rPr lang="pt-PT" sz="1600" dirty="0"/>
              <a:t> </a:t>
            </a:r>
            <a:r>
              <a:rPr lang="pt-PT" sz="1600" dirty="0" err="1"/>
              <a:t>of</a:t>
            </a:r>
            <a:r>
              <a:rPr lang="pt-PT" sz="1600" dirty="0"/>
              <a:t> </a:t>
            </a:r>
            <a:r>
              <a:rPr lang="pt-PT" sz="1600" dirty="0" err="1"/>
              <a:t>epidemiological</a:t>
            </a:r>
            <a:r>
              <a:rPr lang="pt-PT" sz="1600" dirty="0"/>
              <a:t> data</a:t>
            </a:r>
          </a:p>
          <a:p>
            <a:r>
              <a:rPr lang="en-US" sz="1600" dirty="0"/>
              <a:t>Visualization, analysis and manipulation of phylogenetic trees;</a:t>
            </a:r>
          </a:p>
          <a:p>
            <a:r>
              <a:rPr lang="pt-PT" sz="1600" dirty="0"/>
              <a:t>Desktop </a:t>
            </a:r>
            <a:r>
              <a:rPr lang="pt-PT" sz="1600" dirty="0" err="1"/>
              <a:t>Application</a:t>
            </a:r>
            <a:r>
              <a:rPr lang="pt-PT" sz="1600" dirty="0"/>
              <a:t>;</a:t>
            </a:r>
          </a:p>
          <a:p>
            <a:r>
              <a:rPr lang="pt-PT" sz="1600" dirty="0"/>
              <a:t>Online </a:t>
            </a:r>
            <a:r>
              <a:rPr lang="pt-PT" sz="1600" dirty="0" err="1"/>
              <a:t>Application</a:t>
            </a:r>
            <a:r>
              <a:rPr lang="pt-PT" sz="1600" dirty="0"/>
              <a:t>;</a:t>
            </a:r>
          </a:p>
          <a:p>
            <a:endParaRPr lang="pt-PT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5589406-1218-4C15-A86A-D022455BF4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4</a:t>
            </a:fld>
            <a:endParaRPr lang="pt-PT"/>
          </a:p>
        </p:txBody>
      </p:sp>
      <p:pic>
        <p:nvPicPr>
          <p:cNvPr id="1026" name="Picture 2" descr="PHYLOViZ Online">
            <a:extLst>
              <a:ext uri="{FF2B5EF4-FFF2-40B4-BE49-F238E27FC236}">
                <a16:creationId xmlns:a16="http://schemas.microsoft.com/office/drawing/2014/main" id="{3912AF17-F0FF-4F7D-A32C-A958B7A38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81" y="2759054"/>
            <a:ext cx="4646837" cy="177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4C97E3E-F7B7-4BAF-979C-BC27B251E379}"/>
              </a:ext>
            </a:extLst>
          </p:cNvPr>
          <p:cNvSpPr txBox="1"/>
          <p:nvPr/>
        </p:nvSpPr>
        <p:spPr>
          <a:xfrm>
            <a:off x="2248581" y="4673999"/>
            <a:ext cx="418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Fig. 1 – </a:t>
            </a:r>
            <a:r>
              <a:rPr lang="pt-PT" sz="1200" dirty="0" err="1">
                <a:solidFill>
                  <a:schemeClr val="bg1"/>
                </a:solidFill>
              </a:rPr>
              <a:t>Phylogenetic</a:t>
            </a:r>
            <a:r>
              <a:rPr lang="pt-PT" sz="1200" dirty="0">
                <a:solidFill>
                  <a:schemeClr val="bg1"/>
                </a:solidFill>
              </a:rPr>
              <a:t> </a:t>
            </a:r>
            <a:r>
              <a:rPr lang="pt-PT" sz="1200" dirty="0" err="1">
                <a:solidFill>
                  <a:schemeClr val="bg1"/>
                </a:solidFill>
              </a:rPr>
              <a:t>tree</a:t>
            </a:r>
            <a:r>
              <a:rPr lang="pt-PT" sz="1200" dirty="0">
                <a:solidFill>
                  <a:schemeClr val="bg1"/>
                </a:solidFill>
              </a:rPr>
              <a:t> force </a:t>
            </a:r>
            <a:r>
              <a:rPr lang="pt-PT" sz="1200" dirty="0" err="1">
                <a:solidFill>
                  <a:schemeClr val="bg1"/>
                </a:solidFill>
              </a:rPr>
              <a:t>direct</a:t>
            </a:r>
            <a:r>
              <a:rPr lang="pt-PT" sz="1200" dirty="0">
                <a:solidFill>
                  <a:schemeClr val="bg1"/>
                </a:solidFill>
              </a:rPr>
              <a:t> layout.</a:t>
            </a:r>
          </a:p>
        </p:txBody>
      </p:sp>
    </p:spTree>
    <p:extLst>
      <p:ext uri="{BB962C8B-B14F-4D97-AF65-F5344CB8AC3E}">
        <p14:creationId xmlns:p14="http://schemas.microsoft.com/office/powerpoint/2010/main" val="74845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7238F-BD0E-411E-80AD-B1C2235B1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EC6B97A-6603-4BF2-BC90-BC50CB8C02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5</a:t>
            </a:fld>
            <a:endParaRPr lang="pt-PT"/>
          </a:p>
        </p:txBody>
      </p:sp>
      <p:sp>
        <p:nvSpPr>
          <p:cNvPr id="9" name="Google Shape;96;p15">
            <a:extLst>
              <a:ext uri="{FF2B5EF4-FFF2-40B4-BE49-F238E27FC236}">
                <a16:creationId xmlns:a16="http://schemas.microsoft.com/office/drawing/2014/main" id="{A2F96C4F-83D8-477D-ABE1-5ACCD3DD9967}"/>
              </a:ext>
            </a:extLst>
          </p:cNvPr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Google Shape;109;p17">
            <a:extLst>
              <a:ext uri="{FF2B5EF4-FFF2-40B4-BE49-F238E27FC236}">
                <a16:creationId xmlns:a16="http://schemas.microsoft.com/office/drawing/2014/main" id="{3DF6F208-AF4F-4214-9473-CCBAE5E70C15}"/>
              </a:ext>
            </a:extLst>
          </p:cNvPr>
          <p:cNvSpPr txBox="1">
            <a:spLocks/>
          </p:cNvSpPr>
          <p:nvPr/>
        </p:nvSpPr>
        <p:spPr>
          <a:xfrm>
            <a:off x="1328858" y="2839988"/>
            <a:ext cx="6858000" cy="191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spcBef>
                <a:spcPts val="600"/>
              </a:spcBef>
              <a:buSzPts val="2400"/>
              <a:buFont typeface="Quicksand"/>
              <a:buChar char="◦"/>
            </a:pPr>
            <a:r>
              <a:rPr lang="en-US" sz="2400" dirty="0"/>
              <a:t>Phyloviz-online</a:t>
            </a:r>
          </a:p>
          <a:p>
            <a:pPr>
              <a:buSzPts val="2400"/>
              <a:buFont typeface="Quicksand"/>
              <a:buChar char="◦"/>
            </a:pPr>
            <a:r>
              <a:rPr lang="en-US" sz="2400" dirty="0" err="1"/>
              <a:t>Javascript</a:t>
            </a:r>
            <a:r>
              <a:rPr lang="en-US" sz="2400" dirty="0"/>
              <a:t>, HTML &amp; </a:t>
            </a:r>
            <a:r>
              <a:rPr lang="en-US" sz="2400" dirty="0" err="1"/>
              <a:t>css</a:t>
            </a:r>
            <a:endParaRPr lang="en-US" sz="2400" dirty="0"/>
          </a:p>
          <a:p>
            <a:pPr>
              <a:buSzPts val="2400"/>
              <a:buFont typeface="Quicksand"/>
              <a:buChar char="◦"/>
            </a:pPr>
            <a:r>
              <a:rPr lang="en-US" sz="2400" dirty="0"/>
              <a:t>Force Directed Layout </a:t>
            </a:r>
          </a:p>
        </p:txBody>
      </p:sp>
    </p:spTree>
    <p:extLst>
      <p:ext uri="{BB962C8B-B14F-4D97-AF65-F5344CB8AC3E}">
        <p14:creationId xmlns:p14="http://schemas.microsoft.com/office/powerpoint/2010/main" val="324707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F1ABC-1F42-4301-9778-84DE23F2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Force </a:t>
            </a:r>
            <a:r>
              <a:rPr lang="pt-PT" dirty="0" err="1"/>
              <a:t>Direct</a:t>
            </a:r>
            <a:r>
              <a:rPr lang="pt-PT" dirty="0"/>
              <a:t> Layout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36B4005-AB2F-4D44-830D-55C6C33F64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6</a:t>
            </a:fld>
            <a:endParaRPr lang="pt-PT"/>
          </a:p>
        </p:txBody>
      </p:sp>
      <p:pic>
        <p:nvPicPr>
          <p:cNvPr id="3074" name="Picture 2" descr="Add text label to d3 node in Force directed Graph and resize on hover -  Stack Overflow">
            <a:extLst>
              <a:ext uri="{FF2B5EF4-FFF2-40B4-BE49-F238E27FC236}">
                <a16:creationId xmlns:a16="http://schemas.microsoft.com/office/drawing/2014/main" id="{95D335E8-68B8-4BA9-8C0F-1A5F3B7080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01" y="1244846"/>
            <a:ext cx="4140906" cy="26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09;p17">
            <a:extLst>
              <a:ext uri="{FF2B5EF4-FFF2-40B4-BE49-F238E27FC236}">
                <a16:creationId xmlns:a16="http://schemas.microsoft.com/office/drawing/2014/main" id="{AE9572E7-B6F7-4588-8B24-51AB55E0F8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5475" y="1184081"/>
            <a:ext cx="3406525" cy="2105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dirty="0"/>
              <a:t>Algorithm for graphic drawing;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dirty="0"/>
              <a:t>Non-static visualization;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dirty="0"/>
              <a:t>Uses the information to simulate forces; </a:t>
            </a:r>
          </a:p>
        </p:txBody>
      </p:sp>
    </p:spTree>
    <p:extLst>
      <p:ext uri="{BB962C8B-B14F-4D97-AF65-F5344CB8AC3E}">
        <p14:creationId xmlns:p14="http://schemas.microsoft.com/office/powerpoint/2010/main" val="89589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Features: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5368507" y="1184081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dirty="0"/>
              <a:t>Force Direct Layout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dirty="0"/>
              <a:t>Tables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b="1" dirty="0"/>
              <a:t>Collapse &amp; Expand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dirty="0"/>
              <a:t>Pie-chart Graphics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dirty="0"/>
              <a:t>Labels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dirty="0"/>
              <a:t>Filters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dirty="0"/>
              <a:t>Complementary Data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b="1" dirty="0"/>
              <a:t>Save state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7FA7B3-4BA4-443A-B96B-F8939824B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1352550"/>
            <a:ext cx="3814763" cy="3069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23E3E-C42B-4527-84BC-16DD06EA5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Libraries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B44DA62-F483-449D-8AC8-2F6EADE698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8</a:t>
            </a:fld>
            <a:endParaRPr lang="pt-PT"/>
          </a:p>
        </p:txBody>
      </p:sp>
      <p:sp>
        <p:nvSpPr>
          <p:cNvPr id="5" name="Google Shape;96;p15">
            <a:extLst>
              <a:ext uri="{FF2B5EF4-FFF2-40B4-BE49-F238E27FC236}">
                <a16:creationId xmlns:a16="http://schemas.microsoft.com/office/drawing/2014/main" id="{AE9F8769-BC39-4950-B006-7AAD8542CAC6}"/>
              </a:ext>
            </a:extLst>
          </p:cNvPr>
          <p:cNvSpPr txBox="1"/>
          <p:nvPr/>
        </p:nvSpPr>
        <p:spPr>
          <a:xfrm>
            <a:off x="554224" y="2307788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30" name="Picture 6" descr="GitHub - d3/d3-logo: D3 brand assets.">
            <a:extLst>
              <a:ext uri="{FF2B5EF4-FFF2-40B4-BE49-F238E27FC236}">
                <a16:creationId xmlns:a16="http://schemas.microsoft.com/office/drawing/2014/main" id="{B309CDC0-0159-4391-83B7-D5628B57C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615" y="3136013"/>
            <a:ext cx="1303542" cy="130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CB215CF-58E4-41BB-B656-B4AAE7A68D4E}"/>
              </a:ext>
            </a:extLst>
          </p:cNvPr>
          <p:cNvSpPr txBox="1">
            <a:spLocks/>
          </p:cNvSpPr>
          <p:nvPr/>
        </p:nvSpPr>
        <p:spPr>
          <a:xfrm>
            <a:off x="1530175" y="2839988"/>
            <a:ext cx="644725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PT" sz="2000" dirty="0"/>
              <a:t>3.1</a:t>
            </a:r>
            <a:endParaRPr lang="pt-PT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EF9E9149-265F-4955-BE9D-DF86F14D99EC}"/>
              </a:ext>
            </a:extLst>
          </p:cNvPr>
          <p:cNvSpPr txBox="1">
            <a:spLocks/>
          </p:cNvSpPr>
          <p:nvPr/>
        </p:nvSpPr>
        <p:spPr>
          <a:xfrm>
            <a:off x="1869607" y="2897588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PT" dirty="0" err="1"/>
              <a:t>Graph</a:t>
            </a:r>
            <a:r>
              <a:rPr lang="pt-PT" dirty="0"/>
              <a:t> </a:t>
            </a:r>
            <a:r>
              <a:rPr lang="pt-PT" dirty="0" err="1"/>
              <a:t>Drawing</a:t>
            </a:r>
            <a:r>
              <a:rPr lang="pt-PT" dirty="0"/>
              <a:t> </a:t>
            </a:r>
            <a:r>
              <a:rPr lang="pt-PT" dirty="0" err="1"/>
              <a:t>Libraries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878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B179A-A29B-49A7-AD31-C4D5E017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Graph</a:t>
            </a:r>
            <a:r>
              <a:rPr lang="pt-PT" dirty="0"/>
              <a:t> </a:t>
            </a:r>
            <a:r>
              <a:rPr lang="pt-PT" dirty="0" err="1"/>
              <a:t>Drawing</a:t>
            </a:r>
            <a:r>
              <a:rPr lang="pt-PT" dirty="0"/>
              <a:t> </a:t>
            </a:r>
            <a:r>
              <a:rPr lang="pt-PT" dirty="0" err="1"/>
              <a:t>Libraries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9FCE16D-8D36-4781-9090-799FCDDE3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r>
              <a:rPr lang="pt-PT" sz="1800" dirty="0" err="1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Supports</a:t>
            </a:r>
            <a:r>
              <a:rPr lang="pt-PT" sz="18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SVG;</a:t>
            </a:r>
          </a:p>
          <a:p>
            <a:pPr marL="457200">
              <a:lnSpc>
                <a:spcPct val="107000"/>
              </a:lnSpc>
            </a:pPr>
            <a:r>
              <a:rPr lang="pt-PT" sz="18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Force </a:t>
            </a:r>
            <a:r>
              <a:rPr lang="pt-PT" sz="1800" dirty="0" err="1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graphic’s</a:t>
            </a:r>
            <a:r>
              <a:rPr lang="pt-PT" sz="18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pt-PT" sz="18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>
              <a:lnSpc>
                <a:spcPct val="107000"/>
              </a:lnSpc>
            </a:pPr>
            <a:r>
              <a:rPr lang="pt-PT" sz="18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Allows</a:t>
            </a:r>
            <a:r>
              <a:rPr lang="pt-PT" sz="18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pt-PT" sz="18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costumization</a:t>
            </a:r>
            <a:r>
              <a:rPr lang="pt-PT" sz="18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>
              <a:lnSpc>
                <a:spcPct val="107000"/>
              </a:lnSpc>
            </a:pPr>
            <a:r>
              <a:rPr lang="pt-PT" sz="1800" dirty="0" err="1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Allows</a:t>
            </a:r>
            <a:r>
              <a:rPr lang="pt-PT" sz="18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save</a:t>
            </a:r>
            <a:r>
              <a:rPr lang="pt-PT" sz="18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nodes </a:t>
            </a:r>
            <a:r>
              <a:rPr lang="pt-PT" sz="1800" dirty="0" err="1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coordinates</a:t>
            </a:r>
            <a:r>
              <a:rPr lang="pt-PT" sz="18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PT" sz="1800" dirty="0" err="1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positions</a:t>
            </a:r>
            <a:r>
              <a:rPr lang="pt-PT" sz="18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>
              <a:lnSpc>
                <a:spcPct val="107000"/>
              </a:lnSpc>
            </a:pPr>
            <a:r>
              <a:rPr lang="pt-PT" sz="18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Act</a:t>
            </a:r>
            <a:r>
              <a:rPr lang="pt-PT" sz="18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ive </a:t>
            </a:r>
            <a:r>
              <a:rPr lang="pt-PT" sz="18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community</a:t>
            </a:r>
            <a:r>
              <a:rPr lang="pt-PT" sz="18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6E3F1A4-568B-439D-B93D-982C69B1A2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7415452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15943</TotalTime>
  <Words>1582</Words>
  <Application>Microsoft Office PowerPoint</Application>
  <PresentationFormat>Apresentação no Ecrã (16:9)</PresentationFormat>
  <Paragraphs>275</Paragraphs>
  <Slides>17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Symbol</vt:lpstr>
      <vt:lpstr>Arial</vt:lpstr>
      <vt:lpstr>Calibri</vt:lpstr>
      <vt:lpstr>Quicksand</vt:lpstr>
      <vt:lpstr>Eleanor template</vt:lpstr>
      <vt:lpstr>Force Direct Visualization for Phylogenetic Trees</vt:lpstr>
      <vt:lpstr>INTRODUCTION</vt:lpstr>
      <vt:lpstr>PHYLOVIZ</vt:lpstr>
      <vt:lpstr>PHYLOVIZ</vt:lpstr>
      <vt:lpstr>PROBLEM DESCRIPTION</vt:lpstr>
      <vt:lpstr>Force Direct Layout</vt:lpstr>
      <vt:lpstr>Features:</vt:lpstr>
      <vt:lpstr>Libraries</vt:lpstr>
      <vt:lpstr>Graph Drawing Libraries</vt:lpstr>
      <vt:lpstr>Graphic Drawing Libraries</vt:lpstr>
      <vt:lpstr>Performance: D3 vs Vivagraph JS</vt:lpstr>
      <vt:lpstr>ARQUITETURE</vt:lpstr>
      <vt:lpstr>Modules</vt:lpstr>
      <vt:lpstr>DATA ACCESS MODULE – FILE INPUT</vt:lpstr>
      <vt:lpstr>Parsing Modules</vt:lpstr>
      <vt:lpstr>Modules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 Direct Visualization for Phylogenetic Trees</dc:title>
  <dc:creator>Vasco</dc:creator>
  <cp:lastModifiedBy>VASCO BRANCO REVÉS</cp:lastModifiedBy>
  <cp:revision>88</cp:revision>
  <dcterms:modified xsi:type="dcterms:W3CDTF">2021-06-29T15:21:12Z</dcterms:modified>
</cp:coreProperties>
</file>