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95" r:id="rId5"/>
    <p:sldId id="261" r:id="rId6"/>
    <p:sldId id="296" r:id="rId7"/>
    <p:sldId id="299" r:id="rId8"/>
    <p:sldId id="297" r:id="rId9"/>
    <p:sldId id="298" r:id="rId10"/>
    <p:sldId id="300" r:id="rId11"/>
    <p:sldId id="302" r:id="rId12"/>
    <p:sldId id="301" r:id="rId13"/>
    <p:sldId id="30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Quicksa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365020" y="94304"/>
            <a:ext cx="5836998" cy="91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Force Direct Visualization for Phylogenetic Trees</a:t>
            </a:r>
            <a:endParaRPr sz="4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A15F7B-CD13-419D-951A-ADBB9812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248478"/>
            <a:ext cx="1905000" cy="1905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AC2866-2629-421A-824F-58A9A3418E11}"/>
              </a:ext>
            </a:extLst>
          </p:cNvPr>
          <p:cNvSpPr txBox="1"/>
          <p:nvPr/>
        </p:nvSpPr>
        <p:spPr>
          <a:xfrm>
            <a:off x="1056398" y="4021987"/>
            <a:ext cx="5016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Vasco Branco Revés - A44818@alunos.isel.pt </a:t>
            </a:r>
          </a:p>
          <a:p>
            <a:r>
              <a:rPr lang="pt-PT" dirty="0" err="1">
                <a:solidFill>
                  <a:schemeClr val="tx2">
                    <a:lumMod val="50000"/>
                  </a:schemeClr>
                </a:solidFill>
              </a:rPr>
              <a:t>Supervisers</a:t>
            </a:r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Cátia Vaz, cvaz@cc.isel.ipl.pt, ISEL </a:t>
            </a:r>
          </a:p>
          <a:p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Ana Correia, ana.duarte.correia@ist.utl.pt, IST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E9687A-4D80-4B9E-8777-A1BE0F484436}"/>
              </a:ext>
            </a:extLst>
          </p:cNvPr>
          <p:cNvSpPr txBox="1"/>
          <p:nvPr/>
        </p:nvSpPr>
        <p:spPr>
          <a:xfrm>
            <a:off x="7187844" y="1318446"/>
            <a:ext cx="19561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tx2">
                    <a:lumMod val="50000"/>
                  </a:schemeClr>
                </a:solidFill>
              </a:rPr>
              <a:t>Projeto e Seminário Licenciatura em Engenharia Informática e Computadores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DEECA9-2F02-4B66-BE10-15D53814953D}"/>
              </a:ext>
            </a:extLst>
          </p:cNvPr>
          <p:cNvSpPr txBox="1"/>
          <p:nvPr/>
        </p:nvSpPr>
        <p:spPr>
          <a:xfrm>
            <a:off x="1056398" y="2571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solidFill>
                  <a:schemeClr val="accent1">
                    <a:lumMod val="75000"/>
                  </a:schemeClr>
                </a:solidFill>
              </a:rPr>
              <a:t>PROGRESS REPORT</a:t>
            </a:r>
            <a:endParaRPr lang="pt-PT" sz="1800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2A73-4EB0-4107-A771-61695C53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ARQUITETURE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D9167F-891C-4F7B-B6BD-1D3CA8842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D77BA4A1-9FFB-4B5D-BB39-CC060EA66EB2}"/>
              </a:ext>
            </a:extLst>
          </p:cNvPr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3F356EF-C52D-4489-9C6D-8A10C542F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99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0902-FFF4-467A-B735-95AFF49F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488689"/>
            <a:ext cx="6858000" cy="345000"/>
          </a:xfrm>
        </p:spPr>
        <p:txBody>
          <a:bodyPr/>
          <a:lstStyle/>
          <a:p>
            <a:r>
              <a:rPr lang="pt-PT" dirty="0"/>
              <a:t>Modules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2F5C6-97AE-4F1E-887B-C891E2615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60922B-CE3E-48D7-8DB9-4E02EA31139E}"/>
              </a:ext>
            </a:extLst>
          </p:cNvPr>
          <p:cNvSpPr/>
          <p:nvPr/>
        </p:nvSpPr>
        <p:spPr>
          <a:xfrm>
            <a:off x="1463980" y="1608170"/>
            <a:ext cx="1911667" cy="2160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4891E09-328D-46C7-966C-8B5EAB58C79A}"/>
              </a:ext>
            </a:extLst>
          </p:cNvPr>
          <p:cNvSpPr txBox="1">
            <a:spLocks/>
          </p:cNvSpPr>
          <p:nvPr/>
        </p:nvSpPr>
        <p:spPr>
          <a:xfrm>
            <a:off x="1577441" y="3768851"/>
            <a:ext cx="1699591" cy="6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600" dirty="0"/>
              <a:t>DATA ACCESS</a:t>
            </a:r>
          </a:p>
          <a:p>
            <a:pPr marL="38100" indent="0" algn="ctr">
              <a:buNone/>
            </a:pPr>
            <a:r>
              <a:rPr lang="pt-PT" sz="1600" dirty="0"/>
              <a:t>MODULE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sp>
        <p:nvSpPr>
          <p:cNvPr id="15" name="Fluxograma: Cartão 14">
            <a:extLst>
              <a:ext uri="{FF2B5EF4-FFF2-40B4-BE49-F238E27FC236}">
                <a16:creationId xmlns:a16="http://schemas.microsoft.com/office/drawing/2014/main" id="{F21D8C55-FCEE-4BED-9546-C47A253C2433}"/>
              </a:ext>
            </a:extLst>
          </p:cNvPr>
          <p:cNvSpPr/>
          <p:nvPr/>
        </p:nvSpPr>
        <p:spPr>
          <a:xfrm>
            <a:off x="1652190" y="1753118"/>
            <a:ext cx="457199" cy="58889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800" dirty="0"/>
          </a:p>
        </p:txBody>
      </p:sp>
      <p:sp>
        <p:nvSpPr>
          <p:cNvPr id="16" name="Fluxograma: Disco Magnético 15">
            <a:extLst>
              <a:ext uri="{FF2B5EF4-FFF2-40B4-BE49-F238E27FC236}">
                <a16:creationId xmlns:a16="http://schemas.microsoft.com/office/drawing/2014/main" id="{7810886C-DA88-499A-9F10-AA0691C20AE0}"/>
              </a:ext>
            </a:extLst>
          </p:cNvPr>
          <p:cNvSpPr/>
          <p:nvPr/>
        </p:nvSpPr>
        <p:spPr>
          <a:xfrm>
            <a:off x="2701422" y="2085457"/>
            <a:ext cx="457198" cy="261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54B68E74-8170-4DEE-9935-7EAAF209CDA6}"/>
              </a:ext>
            </a:extLst>
          </p:cNvPr>
          <p:cNvSpPr/>
          <p:nvPr/>
        </p:nvSpPr>
        <p:spPr>
          <a:xfrm>
            <a:off x="2701422" y="1896287"/>
            <a:ext cx="457198" cy="261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isco Magnético 17">
            <a:extLst>
              <a:ext uri="{FF2B5EF4-FFF2-40B4-BE49-F238E27FC236}">
                <a16:creationId xmlns:a16="http://schemas.microsoft.com/office/drawing/2014/main" id="{E234C331-EC5E-4A3D-8DF7-0C699F1E969F}"/>
              </a:ext>
            </a:extLst>
          </p:cNvPr>
          <p:cNvSpPr/>
          <p:nvPr/>
        </p:nvSpPr>
        <p:spPr>
          <a:xfrm>
            <a:off x="2701422" y="1714500"/>
            <a:ext cx="457198" cy="261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4D2FCEA4-A891-4045-B541-5911F331DD96}"/>
              </a:ext>
            </a:extLst>
          </p:cNvPr>
          <p:cNvSpPr txBox="1">
            <a:spLocks/>
          </p:cNvSpPr>
          <p:nvPr/>
        </p:nvSpPr>
        <p:spPr>
          <a:xfrm>
            <a:off x="1327577" y="2216289"/>
            <a:ext cx="1024035" cy="48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100" dirty="0"/>
              <a:t>FILE ACCESS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D72667A-F548-4658-AC43-F3DCA43E5041}"/>
              </a:ext>
            </a:extLst>
          </p:cNvPr>
          <p:cNvSpPr txBox="1">
            <a:spLocks/>
          </p:cNvSpPr>
          <p:nvPr/>
        </p:nvSpPr>
        <p:spPr>
          <a:xfrm>
            <a:off x="2351612" y="2236347"/>
            <a:ext cx="1112200" cy="48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050" dirty="0"/>
              <a:t>DATABASE ACCESS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B761DC5-9B46-402D-8BC1-FAE2AFEA26CC}"/>
              </a:ext>
            </a:extLst>
          </p:cNvPr>
          <p:cNvSpPr/>
          <p:nvPr/>
        </p:nvSpPr>
        <p:spPr>
          <a:xfrm>
            <a:off x="1929588" y="3219347"/>
            <a:ext cx="844047" cy="2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service</a:t>
            </a:r>
            <a:endParaRPr lang="pt-PT" sz="1000" dirty="0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1A0EC816-5C13-4176-87AF-F0819BF509E5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1839595" y="2701920"/>
            <a:ext cx="512017" cy="5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0F9D330-DEC7-421D-A215-FA4B55C3AEA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351614" y="2720477"/>
            <a:ext cx="556098" cy="49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Subtítulo 2">
            <a:extLst>
              <a:ext uri="{FF2B5EF4-FFF2-40B4-BE49-F238E27FC236}">
                <a16:creationId xmlns:a16="http://schemas.microsoft.com/office/drawing/2014/main" id="{3BDE7D7D-3F2D-423A-99AE-C29097AB6D7B}"/>
              </a:ext>
            </a:extLst>
          </p:cNvPr>
          <p:cNvSpPr txBox="1">
            <a:spLocks/>
          </p:cNvSpPr>
          <p:nvPr/>
        </p:nvSpPr>
        <p:spPr>
          <a:xfrm>
            <a:off x="4245173" y="3768851"/>
            <a:ext cx="1699591" cy="6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600" dirty="0"/>
              <a:t>PARSING</a:t>
            </a:r>
          </a:p>
          <a:p>
            <a:pPr marL="38100" indent="0" algn="ctr">
              <a:buNone/>
            </a:pPr>
            <a:r>
              <a:rPr lang="pt-PT" sz="1600" dirty="0"/>
              <a:t>MODULE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0907AFB1-A85F-47B1-B283-39885F4B4827}"/>
              </a:ext>
            </a:extLst>
          </p:cNvPr>
          <p:cNvCxnSpPr>
            <a:stCxn id="9" idx="3"/>
            <a:endCxn id="37" idx="1"/>
          </p:cNvCxnSpPr>
          <p:nvPr/>
        </p:nvCxnSpPr>
        <p:spPr>
          <a:xfrm>
            <a:off x="3277032" y="4101497"/>
            <a:ext cx="9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6FFA4E-4DA3-48E7-8692-0E4E9C790C4B}"/>
              </a:ext>
            </a:extLst>
          </p:cNvPr>
          <p:cNvSpPr/>
          <p:nvPr/>
        </p:nvSpPr>
        <p:spPr>
          <a:xfrm>
            <a:off x="4139134" y="1612243"/>
            <a:ext cx="1911667" cy="2160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5D783D6-0DB3-4FB9-8105-FB7DEDE1524C}"/>
              </a:ext>
            </a:extLst>
          </p:cNvPr>
          <p:cNvSpPr/>
          <p:nvPr/>
        </p:nvSpPr>
        <p:spPr>
          <a:xfrm>
            <a:off x="4648201" y="2525235"/>
            <a:ext cx="868679" cy="28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/>
              <a:t>Tree </a:t>
            </a:r>
            <a:r>
              <a:rPr lang="pt-PT" sz="1000" dirty="0" err="1"/>
              <a:t>Parser</a:t>
            </a:r>
            <a:endParaRPr lang="pt-PT" sz="1000" dirty="0"/>
          </a:p>
        </p:txBody>
      </p:sp>
      <p:sp>
        <p:nvSpPr>
          <p:cNvPr id="44" name="Fluxograma: Cartão 43">
            <a:extLst>
              <a:ext uri="{FF2B5EF4-FFF2-40B4-BE49-F238E27FC236}">
                <a16:creationId xmlns:a16="http://schemas.microsoft.com/office/drawing/2014/main" id="{0185556E-FDC8-42A1-BA3D-FAB4874ABA32}"/>
              </a:ext>
            </a:extLst>
          </p:cNvPr>
          <p:cNvSpPr/>
          <p:nvPr/>
        </p:nvSpPr>
        <p:spPr>
          <a:xfrm>
            <a:off x="4293050" y="1714500"/>
            <a:ext cx="342900" cy="44354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A2AA2F4-66DE-4E6A-B26F-B8065979D56A}"/>
              </a:ext>
            </a:extLst>
          </p:cNvPr>
          <p:cNvSpPr txBox="1"/>
          <p:nvPr/>
        </p:nvSpPr>
        <p:spPr>
          <a:xfrm>
            <a:off x="4594475" y="1714100"/>
            <a:ext cx="1202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 Newick / Nexus Tree</a:t>
            </a:r>
          </a:p>
        </p:txBody>
      </p:sp>
      <p:sp>
        <p:nvSpPr>
          <p:cNvPr id="46" name="Fluxograma: Cartão 45">
            <a:extLst>
              <a:ext uri="{FF2B5EF4-FFF2-40B4-BE49-F238E27FC236}">
                <a16:creationId xmlns:a16="http://schemas.microsoft.com/office/drawing/2014/main" id="{55EB1309-DD78-4DDA-8EE3-9CEC2BCA416F}"/>
              </a:ext>
            </a:extLst>
          </p:cNvPr>
          <p:cNvSpPr/>
          <p:nvPr/>
        </p:nvSpPr>
        <p:spPr>
          <a:xfrm>
            <a:off x="5612474" y="3219347"/>
            <a:ext cx="342900" cy="44354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3C69214-AAD3-4309-B3E4-0547F4135F13}"/>
              </a:ext>
            </a:extLst>
          </p:cNvPr>
          <p:cNvSpPr txBox="1"/>
          <p:nvPr/>
        </p:nvSpPr>
        <p:spPr>
          <a:xfrm>
            <a:off x="4761357" y="3232004"/>
            <a:ext cx="868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Hierarchy</a:t>
            </a:r>
            <a:r>
              <a:rPr lang="pt-PT" sz="1100" dirty="0">
                <a:solidFill>
                  <a:schemeClr val="bg1"/>
                </a:solidFill>
              </a:rPr>
              <a:t> JSON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3859A8E9-3BB0-4F86-BC47-CF3CCF55513A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4464500" y="2158044"/>
            <a:ext cx="618041" cy="36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594A672E-3589-49FE-96AA-A7A8C225E7C3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5082541" y="2811780"/>
            <a:ext cx="701383" cy="40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Subtítulo 2">
            <a:extLst>
              <a:ext uri="{FF2B5EF4-FFF2-40B4-BE49-F238E27FC236}">
                <a16:creationId xmlns:a16="http://schemas.microsoft.com/office/drawing/2014/main" id="{ADA3F276-7303-4FE0-890E-AD8E15265D4D}"/>
              </a:ext>
            </a:extLst>
          </p:cNvPr>
          <p:cNvSpPr txBox="1">
            <a:spLocks/>
          </p:cNvSpPr>
          <p:nvPr/>
        </p:nvSpPr>
        <p:spPr>
          <a:xfrm>
            <a:off x="7005710" y="3768851"/>
            <a:ext cx="1699591" cy="6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 algn="ctr">
              <a:buNone/>
            </a:pPr>
            <a:r>
              <a:rPr lang="pt-PT" sz="1600" dirty="0"/>
              <a:t>VISUALIZATION</a:t>
            </a:r>
          </a:p>
          <a:p>
            <a:pPr marL="38100" indent="0" algn="ctr">
              <a:buNone/>
            </a:pPr>
            <a:r>
              <a:rPr lang="pt-PT" sz="1600" dirty="0"/>
              <a:t>MODULE</a:t>
            </a:r>
          </a:p>
          <a:p>
            <a:pPr marL="38100" indent="0" algn="ctr">
              <a:buNone/>
            </a:pPr>
            <a:endParaRPr lang="pt-PT" sz="1600" dirty="0"/>
          </a:p>
        </p:txBody>
      </p: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419A9CFC-C487-4AD2-9B28-911A7179EFE2}"/>
              </a:ext>
            </a:extLst>
          </p:cNvPr>
          <p:cNvCxnSpPr>
            <a:cxnSpLocks/>
          </p:cNvCxnSpPr>
          <p:nvPr/>
        </p:nvCxnSpPr>
        <p:spPr>
          <a:xfrm>
            <a:off x="5796920" y="4101497"/>
            <a:ext cx="9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1573981-45BE-4E6C-BAFB-E002D6B2A53A}"/>
              </a:ext>
            </a:extLst>
          </p:cNvPr>
          <p:cNvSpPr/>
          <p:nvPr/>
        </p:nvSpPr>
        <p:spPr>
          <a:xfrm>
            <a:off x="6912903" y="1640136"/>
            <a:ext cx="1911667" cy="2160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AADC0AD-99EC-44D0-938F-45E8E6FF4665}"/>
              </a:ext>
            </a:extLst>
          </p:cNvPr>
          <p:cNvSpPr/>
          <p:nvPr/>
        </p:nvSpPr>
        <p:spPr>
          <a:xfrm>
            <a:off x="7348397" y="1867280"/>
            <a:ext cx="883196" cy="29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/>
              <a:t>GRAPHIC VISUALIZATION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A41B114-36DB-4D62-9B1B-4F0B7FDD15A2}"/>
              </a:ext>
            </a:extLst>
          </p:cNvPr>
          <p:cNvSpPr/>
          <p:nvPr/>
        </p:nvSpPr>
        <p:spPr>
          <a:xfrm>
            <a:off x="7348397" y="2874128"/>
            <a:ext cx="883196" cy="29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/>
              <a:t>LAYOUTS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B88535-1A79-4EE3-AFFB-276CD7617804}"/>
              </a:ext>
            </a:extLst>
          </p:cNvPr>
          <p:cNvSpPr txBox="1"/>
          <p:nvPr/>
        </p:nvSpPr>
        <p:spPr>
          <a:xfrm>
            <a:off x="7452456" y="2299003"/>
            <a:ext cx="67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D3.js 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E8710C7-880B-4F44-92F1-F9BEC54429FA}"/>
              </a:ext>
            </a:extLst>
          </p:cNvPr>
          <p:cNvSpPr txBox="1"/>
          <p:nvPr/>
        </p:nvSpPr>
        <p:spPr>
          <a:xfrm>
            <a:off x="7345391" y="3340118"/>
            <a:ext cx="117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Bootstrap.js 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6B23C41-5B49-4CFA-8D45-07A101D6E14C}"/>
              </a:ext>
            </a:extLst>
          </p:cNvPr>
          <p:cNvSpPr txBox="1"/>
          <p:nvPr/>
        </p:nvSpPr>
        <p:spPr>
          <a:xfrm>
            <a:off x="6906393" y="2192972"/>
            <a:ext cx="58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Using</a:t>
            </a:r>
            <a:r>
              <a:rPr lang="pt-PT" sz="1100" dirty="0">
                <a:solidFill>
                  <a:schemeClr val="bg1"/>
                </a:solidFill>
              </a:rPr>
              <a:t>: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EBCE242-56EA-431A-91AB-23514D4B914F}"/>
              </a:ext>
            </a:extLst>
          </p:cNvPr>
          <p:cNvSpPr txBox="1"/>
          <p:nvPr/>
        </p:nvSpPr>
        <p:spPr>
          <a:xfrm>
            <a:off x="6888947" y="3153573"/>
            <a:ext cx="58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Using</a:t>
            </a:r>
            <a:r>
              <a:rPr lang="pt-PT" sz="1100" dirty="0">
                <a:solidFill>
                  <a:schemeClr val="bg1"/>
                </a:solidFill>
              </a:rPr>
              <a:t>: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3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47CB1-C93D-4999-9B2E-F942260EB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PROGRESS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50AA5F-29D4-4457-9621-664A595990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86B413E9-087F-4217-AE07-40BBD5C4FA76}"/>
              </a:ext>
            </a:extLst>
          </p:cNvPr>
          <p:cNvSpPr txBox="1"/>
          <p:nvPr/>
        </p:nvSpPr>
        <p:spPr>
          <a:xfrm>
            <a:off x="554224" y="23077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7482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53CF-C9BA-49F5-BB80-EA636C16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PROGRESS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42E79A-F0EA-46CE-B973-A032206F0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Performance testing of graphic design platforms (d3, Sigma, </a:t>
            </a:r>
            <a:r>
              <a:rPr lang="en-US" sz="2000" dirty="0" err="1"/>
              <a:t>VivaGraph</a:t>
            </a:r>
            <a:r>
              <a:rPr lang="en-US" sz="2000" dirty="0"/>
              <a:t>) </a:t>
            </a:r>
          </a:p>
          <a:p>
            <a:r>
              <a:rPr lang="pt-PT" sz="2000" dirty="0" err="1"/>
              <a:t>Implementing</a:t>
            </a:r>
            <a:r>
              <a:rPr lang="pt-PT" sz="2000" dirty="0"/>
              <a:t> force </a:t>
            </a:r>
            <a:r>
              <a:rPr lang="pt-PT" sz="2000" dirty="0" err="1"/>
              <a:t>directed</a:t>
            </a:r>
            <a:r>
              <a:rPr lang="pt-PT" sz="2000" dirty="0"/>
              <a:t> </a:t>
            </a:r>
            <a:r>
              <a:rPr lang="pt-PT" sz="2000" dirty="0" err="1"/>
              <a:t>algorithms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expand</a:t>
            </a:r>
            <a:r>
              <a:rPr lang="pt-PT" sz="2000" dirty="0"/>
              <a:t> &amp; colapse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labels</a:t>
            </a:r>
            <a:r>
              <a:rPr lang="pt-PT" sz="2000" dirty="0"/>
              <a:t> </a:t>
            </a:r>
          </a:p>
          <a:p>
            <a:r>
              <a:rPr lang="pt-PT" sz="2000" dirty="0"/>
              <a:t>Node </a:t>
            </a:r>
            <a:r>
              <a:rPr lang="pt-PT" sz="2000" dirty="0" err="1"/>
              <a:t>Js</a:t>
            </a:r>
            <a:r>
              <a:rPr lang="pt-PT" sz="2000" dirty="0"/>
              <a:t> App</a:t>
            </a:r>
          </a:p>
          <a:p>
            <a:r>
              <a:rPr lang="pt-PT" sz="2000" dirty="0"/>
              <a:t>Data Access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Parsing</a:t>
            </a:r>
            <a:r>
              <a:rPr lang="pt-PT" sz="2000" dirty="0"/>
              <a:t> Module for file </a:t>
            </a:r>
            <a:r>
              <a:rPr lang="pt-PT" sz="2000" dirty="0" err="1"/>
              <a:t>access</a:t>
            </a:r>
            <a:endParaRPr lang="pt-PT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D95E056-254E-4538-A591-0F7807626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OUTLINE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1: </a:t>
            </a: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to Phyloviz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2: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Description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3: Technologies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4: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Arquiteture</a:t>
            </a:r>
            <a:endParaRPr lang="pt-PT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Chapter</a:t>
            </a:r>
            <a:r>
              <a:rPr lang="pt-PT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5: </a:t>
            </a:r>
            <a:r>
              <a:rPr lang="pt-PT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Progress</a:t>
            </a:r>
            <a:endParaRPr lang="pt-PT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PT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 descr="Uma imagem com portátil, interior&#10;&#10;Descrição gerada automaticamente">
            <a:extLst>
              <a:ext uri="{FF2B5EF4-FFF2-40B4-BE49-F238E27FC236}">
                <a16:creationId xmlns:a16="http://schemas.microsoft.com/office/drawing/2014/main" id="{1606FD15-2C0A-4168-BB9C-F323CBE8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65" y="987590"/>
            <a:ext cx="291846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PHYLOVIZ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platform provides analysis of sequence-based typing methods that generate allelic profiles from DNA sequencing</a:t>
            </a:r>
            <a:endParaRPr lang="en-US" dirty="0">
              <a:latin typeface="Quicksand" panose="020B0604020202020204" charset="0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238F-BD0E-411E-80AD-B1C223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C6B97A-6603-4BF2-BC90-BC50CB8C0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9" name="Google Shape;96;p15">
            <a:extLst>
              <a:ext uri="{FF2B5EF4-FFF2-40B4-BE49-F238E27FC236}">
                <a16:creationId xmlns:a16="http://schemas.microsoft.com/office/drawing/2014/main" id="{A2F96C4F-83D8-477D-ABE1-5ACCD3DD9967}"/>
              </a:ext>
            </a:extLst>
          </p:cNvPr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09;p17">
            <a:extLst>
              <a:ext uri="{FF2B5EF4-FFF2-40B4-BE49-F238E27FC236}">
                <a16:creationId xmlns:a16="http://schemas.microsoft.com/office/drawing/2014/main" id="{3DF6F208-AF4F-4214-9473-CCBAE5E70C15}"/>
              </a:ext>
            </a:extLst>
          </p:cNvPr>
          <p:cNvSpPr txBox="1">
            <a:spLocks/>
          </p:cNvSpPr>
          <p:nvPr/>
        </p:nvSpPr>
        <p:spPr>
          <a:xfrm>
            <a:off x="1328858" y="2839988"/>
            <a:ext cx="6858000" cy="191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600"/>
              </a:spcBef>
              <a:buSzPts val="2400"/>
              <a:buFont typeface="Quicksand"/>
              <a:buChar char="◦"/>
            </a:pPr>
            <a:r>
              <a:rPr lang="en-US" sz="2400" dirty="0"/>
              <a:t>Cross-Platform desktop App</a:t>
            </a:r>
          </a:p>
          <a:p>
            <a:pPr>
              <a:buSzPts val="2400"/>
              <a:buFont typeface="Quicksand"/>
              <a:buChar char="◦"/>
            </a:pPr>
            <a:r>
              <a:rPr lang="en-US" sz="2400" dirty="0" err="1"/>
              <a:t>Javascript</a:t>
            </a:r>
            <a:r>
              <a:rPr lang="en-US" sz="2400" dirty="0"/>
              <a:t>, HTML &amp; </a:t>
            </a:r>
            <a:r>
              <a:rPr lang="en-US" sz="2400" dirty="0" err="1"/>
              <a:t>css</a:t>
            </a:r>
            <a:endParaRPr lang="en-US" sz="2400" dirty="0"/>
          </a:p>
          <a:p>
            <a:pPr>
              <a:buSzPts val="2400"/>
              <a:buFont typeface="Quicksand"/>
              <a:buChar char="◦"/>
            </a:pPr>
            <a:r>
              <a:rPr lang="en-US" sz="2400" dirty="0"/>
              <a:t>Force Directed Layout </a:t>
            </a:r>
          </a:p>
        </p:txBody>
      </p:sp>
    </p:spTree>
    <p:extLst>
      <p:ext uri="{BB962C8B-B14F-4D97-AF65-F5344CB8AC3E}">
        <p14:creationId xmlns:p14="http://schemas.microsoft.com/office/powerpoint/2010/main" val="32470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Other Requirements: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368507" y="118408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Collapse &amp; Expand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Pie-chart Graphics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Labels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Filters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Reports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Statistics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/>
              <a:t>Complementary Data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b="1" dirty="0"/>
              <a:t>Save state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7FA7B3-4BA4-443A-B96B-F8939824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352550"/>
            <a:ext cx="3814763" cy="3069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3E3E-C42B-4527-84BC-16DD06EA5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TECHNOLOGIES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95A7F3-1381-476B-AC6C-E3DC4D01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8" y="2897588"/>
            <a:ext cx="6927900" cy="353100"/>
          </a:xfrm>
        </p:spPr>
        <p:txBody>
          <a:bodyPr/>
          <a:lstStyle/>
          <a:p>
            <a:r>
              <a:rPr lang="pt-PT" dirty="0" err="1"/>
              <a:t>Electron</a:t>
            </a:r>
            <a:r>
              <a:rPr lang="pt-PT" dirty="0"/>
              <a:t> JS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44DA62-F483-449D-8AC8-2F6EADE69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5" name="Google Shape;96;p15">
            <a:extLst>
              <a:ext uri="{FF2B5EF4-FFF2-40B4-BE49-F238E27FC236}">
                <a16:creationId xmlns:a16="http://schemas.microsoft.com/office/drawing/2014/main" id="{AE9F8769-BC39-4950-B006-7AAD8542CAC6}"/>
              </a:ext>
            </a:extLst>
          </p:cNvPr>
          <p:cNvSpPr txBox="1"/>
          <p:nvPr/>
        </p:nvSpPr>
        <p:spPr>
          <a:xfrm>
            <a:off x="554224" y="23077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8" name="Picture 4" descr="Download Electron Logo in SVG Vector or PNG File Format - Logo.wine">
            <a:extLst>
              <a:ext uri="{FF2B5EF4-FFF2-40B4-BE49-F238E27FC236}">
                <a16:creationId xmlns:a16="http://schemas.microsoft.com/office/drawing/2014/main" id="{2C8AB66F-38BB-49E4-ABEA-132404FE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20" y="166825"/>
            <a:ext cx="2742580" cy="18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d3/d3-logo: D3 brand assets.">
            <a:extLst>
              <a:ext uri="{FF2B5EF4-FFF2-40B4-BE49-F238E27FC236}">
                <a16:creationId xmlns:a16="http://schemas.microsoft.com/office/drawing/2014/main" id="{B309CDC0-0159-4391-83B7-D5628B57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15" y="3136013"/>
            <a:ext cx="1303542" cy="13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CB215CF-58E4-41BB-B656-B4AAE7A68D4E}"/>
              </a:ext>
            </a:extLst>
          </p:cNvPr>
          <p:cNvSpPr txBox="1">
            <a:spLocks/>
          </p:cNvSpPr>
          <p:nvPr/>
        </p:nvSpPr>
        <p:spPr>
          <a:xfrm>
            <a:off x="1530175" y="2839988"/>
            <a:ext cx="644725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2000" dirty="0"/>
              <a:t>3.1</a:t>
            </a:r>
            <a:endParaRPr lang="pt-PT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9CE70AB-6133-406D-BA88-B507CD16B137}"/>
              </a:ext>
            </a:extLst>
          </p:cNvPr>
          <p:cNvSpPr txBox="1">
            <a:spLocks/>
          </p:cNvSpPr>
          <p:nvPr/>
        </p:nvSpPr>
        <p:spPr>
          <a:xfrm>
            <a:off x="1530174" y="3312921"/>
            <a:ext cx="644725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sz="2000" dirty="0"/>
              <a:t>3.2</a:t>
            </a:r>
            <a:endParaRPr lang="pt-PT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F9E9149-265F-4955-BE9D-DF86F14D99EC}"/>
              </a:ext>
            </a:extLst>
          </p:cNvPr>
          <p:cNvSpPr txBox="1">
            <a:spLocks/>
          </p:cNvSpPr>
          <p:nvPr/>
        </p:nvSpPr>
        <p:spPr>
          <a:xfrm>
            <a:off x="1966718" y="3370521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878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179A-A29B-49A7-AD31-C4D5E01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Electron</a:t>
            </a:r>
            <a:r>
              <a:rPr lang="pt-PT" dirty="0"/>
              <a:t> JS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FCE16D-8D36-4781-9090-799FCDDE3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sed to build cross-platform desktop apps with JavaScript, HTML and CSS. </a:t>
            </a:r>
          </a:p>
          <a:p>
            <a:pPr marL="457200">
              <a:lnSpc>
                <a:spcPct val="107000"/>
              </a:lnSpc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 can be used for both web applications and desktop applications with the same source code.</a:t>
            </a:r>
            <a:endParaRPr lang="pt-PT" sz="18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nown for its great performance when compared to native applications.</a:t>
            </a:r>
            <a:endParaRPr lang="pt-PT" sz="18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E3F1A4-568B-439D-B93D-982C69B1A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4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25F5-0FAD-44D3-BACC-970D03F8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Drawing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1D3AE8-EE7E-4F5F-A61A-A17D274F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86799"/>
            <a:ext cx="2825477" cy="1656401"/>
          </a:xfrm>
        </p:spPr>
        <p:txBody>
          <a:bodyPr/>
          <a:lstStyle/>
          <a:p>
            <a:r>
              <a:rPr lang="pt-PT" sz="2000" dirty="0"/>
              <a:t>Sigma JS</a:t>
            </a:r>
          </a:p>
          <a:p>
            <a:r>
              <a:rPr lang="pt-PT" sz="2000" dirty="0" err="1"/>
              <a:t>Vivagraph</a:t>
            </a:r>
            <a:r>
              <a:rPr lang="pt-PT" sz="2000" dirty="0"/>
              <a:t> JS</a:t>
            </a:r>
          </a:p>
          <a:p>
            <a:r>
              <a:rPr lang="pt-PT" sz="2000" dirty="0"/>
              <a:t>D3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B3A18C-9C20-4FC5-8792-B11C47F57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3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51D3-8C78-4A6B-923A-BB21194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Performance: D3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Vivagraph</a:t>
            </a:r>
            <a:r>
              <a:rPr lang="pt-PT" dirty="0"/>
              <a:t> JS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4E7F7D-48D6-4240-AA49-00379B82B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F06D29E-EDA3-401E-8237-025AA96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91868"/>
              </p:ext>
            </p:extLst>
          </p:nvPr>
        </p:nvGraphicFramePr>
        <p:xfrm>
          <a:off x="1165223" y="1421296"/>
          <a:ext cx="7643771" cy="2887379"/>
        </p:xfrm>
        <a:graphic>
          <a:graphicData uri="http://schemas.openxmlformats.org/drawingml/2006/table">
            <a:tbl>
              <a:tblPr/>
              <a:tblGrid>
                <a:gridCol w="364343">
                  <a:extLst>
                    <a:ext uri="{9D8B030D-6E8A-4147-A177-3AD203B41FA5}">
                      <a16:colId xmlns:a16="http://schemas.microsoft.com/office/drawing/2014/main" val="2266629828"/>
                    </a:ext>
                  </a:extLst>
                </a:gridCol>
                <a:gridCol w="408956">
                  <a:extLst>
                    <a:ext uri="{9D8B030D-6E8A-4147-A177-3AD203B41FA5}">
                      <a16:colId xmlns:a16="http://schemas.microsoft.com/office/drawing/2014/main" val="3526627296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134460765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275336769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52372152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2111998787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544007076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227751428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409905100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2454580648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3559835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153800843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4087198394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1587264474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2195476762"/>
                    </a:ext>
                  </a:extLst>
                </a:gridCol>
                <a:gridCol w="490748">
                  <a:extLst>
                    <a:ext uri="{9D8B030D-6E8A-4147-A177-3AD203B41FA5}">
                      <a16:colId xmlns:a16="http://schemas.microsoft.com/office/drawing/2014/main" val="3540232793"/>
                    </a:ext>
                  </a:extLst>
                </a:gridCol>
              </a:tblGrid>
              <a:tr h="153873"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  <a:r>
                        <a:rPr lang="pt-PT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Tree (200 nodes)</a:t>
                      </a:r>
                    </a:p>
                  </a:txBody>
                  <a:tcPr marL="101917" marR="101917" marT="50958" marB="5095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r>
                        <a:rPr lang="pt-PT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Tree (5000 nodes)</a:t>
                      </a:r>
                    </a:p>
                  </a:txBody>
                  <a:tcPr marL="101917" marR="101917" marT="50958" marB="5095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  <a:r>
                        <a:rPr lang="pt-PT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Tree (16000 nodes)</a:t>
                      </a:r>
                    </a:p>
                  </a:txBody>
                  <a:tcPr marL="101917" marR="101917" marT="50958" marB="5095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20011"/>
                  </a:ext>
                </a:extLst>
              </a:tr>
              <a:tr h="888267"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6" marR="5576" marT="55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render supported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Allows nodes and links costumization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Allows to save coordenates / node position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libraries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Community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renderig function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renderig function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Graphh with Labels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with different renderig function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89168"/>
                  </a:ext>
                </a:extLst>
              </a:tr>
              <a:tr h="14687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pt-PT" sz="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LIBRARY</a:t>
                      </a:r>
                    </a:p>
                  </a:txBody>
                  <a:tcPr marL="101917" marR="101917" marT="50958" marB="50958" vert="wordArt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SVG, Canvas, webGl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Yes, allows to save coordinates 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Último release  em 2021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42,114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39,485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73,09499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922,624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992,91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813,764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6145,805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6190,83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5948,65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1056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49,5249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37,725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54,485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1109,75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1139,75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834,264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6297,03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6418,065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6289,819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19101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47,5549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46,345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42,025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1115,4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1350,785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824,674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5800,959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6762,765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5831,23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70709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55,945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52,3949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1091,535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957,655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820,345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5984,93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7577,865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5981,55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50443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45,8899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56,635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878,924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959,405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773,499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6309,464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6523,765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5895,764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34889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45,919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45,11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55,726978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1023,6466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1080,101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813,3092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6107,6376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6694,658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5989,4026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4816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VivaGraph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SVG, WebGL</a:t>
                      </a:r>
                    </a:p>
                  </a:txBody>
                  <a:tcPr marL="101917" marR="101917" marT="50958" marB="509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Yes, allows to save node positon  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Último release em 2020                  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01917" marR="101917" marT="50958" marB="509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86,8099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152,86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124,875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3067,41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5817,273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1089,474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29518,494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27646,529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6430,465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3613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83,92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102,249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103,994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3238,979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5443,006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1380,4149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26149,529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27022,234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6990,349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16078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80,8899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101,73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114,2949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2948,72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4254,264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1216,224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26234,884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31673,945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6262,255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00398"/>
                  </a:ext>
                </a:extLst>
              </a:tr>
              <a:tr h="14687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104,744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110,699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100,785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3140,705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4119,51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1270,08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26053,139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32669,13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6200,584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6687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121,035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101,985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98,019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3469,559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3390,664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1182,629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26718,135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26532,074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5713,779</a:t>
                      </a:r>
                    </a:p>
                  </a:txBody>
                  <a:tcPr marL="5576" marR="5576" marT="55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42224"/>
                  </a:ext>
                </a:extLst>
              </a:tr>
              <a:tr h="15387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95,47976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113,9046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108,39358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3173,0746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4604,9434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1227,76438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26934,8362</a:t>
                      </a:r>
                    </a:p>
                  </a:txBody>
                  <a:tcPr marL="5576" marR="5576" marT="55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700" b="1" i="0" u="sng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29108,7824</a:t>
                      </a:r>
                    </a:p>
                  </a:txBody>
                  <a:tcPr marL="5576" marR="5576" marT="5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700" b="1" i="0" u="sng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6319,4864</a:t>
                      </a:r>
                    </a:p>
                  </a:txBody>
                  <a:tcPr marL="5576" marR="5576" marT="55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9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3919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510</Words>
  <Application>Microsoft Office PowerPoint</Application>
  <PresentationFormat>Apresentação no Ecrã (16:9)</PresentationFormat>
  <Paragraphs>234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Quicksand</vt:lpstr>
      <vt:lpstr>Eleanor template</vt:lpstr>
      <vt:lpstr>Force Direct Visualization for Phylogenetic Trees</vt:lpstr>
      <vt:lpstr>INTRODUCTION</vt:lpstr>
      <vt:lpstr>PHYLOVIZ</vt:lpstr>
      <vt:lpstr>PROBLEM DESCRIPTION</vt:lpstr>
      <vt:lpstr>Other Requirements:</vt:lpstr>
      <vt:lpstr>TECHNOLOGIES</vt:lpstr>
      <vt:lpstr>Electron JS</vt:lpstr>
      <vt:lpstr>Graphic Drawing Libraries</vt:lpstr>
      <vt:lpstr>Performance: D3 vs Vivagraph JS</vt:lpstr>
      <vt:lpstr>ARQUITETURE</vt:lpstr>
      <vt:lpstr>Modules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Direct Visualization for Phylogenetic Trees</dc:title>
  <dc:creator>Vasco</dc:creator>
  <cp:lastModifiedBy>VASCO BRANCO REVÉS</cp:lastModifiedBy>
  <cp:revision>46</cp:revision>
  <dcterms:modified xsi:type="dcterms:W3CDTF">2021-06-06T22:40:36Z</dcterms:modified>
</cp:coreProperties>
</file>