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79" r:id="rId7"/>
    <p:sldId id="278" r:id="rId8"/>
    <p:sldId id="280" r:id="rId9"/>
    <p:sldId id="281" r:id="rId10"/>
    <p:sldId id="282" r:id="rId11"/>
    <p:sldId id="258" r:id="rId12"/>
    <p:sldId id="259" r:id="rId13"/>
    <p:sldId id="260" r:id="rId14"/>
    <p:sldId id="263" r:id="rId15"/>
    <p:sldId id="269" r:id="rId16"/>
    <p:sldId id="265" r:id="rId17"/>
    <p:sldId id="264" r:id="rId18"/>
    <p:sldId id="283" r:id="rId19"/>
    <p:sldId id="270" r:id="rId20"/>
    <p:sldId id="284" r:id="rId21"/>
    <p:sldId id="285" r:id="rId22"/>
    <p:sldId id="271" r:id="rId23"/>
    <p:sldId id="272" r:id="rId24"/>
    <p:sldId id="274" r:id="rId25"/>
    <p:sldId id="275" r:id="rId26"/>
    <p:sldId id="266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BDE46-B6E4-4058-B3AE-D0F8F0E0D7E6}" v="3" dt="2023-05-17T10:40:47.997"/>
    <p1510:client id="{6B0FF47B-FB7E-4D35-B030-EBA4DD1087FB}" v="264" dt="2023-05-17T11:08:55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17/05/2023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84209"/>
            <a:ext cx="9144000" cy="1302587"/>
          </a:xfrm>
        </p:spPr>
        <p:txBody>
          <a:bodyPr>
            <a:normAutofit fontScale="90000"/>
          </a:bodyPr>
          <a:lstStyle/>
          <a:p>
            <a:r>
              <a:rPr lang="pt-PT" dirty="0">
                <a:cs typeface="Calibri Light"/>
              </a:rPr>
              <a:t>Trabalho de grupo – ADI</a:t>
            </a:r>
            <a:br>
              <a:rPr lang="pt-PT" dirty="0">
                <a:cs typeface="Calibri Light"/>
              </a:rPr>
            </a:br>
            <a:r>
              <a:rPr lang="pt-PT" sz="4000" dirty="0">
                <a:cs typeface="Calibri Light"/>
              </a:rPr>
              <a:t>Grupo 29</a:t>
            </a:r>
            <a:endParaRPr lang="pt-PT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2045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pt-BR" sz="11200">
                <a:effectLst/>
                <a:latin typeface="Arial"/>
                <a:cs typeface="Arial"/>
              </a:rPr>
              <a:t>Fernando Lopes (</a:t>
            </a:r>
            <a:r>
              <a:rPr lang="pt-BR" sz="11200">
                <a:latin typeface="Arial"/>
                <a:cs typeface="Arial"/>
              </a:rPr>
              <a:t>A89472</a:t>
            </a:r>
            <a:r>
              <a:rPr lang="pt-BR" sz="11200">
                <a:effectLst/>
                <a:latin typeface="Arial"/>
                <a:cs typeface="Arial"/>
              </a:rPr>
              <a:t>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pt-BR" sz="11200" dirty="0">
                <a:effectLst/>
                <a:latin typeface="Arial" panose="020B0604020202020204" pitchFamily="34" charset="0"/>
              </a:rPr>
              <a:t>João Cardoso (A94595) 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pt-BR" sz="11200" dirty="0">
                <a:effectLst/>
                <a:latin typeface="Arial" panose="020B0604020202020204" pitchFamily="34" charset="0"/>
              </a:rPr>
              <a:t>Pedro Oliveira (A98712)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pt-BR" sz="11200" dirty="0">
                <a:effectLst/>
                <a:latin typeface="Arial" panose="020B0604020202020204" pitchFamily="34" charset="0"/>
              </a:rPr>
              <a:t>Vasco Rito (A98728)</a:t>
            </a:r>
          </a:p>
          <a:p>
            <a:pPr algn="l" rtl="0"/>
            <a:endParaRPr lang="pt-BR" sz="2800" dirty="0">
              <a:effectLst/>
              <a:latin typeface="Arial" panose="020B0604020202020204" pitchFamily="34" charset="0"/>
            </a:endParaRPr>
          </a:p>
          <a:p>
            <a:br>
              <a:rPr lang="pt-BR" sz="2800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pt-PT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BA607-AE7D-7A38-5FAF-165EE375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Regressão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9ADED6-56C4-C8EA-3E75-BA6A13E7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Não foi feito qualquer tratamento adicional dos dados para a regressão.</a:t>
            </a:r>
          </a:p>
          <a:p>
            <a:r>
              <a:rPr lang="pt-PT" dirty="0">
                <a:cs typeface="Calibri"/>
              </a:rPr>
              <a:t>Os dados estão normalizados para todos os modelos de previsão.</a:t>
            </a:r>
          </a:p>
          <a:p>
            <a:r>
              <a:rPr lang="pt-PT" dirty="0">
                <a:cs typeface="Calibri"/>
              </a:rPr>
              <a:t>Efetuamos regressão linear e polinomial.</a:t>
            </a:r>
          </a:p>
        </p:txBody>
      </p:sp>
    </p:spTree>
    <p:extLst>
      <p:ext uri="{BB962C8B-B14F-4D97-AF65-F5344CB8AC3E}">
        <p14:creationId xmlns:p14="http://schemas.microsoft.com/office/powerpoint/2010/main" val="271112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E7E5B-00B2-3DB0-56CE-E865264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Regressão - Nodos Usados - Produção de Vestuário</a:t>
            </a:r>
          </a:p>
          <a:p>
            <a:endParaRPr lang="pt-PT">
              <a:cs typeface="Calibri Light"/>
            </a:endParaRPr>
          </a:p>
        </p:txBody>
      </p:sp>
      <p:pic>
        <p:nvPicPr>
          <p:cNvPr id="12" name="Imagem 12" descr="Uma imagem com diagrama&#10;&#10;Descrição gerada automaticamente">
            <a:extLst>
              <a:ext uri="{FF2B5EF4-FFF2-40B4-BE49-F238E27FC236}">
                <a16:creationId xmlns:a16="http://schemas.microsoft.com/office/drawing/2014/main" id="{9E7612DB-C7C1-8C5F-5E91-DF151BFC3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4" y="2038863"/>
            <a:ext cx="5569323" cy="2826683"/>
          </a:xfrm>
        </p:spPr>
      </p:pic>
      <p:pic>
        <p:nvPicPr>
          <p:cNvPr id="13" name="Imagem 13" descr="Uma imagem com diagrama&#10;&#10;Descrição gerada automaticamente">
            <a:extLst>
              <a:ext uri="{FF2B5EF4-FFF2-40B4-BE49-F238E27FC236}">
                <a16:creationId xmlns:a16="http://schemas.microsoft.com/office/drawing/2014/main" id="{F7C789BD-E12E-5BEC-F128-DD3B48A10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44" y="1818293"/>
            <a:ext cx="5936875" cy="30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2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53F88-5C1A-F899-ED65-2F688C04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Regressão -Resultados: Produção Vestuário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93264F-E77F-3B41-CC29-B208E6A4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1050" cy="1136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Regressão Linear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0D8EB-C495-587E-ADA6-AAFD134C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84" y="3429000"/>
            <a:ext cx="3191050" cy="2864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0B62B-98ED-329D-AF25-342ED645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6" y="3429000"/>
            <a:ext cx="3191050" cy="2938174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59049246-E4A4-3604-9660-FE3A0FE6B022}"/>
              </a:ext>
            </a:extLst>
          </p:cNvPr>
          <p:cNvSpPr txBox="1">
            <a:spLocks/>
          </p:cNvSpPr>
          <p:nvPr/>
        </p:nvSpPr>
        <p:spPr>
          <a:xfrm>
            <a:off x="8239125" y="1822450"/>
            <a:ext cx="3533775" cy="1136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cs typeface="Calibri"/>
              </a:rPr>
              <a:t>Regressão Polinomial</a:t>
            </a: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3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885F5-6D34-11C4-4FD8-68713EF0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Segmentação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C028F8-582A-AB80-076F-D470863B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70" y="216787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Método de aprendizagem não supervisionada</a:t>
            </a:r>
          </a:p>
          <a:p>
            <a:r>
              <a:rPr lang="pt-PT" dirty="0">
                <a:cs typeface="Calibri"/>
              </a:rPr>
              <a:t>Usado em ambos os </a:t>
            </a:r>
            <a:r>
              <a:rPr lang="pt-PT" dirty="0" err="1">
                <a:cs typeface="Calibri"/>
              </a:rPr>
              <a:t>datasets</a:t>
            </a:r>
            <a:endParaRPr lang="pt-PT" dirty="0">
              <a:cs typeface="Calibri"/>
            </a:endParaRPr>
          </a:p>
          <a:p>
            <a:r>
              <a:rPr lang="pt-PT" dirty="0">
                <a:cs typeface="Calibri"/>
              </a:rPr>
              <a:t>Algoritmos  de </a:t>
            </a:r>
            <a:r>
              <a:rPr lang="pt-PT" dirty="0" err="1">
                <a:cs typeface="Calibri"/>
              </a:rPr>
              <a:t>clustering</a:t>
            </a:r>
            <a:r>
              <a:rPr lang="pt-PT" dirty="0">
                <a:cs typeface="Calibri"/>
              </a:rPr>
              <a:t> escolhidos: k-</a:t>
            </a:r>
            <a:r>
              <a:rPr lang="pt-PT" dirty="0" err="1">
                <a:cs typeface="Calibri"/>
              </a:rPr>
              <a:t>Means</a:t>
            </a:r>
            <a:r>
              <a:rPr lang="pt-PT" dirty="0">
                <a:cs typeface="Calibri"/>
              </a:rPr>
              <a:t> e k-</a:t>
            </a:r>
            <a:r>
              <a:rPr lang="pt-PT" dirty="0" err="1">
                <a:cs typeface="Calibri"/>
              </a:rPr>
              <a:t>Medoids</a:t>
            </a:r>
            <a:endParaRPr lang="pt-PT" dirty="0">
              <a:cs typeface="Calibri"/>
            </a:endParaRPr>
          </a:p>
          <a:p>
            <a:r>
              <a:rPr lang="pt-PT" dirty="0">
                <a:cs typeface="Calibri"/>
              </a:rPr>
              <a:t>Na tarefa A foi feito tratamento adicional dos dados, onde só foram utilizadas as colunas que tinham correlação positiva com a variável </a:t>
            </a:r>
            <a:r>
              <a:rPr lang="pt-PT" dirty="0" err="1">
                <a:cs typeface="Calibri"/>
              </a:rPr>
              <a:t>cardio</a:t>
            </a:r>
            <a:r>
              <a:rPr lang="pt-PT" dirty="0">
                <a:cs typeface="Calibri"/>
              </a:rPr>
              <a:t>.</a:t>
            </a: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pic>
        <p:nvPicPr>
          <p:cNvPr id="4" name="Imagem 4" descr="Exemplo Ilustrativo de clustering(k-means)">
            <a:extLst>
              <a:ext uri="{FF2B5EF4-FFF2-40B4-BE49-F238E27FC236}">
                <a16:creationId xmlns:a16="http://schemas.microsoft.com/office/drawing/2014/main" id="{9C295578-2ED6-45B2-65F0-2099E792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333" y="470486"/>
            <a:ext cx="2943386" cy="27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3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730-5641-CF71-587C-9B51DAE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Segmentação - Nodos Usados – Produção de Vestuário</a:t>
            </a:r>
            <a:endParaRPr lang="pt-PT" dirty="0"/>
          </a:p>
        </p:txBody>
      </p:sp>
      <p:pic>
        <p:nvPicPr>
          <p:cNvPr id="8" name="Imagem 7" descr="Uma imagem com texto, captura de ecrã, diagrama, file">
            <a:extLst>
              <a:ext uri="{FF2B5EF4-FFF2-40B4-BE49-F238E27FC236}">
                <a16:creationId xmlns:a16="http://schemas.microsoft.com/office/drawing/2014/main" id="{41D7169E-61D3-1B4F-83FA-2B5367B5F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90" y="2161536"/>
            <a:ext cx="5635781" cy="32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730-5641-CF71-587C-9B51DAE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Segmentação - Nodos Usados – Doenças Cardiovasculares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D26B78-5747-D14C-530A-836B8A8F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2511554"/>
            <a:ext cx="754485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730-5641-CF71-587C-9B51DAE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Segmentação – Resultados –</a:t>
            </a:r>
            <a:br>
              <a:rPr lang="pt-PT" dirty="0">
                <a:cs typeface="Calibri Light"/>
              </a:rPr>
            </a:br>
            <a:r>
              <a:rPr lang="pt-PT" dirty="0">
                <a:cs typeface="Calibri Light"/>
              </a:rPr>
              <a:t>Produção Vestuário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AB04AF-B466-8FEF-2597-EA260676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77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A segmentação não era a estratégia ideal para prever a produtividade</a:t>
            </a:r>
          </a:p>
          <a:p>
            <a:r>
              <a:rPr lang="pt-PT" dirty="0">
                <a:cs typeface="Calibri"/>
              </a:rPr>
              <a:t>Níveis de precisão baixos em relação ao que consideramos aceitável: 40% usando k-Means e 32% usando k-Medoids</a:t>
            </a:r>
          </a:p>
          <a:p>
            <a:r>
              <a:rPr lang="pt-PT" dirty="0">
                <a:cs typeface="Calibri"/>
              </a:rPr>
              <a:t>Resultados possivelmente relacionados com a estratégia de binning, demasiados bins ou a forma dos clusters.</a:t>
            </a:r>
          </a:p>
          <a:p>
            <a:endParaRPr lang="pt-PT" dirty="0"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A99767-CDCC-CB9D-4A7F-857EDC16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9" y="111125"/>
            <a:ext cx="4852193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BCC5A4F-8FB3-91A0-14BC-70D5FB52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50" y="3429000"/>
            <a:ext cx="4657769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9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730-5641-CF71-587C-9B51DAE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Segmentação – Resultados –</a:t>
            </a:r>
            <a:br>
              <a:rPr lang="pt-PT" dirty="0">
                <a:cs typeface="Calibri Light"/>
              </a:rPr>
            </a:br>
            <a:r>
              <a:rPr lang="pt-PT" dirty="0">
                <a:cs typeface="Calibri Light"/>
              </a:rPr>
              <a:t>Doenças Cardiovasculares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228ADF-5990-9A7F-885C-B5080C84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59" y="2362519"/>
            <a:ext cx="4313154" cy="30876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467F77-57F3-315C-F87D-FBB143AC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59" y="2407632"/>
            <a:ext cx="4180515" cy="299743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48B4731-EC9B-2ABC-C6D8-8B692473AFF1}"/>
              </a:ext>
            </a:extLst>
          </p:cNvPr>
          <p:cNvSpPr txBox="1"/>
          <p:nvPr/>
        </p:nvSpPr>
        <p:spPr>
          <a:xfrm>
            <a:off x="2481943" y="5635690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K-</a:t>
            </a:r>
            <a:r>
              <a:rPr lang="pt-PT" dirty="0" err="1"/>
              <a:t>Means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D402E6-15D4-DEF5-0B38-4F1F24942034}"/>
              </a:ext>
            </a:extLst>
          </p:cNvPr>
          <p:cNvSpPr txBox="1"/>
          <p:nvPr/>
        </p:nvSpPr>
        <p:spPr>
          <a:xfrm>
            <a:off x="8792547" y="5603424"/>
            <a:ext cx="124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K-</a:t>
            </a:r>
            <a:r>
              <a:rPr lang="pt-PT" dirty="0" err="1"/>
              <a:t>Medoids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463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29124-C986-35FC-2955-305052CD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X-</a:t>
            </a:r>
            <a:r>
              <a:rPr lang="pt-PT" dirty="0" err="1"/>
              <a:t>Partitioning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3E3B222-C89A-587D-5B80-71E3EE2C8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596" y="1342757"/>
            <a:ext cx="6702536" cy="283605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FC0451-74DA-149A-2CF7-AA0D2BB1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201774"/>
            <a:ext cx="5219700" cy="18039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3CB665-D14A-65AF-9893-92E21228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01774"/>
            <a:ext cx="4943475" cy="15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7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730-5641-CF71-587C-9B51DAE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Redes Neuronais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AB04AF-B466-8FEF-2597-EA260676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Modelo de </a:t>
            </a:r>
            <a:r>
              <a:rPr lang="pt-PT" dirty="0" err="1">
                <a:cs typeface="Calibri"/>
              </a:rPr>
              <a:t>machine</a:t>
            </a:r>
            <a:r>
              <a:rPr lang="pt-PT" dirty="0">
                <a:cs typeface="Calibri"/>
              </a:rPr>
              <a:t> </a:t>
            </a:r>
            <a:r>
              <a:rPr lang="pt-PT" dirty="0" err="1">
                <a:cs typeface="Calibri"/>
              </a:rPr>
              <a:t>learning</a:t>
            </a:r>
            <a:r>
              <a:rPr lang="pt-PT" dirty="0">
                <a:cs typeface="Calibri"/>
              </a:rPr>
              <a:t> inspirado no nosso Sistema Nervoso</a:t>
            </a:r>
          </a:p>
          <a:p>
            <a:r>
              <a:rPr lang="pt-PT" dirty="0">
                <a:cs typeface="Calibri"/>
              </a:rPr>
              <a:t>Podem ser usadas para aprendizagem com ou sem supervisão</a:t>
            </a:r>
          </a:p>
          <a:p>
            <a:r>
              <a:rPr lang="pt-PT" dirty="0">
                <a:cs typeface="Calibri"/>
              </a:rPr>
              <a:t>Foi utilizada em ambos os </a:t>
            </a:r>
            <a:r>
              <a:rPr lang="pt-PT" dirty="0" err="1">
                <a:cs typeface="Calibri"/>
              </a:rPr>
              <a:t>datasets</a:t>
            </a:r>
            <a:endParaRPr lang="pt-PT" dirty="0">
              <a:cs typeface="Calibri"/>
            </a:endParaRPr>
          </a:p>
          <a:p>
            <a:pPr marL="0" indent="0">
              <a:buNone/>
            </a:pP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8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2F5C1-5F84-78E4-5421-7CE879A4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Índice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326297-40FE-8CDE-58BE-1935EE026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Datasets</a:t>
            </a:r>
          </a:p>
          <a:p>
            <a:r>
              <a:rPr lang="pt-PT" dirty="0">
                <a:cs typeface="Calibri"/>
              </a:rPr>
              <a:t>Analise de Dados</a:t>
            </a:r>
            <a:endParaRPr lang="pt-PT" dirty="0"/>
          </a:p>
          <a:p>
            <a:r>
              <a:rPr lang="pt-PT" dirty="0">
                <a:cs typeface="Calibri"/>
              </a:rPr>
              <a:t>Classificação</a:t>
            </a:r>
          </a:p>
          <a:p>
            <a:r>
              <a:rPr lang="pt-PT" dirty="0">
                <a:cs typeface="Calibri"/>
              </a:rPr>
              <a:t>Regressão</a:t>
            </a:r>
          </a:p>
          <a:p>
            <a:r>
              <a:rPr lang="pt-PT" dirty="0">
                <a:cs typeface="Calibri"/>
              </a:rPr>
              <a:t>Segmentação</a:t>
            </a:r>
          </a:p>
          <a:p>
            <a:r>
              <a:rPr lang="pt-PT" dirty="0">
                <a:cs typeface="Calibri"/>
              </a:rPr>
              <a:t>Redes Neuronais </a:t>
            </a: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867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730-5641-CF71-587C-9B51DAE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Redes Neuronais – Extensão DL4J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AB04AF-B466-8FEF-2597-EA260676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cs typeface="Calibri"/>
              </a:rPr>
              <a:t>RProp</a:t>
            </a:r>
            <a:r>
              <a:rPr lang="pt-PT">
                <a:cs typeface="Calibri"/>
              </a:rPr>
              <a:t> MLP </a:t>
            </a:r>
            <a:r>
              <a:rPr lang="pt-PT" err="1">
                <a:cs typeface="Calibri"/>
              </a:rPr>
              <a:t>Learner</a:t>
            </a:r>
            <a:r>
              <a:rPr lang="pt-PT">
                <a:cs typeface="Calibri"/>
              </a:rPr>
              <a:t>/</a:t>
            </a:r>
            <a:r>
              <a:rPr lang="pt-PT" err="1">
                <a:cs typeface="Calibri"/>
              </a:rPr>
              <a:t>MultiLayer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Perceptron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Predictor</a:t>
            </a:r>
            <a:r>
              <a:rPr lang="pt-PT">
                <a:cs typeface="Calibri"/>
              </a:rPr>
              <a:t> – Disponível por defeito no KNIME: modelos com bastantes aspetos pré-configurados, fáceis de utilizar </a:t>
            </a: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r>
              <a:rPr lang="pt-PT">
                <a:cs typeface="Calibri"/>
              </a:rPr>
              <a:t>Extensão DL4J – Modelos altamente customizáveis, com curva de aprendizagem maior </a:t>
            </a:r>
          </a:p>
          <a:p>
            <a:pPr marL="0" indent="0">
              <a:buNone/>
            </a:pPr>
            <a:endParaRPr lang="pt-PT">
              <a:cs typeface="Calibri"/>
            </a:endParaRPr>
          </a:p>
          <a:p>
            <a:r>
              <a:rPr lang="pt-PT">
                <a:cs typeface="Calibri"/>
              </a:rPr>
              <a:t>Resultados da extensão DL4J variam mais radicalmente em face das funções de ativação, ritmo de aprendizagem, etc.</a:t>
            </a:r>
          </a:p>
        </p:txBody>
      </p:sp>
    </p:spTree>
    <p:extLst>
      <p:ext uri="{BB962C8B-B14F-4D97-AF65-F5344CB8AC3E}">
        <p14:creationId xmlns:p14="http://schemas.microsoft.com/office/powerpoint/2010/main" val="170996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730-5641-CF71-587C-9B51DAE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Redes Neuronais – Nodos Usados - </a:t>
            </a:r>
            <a:r>
              <a:rPr lang="pt-PT" dirty="0" err="1">
                <a:cs typeface="Calibri Light"/>
              </a:rPr>
              <a:t>cardio</a:t>
            </a:r>
            <a:r>
              <a:rPr lang="pt-PT" dirty="0">
                <a:cs typeface="Calibri Light"/>
              </a:rPr>
              <a:t>: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FF57002-D12F-E5FE-5078-E15DC96E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1352260"/>
            <a:ext cx="7725853" cy="20767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777FE0-811D-0B44-4BC8-D46BB44D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42" y="4283700"/>
            <a:ext cx="741148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6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730-5641-CF71-587C-9B51DAE4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Redes Neuronais - 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AB04AF-B466-8FEF-2597-EA260676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98" y="1870828"/>
            <a:ext cx="5891940" cy="4383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Todos os resultados das redes neuronais foram aceitáveis</a:t>
            </a:r>
          </a:p>
          <a:p>
            <a:r>
              <a:rPr lang="pt-PT" dirty="0">
                <a:cs typeface="Calibri"/>
              </a:rPr>
              <a:t>Variâncias ligeiras nos parâmetros podem originar resultados completamente diferentes</a:t>
            </a:r>
          </a:p>
          <a:p>
            <a:r>
              <a:rPr lang="pt-PT" dirty="0">
                <a:cs typeface="Calibri"/>
              </a:rPr>
              <a:t>Os resultados foram relativamente baixos, dando somente 59.03%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01FEDA-9404-F3CB-74AA-B2FCAC4B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0136"/>
            <a:ext cx="5713867" cy="1857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3887BD-2574-C376-4D91-7632900FC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69" y="3626741"/>
            <a:ext cx="6045397" cy="18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0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265DE-96CD-D1DB-39F3-BA460945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Conclusão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E7BB77-BC48-778E-E9E8-EE0852B7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Aplicamos várias técnicas, incluindo nodos extras.</a:t>
            </a:r>
          </a:p>
          <a:p>
            <a:r>
              <a:rPr lang="pt-PT">
                <a:cs typeface="Calibri"/>
              </a:rPr>
              <a:t>Estamos satisfeitos com o nosso desempenho.</a:t>
            </a:r>
          </a:p>
          <a:p>
            <a:r>
              <a:rPr lang="pt-PT">
                <a:cs typeface="Calibri"/>
              </a:rPr>
              <a:t>O que poderíamos ter feito melhor?</a:t>
            </a:r>
          </a:p>
        </p:txBody>
      </p:sp>
    </p:spTree>
    <p:extLst>
      <p:ext uri="{BB962C8B-B14F-4D97-AF65-F5344CB8AC3E}">
        <p14:creationId xmlns:p14="http://schemas.microsoft.com/office/powerpoint/2010/main" val="10567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D701-AFF4-B822-0F36-5FB683B8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>
                <a:cs typeface="Calibri Light"/>
              </a:rPr>
              <a:t>Datasets</a:t>
            </a:r>
            <a:endParaRPr lang="pt-PT" err="1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FE72C923-9A66-4E0D-783E-79F6470F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74810"/>
            <a:ext cx="51178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>
                <a:cs typeface="Calibri"/>
              </a:rPr>
              <a:t>Produção Vestuário</a:t>
            </a:r>
          </a:p>
          <a:p>
            <a:r>
              <a:rPr lang="pt-PT" sz="1600" dirty="0">
                <a:cs typeface="Calibri"/>
              </a:rPr>
              <a:t>14 atributos</a:t>
            </a:r>
          </a:p>
          <a:p>
            <a:r>
              <a:rPr lang="pt-PT" sz="1600" dirty="0">
                <a:cs typeface="Calibri"/>
              </a:rPr>
              <a:t>1197 instancias</a:t>
            </a:r>
          </a:p>
          <a:p>
            <a:r>
              <a:rPr lang="pt-PT" sz="1600" dirty="0">
                <a:cs typeface="Calibri"/>
              </a:rPr>
              <a:t>Contêm missing values</a:t>
            </a:r>
          </a:p>
          <a:p>
            <a:r>
              <a:rPr lang="pt-PT" sz="1600" dirty="0">
                <a:cs typeface="Calibri"/>
              </a:rPr>
              <a:t>Objetivo: Prever actual productivity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32AE67F-ADAC-C7D4-5AC6-905C343CE99B}"/>
              </a:ext>
            </a:extLst>
          </p:cNvPr>
          <p:cNvSpPr txBox="1">
            <a:spLocks/>
          </p:cNvSpPr>
          <p:nvPr/>
        </p:nvSpPr>
        <p:spPr>
          <a:xfrm>
            <a:off x="188665" y="187481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cs typeface="Calibri"/>
              </a:rPr>
              <a:t>Doenças Cardiovasculares</a:t>
            </a:r>
          </a:p>
          <a:p>
            <a:r>
              <a:rPr lang="pt-PT" sz="1600" dirty="0">
                <a:cs typeface="Calibri"/>
              </a:rPr>
              <a:t>13 atributos</a:t>
            </a:r>
          </a:p>
          <a:p>
            <a:r>
              <a:rPr lang="pt-PT" sz="1600" dirty="0">
                <a:cs typeface="Calibri"/>
              </a:rPr>
              <a:t>70000 instancias</a:t>
            </a:r>
          </a:p>
          <a:p>
            <a:r>
              <a:rPr lang="pt-PT" sz="1600" dirty="0">
                <a:cs typeface="Calibri"/>
              </a:rPr>
              <a:t>Não contêm missing values</a:t>
            </a:r>
          </a:p>
          <a:p>
            <a:r>
              <a:rPr lang="pt-PT" sz="1600" dirty="0">
                <a:cs typeface="Calibri"/>
              </a:rPr>
              <a:t>Objetivo: Previsão de doença cardiovascular</a:t>
            </a: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02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57F75-7525-9590-459C-ABE8D2A0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Analise de Dados - </a:t>
            </a:r>
            <a:r>
              <a:rPr lang="pt-PT" dirty="0" err="1">
                <a:cs typeface="Calibri Light"/>
              </a:rPr>
              <a:t>Rank</a:t>
            </a:r>
            <a:r>
              <a:rPr lang="pt-PT" dirty="0">
                <a:cs typeface="Calibri Light"/>
              </a:rPr>
              <a:t> </a:t>
            </a:r>
            <a:r>
              <a:rPr lang="pt-PT" dirty="0" err="1">
                <a:cs typeface="Calibri Light"/>
              </a:rPr>
              <a:t>Correlation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B41E5E-0F61-C193-4C8E-2C023F3B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Doenças </a:t>
            </a:r>
          </a:p>
          <a:p>
            <a:pPr marL="0" indent="0">
              <a:buNone/>
            </a:pPr>
            <a:r>
              <a:rPr lang="pt-PT" dirty="0"/>
              <a:t>Cardiovasculares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Produção vestuário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 descr="Uma imagem com texto, captura de ecrã, número, file&#10;&#10;Descrição gerada automaticamente">
            <a:extLst>
              <a:ext uri="{FF2B5EF4-FFF2-40B4-BE49-F238E27FC236}">
                <a16:creationId xmlns:a16="http://schemas.microsoft.com/office/drawing/2014/main" id="{6767BE8B-D783-6A63-EDF4-7510224B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48" y="4033994"/>
            <a:ext cx="2987299" cy="25300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BA6DC3-6629-E6AB-A0CD-09CE1CB7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347" y="1391417"/>
            <a:ext cx="2987299" cy="25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9868B-B05A-33DC-DBED-A9A28772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Analise de Dados - Produção Vestuario</a:t>
            </a:r>
          </a:p>
        </p:txBody>
      </p:sp>
      <p:pic>
        <p:nvPicPr>
          <p:cNvPr id="7" name="Imagem 6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2BA14E4-CFDD-90EA-B92F-E14FCA4A4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1" y="2495272"/>
            <a:ext cx="1794341" cy="5620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30F6AC6-1545-0B7A-5211-351F2916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1" y="1669828"/>
            <a:ext cx="9478698" cy="5811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FF1771-D0A1-C04E-000B-397C971AC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9" y="2497079"/>
            <a:ext cx="5008562" cy="370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5F1290-816A-F8F7-F740-E95B9587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4" y="2495272"/>
            <a:ext cx="5008562" cy="365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7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CED63-6F40-ED0C-33CE-DD879872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95"/>
            <a:ext cx="10515600" cy="1325563"/>
          </a:xfrm>
        </p:spPr>
        <p:txBody>
          <a:bodyPr/>
          <a:lstStyle/>
          <a:p>
            <a:r>
              <a:rPr lang="pt-PT" dirty="0"/>
              <a:t>Analise de Dados – Doenças Cardiovasculares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B61611-D87C-C6CB-2884-FFDD8741C382}"/>
              </a:ext>
            </a:extLst>
          </p:cNvPr>
          <p:cNvSpPr txBox="1"/>
          <p:nvPr/>
        </p:nvSpPr>
        <p:spPr>
          <a:xfrm>
            <a:off x="1932825" y="1289496"/>
            <a:ext cx="186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A09A15-F946-BF36-43D4-34860C0B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13" y="1678637"/>
            <a:ext cx="1724266" cy="45154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EDA3507-3F48-7C56-1F0C-23D533E2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73" y="3250481"/>
            <a:ext cx="1724266" cy="68589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A7C8DA0-5C12-E940-BFDB-AE2244525557}"/>
              </a:ext>
            </a:extLst>
          </p:cNvPr>
          <p:cNvSpPr txBox="1"/>
          <p:nvPr/>
        </p:nvSpPr>
        <p:spPr>
          <a:xfrm>
            <a:off x="4793066" y="2845142"/>
            <a:ext cx="186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Cholestrol</a:t>
            </a:r>
            <a:endParaRPr lang="pt-PT" dirty="0"/>
          </a:p>
          <a:p>
            <a:endParaRPr lang="pt-PT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2A3C7E0-47F1-8A68-9B83-6EC6B5546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074" y="3264609"/>
            <a:ext cx="1686160" cy="69542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303B09E-0F35-BF3C-F587-25A582AB58E9}"/>
              </a:ext>
            </a:extLst>
          </p:cNvPr>
          <p:cNvSpPr txBox="1"/>
          <p:nvPr/>
        </p:nvSpPr>
        <p:spPr>
          <a:xfrm>
            <a:off x="9014368" y="2864925"/>
            <a:ext cx="186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Glucose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964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0D701-AFF4-B822-0F36-5FB683B8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cs typeface="Calibri Light"/>
              </a:rPr>
              <a:t>Analise de Dados – Colunas removidas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FE72C923-9A66-4E0D-783E-79F6470F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4020"/>
            <a:ext cx="51178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>
                <a:cs typeface="Calibri"/>
              </a:rPr>
              <a:t>Produção Vestuário</a:t>
            </a:r>
          </a:p>
          <a:p>
            <a:r>
              <a:rPr lang="pt-PT" sz="1600" b="0" i="0" dirty="0">
                <a:effectLst/>
                <a:latin typeface="+mj-lt"/>
              </a:rPr>
              <a:t>rowID</a:t>
            </a:r>
          </a:p>
          <a:p>
            <a:r>
              <a:rPr lang="pt-PT" sz="1600" b="0" i="0" dirty="0">
                <a:effectLst/>
                <a:latin typeface="+mj-lt"/>
              </a:rPr>
              <a:t>date</a:t>
            </a:r>
          </a:p>
          <a:p>
            <a:r>
              <a:rPr lang="pt-PT" sz="1600" dirty="0">
                <a:latin typeface="+mj-lt"/>
              </a:rPr>
              <a:t>o</a:t>
            </a:r>
            <a:r>
              <a:rPr lang="pt-PT" sz="1600" b="0" i="0" dirty="0">
                <a:effectLst/>
                <a:latin typeface="+mj-lt"/>
              </a:rPr>
              <a:t>ver_time</a:t>
            </a:r>
          </a:p>
          <a:p>
            <a:r>
              <a:rPr lang="pt-PT" sz="1600" b="0" i="0" dirty="0">
                <a:effectLst/>
                <a:latin typeface="+mj-lt"/>
              </a:rPr>
              <a:t>smv</a:t>
            </a:r>
          </a:p>
          <a:p>
            <a:r>
              <a:rPr lang="pt-PT" sz="1600" b="0" i="0" dirty="0">
                <a:effectLst/>
                <a:latin typeface="+mj-lt"/>
              </a:rPr>
              <a:t> wip</a:t>
            </a:r>
            <a:endParaRPr lang="pt-PT" sz="1600" dirty="0">
              <a:latin typeface="+mj-lt"/>
              <a:cs typeface="Calibri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32AE67F-ADAC-C7D4-5AC6-905C343CE99B}"/>
              </a:ext>
            </a:extLst>
          </p:cNvPr>
          <p:cNvSpPr txBox="1">
            <a:spLocks/>
          </p:cNvSpPr>
          <p:nvPr/>
        </p:nvSpPr>
        <p:spPr>
          <a:xfrm>
            <a:off x="707256" y="195402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cs typeface="Calibri"/>
              </a:rPr>
              <a:t>Doenças Cardiovasculares</a:t>
            </a:r>
          </a:p>
          <a:p>
            <a:r>
              <a:rPr lang="pt-PT" sz="1600" dirty="0">
                <a:cs typeface="Calibri"/>
              </a:rPr>
              <a:t>id</a:t>
            </a:r>
          </a:p>
          <a:p>
            <a:pPr marL="0" indent="0">
              <a:buNone/>
            </a:pP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72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CDB07B6-55A9-8D93-052D-F2900026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2585078"/>
            <a:ext cx="4431162" cy="32678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86AD70-A6F1-A251-7DC7-AE71E0C7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Classificação - Nodos usados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2A05FF-8B9A-3F42-5DA6-0717D01F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Árvores de decisão</a:t>
            </a:r>
          </a:p>
          <a:p>
            <a:r>
              <a:rPr lang="pt-PT" dirty="0">
                <a:cs typeface="Calibri"/>
              </a:rPr>
              <a:t>Logística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418134-6201-2ADE-B01D-7412C67F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8" y="785310"/>
            <a:ext cx="4529660" cy="32987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5521F10-F634-2BF3-1394-17C273C39F19}"/>
              </a:ext>
            </a:extLst>
          </p:cNvPr>
          <p:cNvSpPr txBox="1"/>
          <p:nvPr/>
        </p:nvSpPr>
        <p:spPr>
          <a:xfrm>
            <a:off x="8894229" y="4034355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Partição 60-40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CA5EA5-A297-DC9A-E819-E15F185CA372}"/>
              </a:ext>
            </a:extLst>
          </p:cNvPr>
          <p:cNvSpPr txBox="1"/>
          <p:nvPr/>
        </p:nvSpPr>
        <p:spPr>
          <a:xfrm>
            <a:off x="1513114" y="5807631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Partição 80-20</a:t>
            </a:r>
          </a:p>
        </p:txBody>
      </p:sp>
    </p:spTree>
    <p:extLst>
      <p:ext uri="{BB962C8B-B14F-4D97-AF65-F5344CB8AC3E}">
        <p14:creationId xmlns:p14="http://schemas.microsoft.com/office/powerpoint/2010/main" val="274691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C39D9-DBDD-C88B-D674-1C4EB9D6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Classificação - Resultados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78A4AC-75FF-FACD-F8D0-9BB5DD8B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Resultados medianos na previsão dos níveis da produtividade</a:t>
            </a:r>
            <a:endParaRPr lang="pt-PT" dirty="0"/>
          </a:p>
          <a:p>
            <a:pPr marL="514350" indent="-514350">
              <a:buAutoNum type="arabicPeriod"/>
            </a:pPr>
            <a:r>
              <a:rPr lang="pt-PT" dirty="0">
                <a:cs typeface="Calibri"/>
              </a:rPr>
              <a:t>57.8%  - Árvore de decisão</a:t>
            </a:r>
          </a:p>
          <a:p>
            <a:pPr marL="514350" indent="-514350">
              <a:buAutoNum type="arabicPeriod"/>
            </a:pPr>
            <a:r>
              <a:rPr lang="pt-PT" dirty="0">
                <a:cs typeface="Calibri"/>
              </a:rPr>
              <a:t>40% - Logística</a:t>
            </a:r>
          </a:p>
          <a:p>
            <a:r>
              <a:rPr lang="pt-PT" dirty="0">
                <a:cs typeface="Calibri"/>
              </a:rPr>
              <a:t>Resultados positivos na previsão de </a:t>
            </a:r>
            <a:r>
              <a:rPr lang="pt-PT" dirty="0" err="1">
                <a:cs typeface="Calibri"/>
              </a:rPr>
              <a:t>cardio</a:t>
            </a:r>
            <a:r>
              <a:rPr lang="pt-PT" dirty="0">
                <a:cs typeface="Calibri"/>
              </a:rPr>
              <a:t> das duas partições diferentes</a:t>
            </a:r>
          </a:p>
          <a:p>
            <a:pPr marL="514350" indent="-514350">
              <a:buAutoNum type="arabicPeriod"/>
            </a:pPr>
            <a:r>
              <a:rPr lang="pt-PT" dirty="0">
                <a:cs typeface="Calibri"/>
              </a:rPr>
              <a:t>64.68 % | 73.33 % | 72.62 % - Árvore de decisão e </a:t>
            </a:r>
            <a:r>
              <a:rPr lang="pt-PT" dirty="0" err="1">
                <a:cs typeface="Calibri"/>
              </a:rPr>
              <a:t>Logistic</a:t>
            </a:r>
            <a:r>
              <a:rPr lang="pt-PT" dirty="0">
                <a:cs typeface="Calibri"/>
              </a:rPr>
              <a:t> (60-40)</a:t>
            </a:r>
          </a:p>
          <a:p>
            <a:pPr marL="514350" indent="-514350">
              <a:buAutoNum type="arabicPeriod"/>
            </a:pPr>
            <a:r>
              <a:rPr lang="pt-PT" dirty="0">
                <a:cs typeface="Calibri"/>
              </a:rPr>
              <a:t>64.57 % | 73.34 % | 72.41 % - Árvore de decisão e </a:t>
            </a:r>
            <a:r>
              <a:rPr lang="pt-PT" dirty="0" err="1">
                <a:cs typeface="Calibri"/>
              </a:rPr>
              <a:t>Logistic</a:t>
            </a:r>
            <a:r>
              <a:rPr lang="pt-PT" dirty="0">
                <a:cs typeface="Calibri"/>
              </a:rPr>
              <a:t> (80-20)</a:t>
            </a:r>
          </a:p>
          <a:p>
            <a:pPr marL="514350" indent="-514350">
              <a:buAutoNum type="arabicPeriod"/>
            </a:pPr>
            <a:endParaRPr lang="pt-PT" u="sng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71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6D2C9E21ECB64792957D7760AD6882" ma:contentTypeVersion="12" ma:contentTypeDescription="Criar um novo documento." ma:contentTypeScope="" ma:versionID="add91bf137b6ca96c4b02dd617aced79">
  <xsd:schema xmlns:xsd="http://www.w3.org/2001/XMLSchema" xmlns:xs="http://www.w3.org/2001/XMLSchema" xmlns:p="http://schemas.microsoft.com/office/2006/metadata/properties" xmlns:ns3="e4e0b8ae-114f-4d71-8084-e3c9fbc9342d" xmlns:ns4="bdba7d8c-a91a-4731-812d-34635dcbc0de" targetNamespace="http://schemas.microsoft.com/office/2006/metadata/properties" ma:root="true" ma:fieldsID="93189bd143e311b8c49cb6395471f04e" ns3:_="" ns4:_="">
    <xsd:import namespace="e4e0b8ae-114f-4d71-8084-e3c9fbc9342d"/>
    <xsd:import namespace="bdba7d8c-a91a-4731-812d-34635dcbc0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0b8ae-114f-4d71-8084-e3c9fbc934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a7d8c-a91a-4731-812d-34635dcbc0d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e0b8ae-114f-4d71-8084-e3c9fbc9342d" xsi:nil="true"/>
  </documentManagement>
</p:properties>
</file>

<file path=customXml/itemProps1.xml><?xml version="1.0" encoding="utf-8"?>
<ds:datastoreItem xmlns:ds="http://schemas.openxmlformats.org/officeDocument/2006/customXml" ds:itemID="{D878DF82-41E6-48D6-8FAB-3743FAF97269}">
  <ds:schemaRefs>
    <ds:schemaRef ds:uri="bdba7d8c-a91a-4731-812d-34635dcbc0de"/>
    <ds:schemaRef ds:uri="e4e0b8ae-114f-4d71-8084-e3c9fbc93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6B3FD2-9435-4B14-858A-7F59F1EB7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90F8D0-745C-4440-AE9F-0CE1811301B8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e4e0b8ae-114f-4d71-8084-e3c9fbc9342d"/>
    <ds:schemaRef ds:uri="bdba7d8c-a91a-4731-812d-34635dcbc0d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511</Words>
  <Application>Microsoft Office PowerPoint</Application>
  <PresentationFormat>Ecrã Panorâmico</PresentationFormat>
  <Paragraphs>102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Tema do Office</vt:lpstr>
      <vt:lpstr>Trabalho de grupo – ADI Grupo 29</vt:lpstr>
      <vt:lpstr>Índice</vt:lpstr>
      <vt:lpstr>Datasets</vt:lpstr>
      <vt:lpstr>Analise de Dados - Rank Correlation</vt:lpstr>
      <vt:lpstr>Analise de Dados - Produção Vestuario</vt:lpstr>
      <vt:lpstr>Analise de Dados – Doenças Cardiovasculares</vt:lpstr>
      <vt:lpstr>Analise de Dados – Colunas removidas</vt:lpstr>
      <vt:lpstr>Classificação - Nodos usados</vt:lpstr>
      <vt:lpstr>Classificação - Resultados</vt:lpstr>
      <vt:lpstr>Regressão</vt:lpstr>
      <vt:lpstr>Regressão - Nodos Usados - Produção de Vestuário </vt:lpstr>
      <vt:lpstr>Regressão -Resultados: Produção Vestuário</vt:lpstr>
      <vt:lpstr>Segmentação</vt:lpstr>
      <vt:lpstr>Segmentação - Nodos Usados – Produção de Vestuário</vt:lpstr>
      <vt:lpstr>Segmentação - Nodos Usados – Doenças Cardiovasculares</vt:lpstr>
      <vt:lpstr>Segmentação – Resultados – Produção Vestuário</vt:lpstr>
      <vt:lpstr>Segmentação – Resultados – Doenças Cardiovasculares</vt:lpstr>
      <vt:lpstr>X-Partitioning</vt:lpstr>
      <vt:lpstr>Redes Neuronais</vt:lpstr>
      <vt:lpstr>Redes Neuronais – Extensão DL4J</vt:lpstr>
      <vt:lpstr>Redes Neuronais – Nodos Usados - cardio:</vt:lpstr>
      <vt:lpstr>Redes Neuronais - 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Oliveira</dc:creator>
  <cp:lastModifiedBy>Pedro Alexandre da Silva Oliveira</cp:lastModifiedBy>
  <cp:revision>15</cp:revision>
  <dcterms:created xsi:type="dcterms:W3CDTF">2023-05-13T14:33:33Z</dcterms:created>
  <dcterms:modified xsi:type="dcterms:W3CDTF">2023-05-17T11:08:55Z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0x0101009A6D2C9E21ECB64792957D7760AD6882</vt:lpwstr>
  </property>
</Properties>
</file>