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4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github.com/vascorito/RAPL_MEASUREMENT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github.com/vascorito/RAPL_MEASUREMENTS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CF381-2442-4291-AD19-B7751DEC11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937E62B-7752-43FC-B3AE-BCE95FF000DA}">
      <dgm:prSet/>
      <dgm:spPr/>
      <dgm:t>
        <a:bodyPr/>
        <a:lstStyle/>
        <a:p>
          <a:pPr algn="just"/>
          <a:r>
            <a:rPr lang="pt-PT" dirty="0"/>
            <a:t>Todos os dados e resultados apresentados neste trabalho foram obtidos por meio da utilização da máquina ‘</a:t>
          </a:r>
          <a:r>
            <a:rPr lang="pt-PT" dirty="0" err="1"/>
            <a:t>diguest</a:t>
          </a:r>
          <a:r>
            <a:rPr lang="pt-PT" dirty="0"/>
            <a:t>’, onde os experimentos foram realizados.</a:t>
          </a:r>
          <a:endParaRPr lang="en-US" dirty="0"/>
        </a:p>
      </dgm:t>
    </dgm:pt>
    <dgm:pt modelId="{30D28297-E8C5-4ABA-8F75-5A7D171A88CB}" type="parTrans" cxnId="{0E0BF728-F096-4286-9F08-5D43A2744826}">
      <dgm:prSet/>
      <dgm:spPr/>
      <dgm:t>
        <a:bodyPr/>
        <a:lstStyle/>
        <a:p>
          <a:endParaRPr lang="en-US"/>
        </a:p>
      </dgm:t>
    </dgm:pt>
    <dgm:pt modelId="{2444490A-5670-4F8E-A497-FE719E1953F0}" type="sibTrans" cxnId="{0E0BF728-F096-4286-9F08-5D43A2744826}">
      <dgm:prSet/>
      <dgm:spPr/>
      <dgm:t>
        <a:bodyPr/>
        <a:lstStyle/>
        <a:p>
          <a:endParaRPr lang="en-US"/>
        </a:p>
      </dgm:t>
    </dgm:pt>
    <dgm:pt modelId="{85DD02A3-C237-4DC5-80B0-04F661C53A29}">
      <dgm:prSet/>
      <dgm:spPr/>
      <dgm:t>
        <a:bodyPr/>
        <a:lstStyle/>
        <a:p>
          <a:pPr algn="just"/>
          <a:r>
            <a:rPr lang="pt-PT" dirty="0"/>
            <a:t>Todos os dados, funções e gráficos utilizados conseguem ser acedidos a partir de:</a:t>
          </a:r>
          <a:br>
            <a:rPr lang="pt-PT" dirty="0"/>
          </a:br>
          <a:r>
            <a:rPr lang="pt-PT" i="1" u="sng" dirty="0">
              <a:hlinkClick xmlns:r="http://schemas.openxmlformats.org/officeDocument/2006/relationships" r:id="rId1"/>
            </a:rPr>
            <a:t>https://github.com/vascorito/RAPL_MEASUREMENTS</a:t>
          </a:r>
          <a:endParaRPr lang="en-US" i="1" dirty="0"/>
        </a:p>
      </dgm:t>
    </dgm:pt>
    <dgm:pt modelId="{CF08F6CF-C897-4E76-A38D-9DC57E7973E5}" type="parTrans" cxnId="{E5539D7D-618B-464A-89EB-31AAFD7A5B5B}">
      <dgm:prSet/>
      <dgm:spPr/>
      <dgm:t>
        <a:bodyPr/>
        <a:lstStyle/>
        <a:p>
          <a:endParaRPr lang="en-US"/>
        </a:p>
      </dgm:t>
    </dgm:pt>
    <dgm:pt modelId="{5F5F7BDC-1E93-41F3-AE16-BF6E16E46360}" type="sibTrans" cxnId="{E5539D7D-618B-464A-89EB-31AAFD7A5B5B}">
      <dgm:prSet/>
      <dgm:spPr/>
      <dgm:t>
        <a:bodyPr/>
        <a:lstStyle/>
        <a:p>
          <a:endParaRPr lang="en-US"/>
        </a:p>
      </dgm:t>
    </dgm:pt>
    <dgm:pt modelId="{916CA907-B7C3-4BB7-B055-E7335CFA5F72}" type="pres">
      <dgm:prSet presAssocID="{93ECF381-2442-4291-AD19-B7751DEC11C8}" presName="root" presStyleCnt="0">
        <dgm:presLayoutVars>
          <dgm:dir/>
          <dgm:resizeHandles val="exact"/>
        </dgm:presLayoutVars>
      </dgm:prSet>
      <dgm:spPr/>
    </dgm:pt>
    <dgm:pt modelId="{FA961587-5293-42A2-B549-316CB49F0B72}" type="pres">
      <dgm:prSet presAssocID="{4937E62B-7752-43FC-B3AE-BCE95FF000DA}" presName="compNode" presStyleCnt="0"/>
      <dgm:spPr/>
    </dgm:pt>
    <dgm:pt modelId="{A33CAEA7-29F0-47E9-9D81-59FAB77FF46F}" type="pres">
      <dgm:prSet presAssocID="{4937E62B-7752-43FC-B3AE-BCE95FF000DA}" presName="bgRect" presStyleLbl="bgShp" presStyleIdx="0" presStyleCnt="2"/>
      <dgm:spPr/>
    </dgm:pt>
    <dgm:pt modelId="{96347AD9-AE3F-4A4F-90AD-A951571FCC0B}" type="pres">
      <dgm:prSet presAssocID="{4937E62B-7752-43FC-B3AE-BCE95FF000DA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9409CBED-2064-4AA7-92F1-E644F064BD28}" type="pres">
      <dgm:prSet presAssocID="{4937E62B-7752-43FC-B3AE-BCE95FF000DA}" presName="spaceRect" presStyleCnt="0"/>
      <dgm:spPr/>
    </dgm:pt>
    <dgm:pt modelId="{BA183E87-F47A-4902-BD11-DF42327CC0B3}" type="pres">
      <dgm:prSet presAssocID="{4937E62B-7752-43FC-B3AE-BCE95FF000DA}" presName="parTx" presStyleLbl="revTx" presStyleIdx="0" presStyleCnt="2">
        <dgm:presLayoutVars>
          <dgm:chMax val="0"/>
          <dgm:chPref val="0"/>
        </dgm:presLayoutVars>
      </dgm:prSet>
      <dgm:spPr/>
    </dgm:pt>
    <dgm:pt modelId="{D1C39AFB-7FB3-469E-A608-2E998C534E0B}" type="pres">
      <dgm:prSet presAssocID="{2444490A-5670-4F8E-A497-FE719E1953F0}" presName="sibTrans" presStyleCnt="0"/>
      <dgm:spPr/>
    </dgm:pt>
    <dgm:pt modelId="{B895081F-6D57-4E63-AF99-C44E30FDE417}" type="pres">
      <dgm:prSet presAssocID="{85DD02A3-C237-4DC5-80B0-04F661C53A29}" presName="compNode" presStyleCnt="0"/>
      <dgm:spPr/>
    </dgm:pt>
    <dgm:pt modelId="{6CE00DDC-EB85-46CE-9BFA-FCF6D904110C}" type="pres">
      <dgm:prSet presAssocID="{85DD02A3-C237-4DC5-80B0-04F661C53A29}" presName="bgRect" presStyleLbl="bgShp" presStyleIdx="1" presStyleCnt="2"/>
      <dgm:spPr/>
    </dgm:pt>
    <dgm:pt modelId="{B524FA7E-E46E-48AA-8E42-155C59168B8F}" type="pres">
      <dgm:prSet presAssocID="{85DD02A3-C237-4DC5-80B0-04F661C53A29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C9AD0316-9B02-4101-B0A4-D56A06641443}" type="pres">
      <dgm:prSet presAssocID="{85DD02A3-C237-4DC5-80B0-04F661C53A29}" presName="spaceRect" presStyleCnt="0"/>
      <dgm:spPr/>
    </dgm:pt>
    <dgm:pt modelId="{E764E651-F74D-447B-84C9-E6308248295C}" type="pres">
      <dgm:prSet presAssocID="{85DD02A3-C237-4DC5-80B0-04F661C53A2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E0BF728-F096-4286-9F08-5D43A2744826}" srcId="{93ECF381-2442-4291-AD19-B7751DEC11C8}" destId="{4937E62B-7752-43FC-B3AE-BCE95FF000DA}" srcOrd="0" destOrd="0" parTransId="{30D28297-E8C5-4ABA-8F75-5A7D171A88CB}" sibTransId="{2444490A-5670-4F8E-A497-FE719E1953F0}"/>
    <dgm:cxn modelId="{7E7F2529-0B43-4CAB-8549-68B83F2A18B6}" type="presOf" srcId="{4937E62B-7752-43FC-B3AE-BCE95FF000DA}" destId="{BA183E87-F47A-4902-BD11-DF42327CC0B3}" srcOrd="0" destOrd="0" presId="urn:microsoft.com/office/officeart/2018/2/layout/IconVerticalSolidList"/>
    <dgm:cxn modelId="{5F499D70-EE3D-45AE-ACBA-10CE9FE1B4C0}" type="presOf" srcId="{85DD02A3-C237-4DC5-80B0-04F661C53A29}" destId="{E764E651-F74D-447B-84C9-E6308248295C}" srcOrd="0" destOrd="0" presId="urn:microsoft.com/office/officeart/2018/2/layout/IconVerticalSolidList"/>
    <dgm:cxn modelId="{E5539D7D-618B-464A-89EB-31AAFD7A5B5B}" srcId="{93ECF381-2442-4291-AD19-B7751DEC11C8}" destId="{85DD02A3-C237-4DC5-80B0-04F661C53A29}" srcOrd="1" destOrd="0" parTransId="{CF08F6CF-C897-4E76-A38D-9DC57E7973E5}" sibTransId="{5F5F7BDC-1E93-41F3-AE16-BF6E16E46360}"/>
    <dgm:cxn modelId="{93CBCFC9-935B-4F95-AD43-7169394B7226}" type="presOf" srcId="{93ECF381-2442-4291-AD19-B7751DEC11C8}" destId="{916CA907-B7C3-4BB7-B055-E7335CFA5F72}" srcOrd="0" destOrd="0" presId="urn:microsoft.com/office/officeart/2018/2/layout/IconVerticalSolidList"/>
    <dgm:cxn modelId="{F394E681-AECC-4C04-AE81-ADA60A3D5B07}" type="presParOf" srcId="{916CA907-B7C3-4BB7-B055-E7335CFA5F72}" destId="{FA961587-5293-42A2-B549-316CB49F0B72}" srcOrd="0" destOrd="0" presId="urn:microsoft.com/office/officeart/2018/2/layout/IconVerticalSolidList"/>
    <dgm:cxn modelId="{ADC5225D-2F23-46D8-AF42-DA75B4E47496}" type="presParOf" srcId="{FA961587-5293-42A2-B549-316CB49F0B72}" destId="{A33CAEA7-29F0-47E9-9D81-59FAB77FF46F}" srcOrd="0" destOrd="0" presId="urn:microsoft.com/office/officeart/2018/2/layout/IconVerticalSolidList"/>
    <dgm:cxn modelId="{E0C49917-BA54-420E-B6E4-D59AAAF1B8BB}" type="presParOf" srcId="{FA961587-5293-42A2-B549-316CB49F0B72}" destId="{96347AD9-AE3F-4A4F-90AD-A951571FCC0B}" srcOrd="1" destOrd="0" presId="urn:microsoft.com/office/officeart/2018/2/layout/IconVerticalSolidList"/>
    <dgm:cxn modelId="{A36EE6A4-3532-4616-96A5-116CFE17912D}" type="presParOf" srcId="{FA961587-5293-42A2-B549-316CB49F0B72}" destId="{9409CBED-2064-4AA7-92F1-E644F064BD28}" srcOrd="2" destOrd="0" presId="urn:microsoft.com/office/officeart/2018/2/layout/IconVerticalSolidList"/>
    <dgm:cxn modelId="{F2E19D09-F93B-404F-8FBE-8A84C78C4562}" type="presParOf" srcId="{FA961587-5293-42A2-B549-316CB49F0B72}" destId="{BA183E87-F47A-4902-BD11-DF42327CC0B3}" srcOrd="3" destOrd="0" presId="urn:microsoft.com/office/officeart/2018/2/layout/IconVerticalSolidList"/>
    <dgm:cxn modelId="{4106EABD-0914-4B6C-AC78-DBE7A2850ADB}" type="presParOf" srcId="{916CA907-B7C3-4BB7-B055-E7335CFA5F72}" destId="{D1C39AFB-7FB3-469E-A608-2E998C534E0B}" srcOrd="1" destOrd="0" presId="urn:microsoft.com/office/officeart/2018/2/layout/IconVerticalSolidList"/>
    <dgm:cxn modelId="{8ABB4A0B-7BBE-4667-B31B-48869A2A8A50}" type="presParOf" srcId="{916CA907-B7C3-4BB7-B055-E7335CFA5F72}" destId="{B895081F-6D57-4E63-AF99-C44E30FDE417}" srcOrd="2" destOrd="0" presId="urn:microsoft.com/office/officeart/2018/2/layout/IconVerticalSolidList"/>
    <dgm:cxn modelId="{F5F5D21D-595F-4F2C-A7C8-72E1A2C154E3}" type="presParOf" srcId="{B895081F-6D57-4E63-AF99-C44E30FDE417}" destId="{6CE00DDC-EB85-46CE-9BFA-FCF6D904110C}" srcOrd="0" destOrd="0" presId="urn:microsoft.com/office/officeart/2018/2/layout/IconVerticalSolidList"/>
    <dgm:cxn modelId="{06723863-CEE6-42B4-91D4-B9A01AA77AFC}" type="presParOf" srcId="{B895081F-6D57-4E63-AF99-C44E30FDE417}" destId="{B524FA7E-E46E-48AA-8E42-155C59168B8F}" srcOrd="1" destOrd="0" presId="urn:microsoft.com/office/officeart/2018/2/layout/IconVerticalSolidList"/>
    <dgm:cxn modelId="{17EF516B-05C9-469E-9810-7AE11666FC8B}" type="presParOf" srcId="{B895081F-6D57-4E63-AF99-C44E30FDE417}" destId="{C9AD0316-9B02-4101-B0A4-D56A06641443}" srcOrd="2" destOrd="0" presId="urn:microsoft.com/office/officeart/2018/2/layout/IconVerticalSolidList"/>
    <dgm:cxn modelId="{E6EF4BB9-E2B3-4924-B92B-77C3A2B1A7F4}" type="presParOf" srcId="{B895081F-6D57-4E63-AF99-C44E30FDE417}" destId="{E764E651-F74D-447B-84C9-E630824829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CAEA7-29F0-47E9-9D81-59FAB77FF46F}">
      <dsp:nvSpPr>
        <dsp:cNvPr id="0" name=""/>
        <dsp:cNvSpPr/>
      </dsp:nvSpPr>
      <dsp:spPr>
        <a:xfrm>
          <a:off x="0" y="830269"/>
          <a:ext cx="5715000" cy="1572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47AD9-AE3F-4A4F-90AD-A951571FCC0B}">
      <dsp:nvSpPr>
        <dsp:cNvPr id="0" name=""/>
        <dsp:cNvSpPr/>
      </dsp:nvSpPr>
      <dsp:spPr>
        <a:xfrm>
          <a:off x="475632" y="1184045"/>
          <a:ext cx="864786" cy="864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83E87-F47A-4902-BD11-DF42327CC0B3}">
      <dsp:nvSpPr>
        <dsp:cNvPr id="0" name=""/>
        <dsp:cNvSpPr/>
      </dsp:nvSpPr>
      <dsp:spPr>
        <a:xfrm>
          <a:off x="1816051" y="830269"/>
          <a:ext cx="3843155" cy="167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69" tIns="176969" rIns="176969" bIns="176969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Todos os dados e resultados apresentados neste trabalho foram obtidos por meio da utilização da máquina ‘</a:t>
          </a:r>
          <a:r>
            <a:rPr lang="pt-PT" sz="1400" kern="1200" dirty="0" err="1"/>
            <a:t>diguest</a:t>
          </a:r>
          <a:r>
            <a:rPr lang="pt-PT" sz="1400" kern="1200" dirty="0"/>
            <a:t>’, onde os experimentos foram realizados.</a:t>
          </a:r>
          <a:endParaRPr lang="en-US" sz="1400" kern="1200" dirty="0"/>
        </a:p>
      </dsp:txBody>
      <dsp:txXfrm>
        <a:off x="1816051" y="830269"/>
        <a:ext cx="3843155" cy="1672146"/>
      </dsp:txXfrm>
    </dsp:sp>
    <dsp:sp modelId="{6CE00DDC-EB85-46CE-9BFA-FCF6D904110C}">
      <dsp:nvSpPr>
        <dsp:cNvPr id="0" name=""/>
        <dsp:cNvSpPr/>
      </dsp:nvSpPr>
      <dsp:spPr>
        <a:xfrm>
          <a:off x="0" y="2907784"/>
          <a:ext cx="5715000" cy="1572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4FA7E-E46E-48AA-8E42-155C59168B8F}">
      <dsp:nvSpPr>
        <dsp:cNvPr id="0" name=""/>
        <dsp:cNvSpPr/>
      </dsp:nvSpPr>
      <dsp:spPr>
        <a:xfrm>
          <a:off x="475632" y="3261560"/>
          <a:ext cx="864786" cy="864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4E651-F74D-447B-84C9-E6308248295C}">
      <dsp:nvSpPr>
        <dsp:cNvPr id="0" name=""/>
        <dsp:cNvSpPr/>
      </dsp:nvSpPr>
      <dsp:spPr>
        <a:xfrm>
          <a:off x="1816051" y="2907784"/>
          <a:ext cx="3843155" cy="1672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69" tIns="176969" rIns="176969" bIns="176969" numCol="1" spcCol="1270" anchor="ctr" anchorCtr="0">
          <a:noAutofit/>
        </a:bodyPr>
        <a:lstStyle/>
        <a:p>
          <a:pPr marL="0" lvl="0" indent="0" algn="just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Todos os dados, funções e gráficos utilizados conseguem ser acedidos a partir de:</a:t>
          </a:r>
          <a:br>
            <a:rPr lang="pt-PT" sz="1400" kern="1200" dirty="0"/>
          </a:br>
          <a:r>
            <a:rPr lang="pt-PT" sz="1400" i="1" u="sng" kern="1200" dirty="0">
              <a:hlinkClick xmlns:r="http://schemas.openxmlformats.org/officeDocument/2006/relationships" r:id="rId5"/>
            </a:rPr>
            <a:t>https://github.com/vascorito/RAPL_MEASUREMENTS</a:t>
          </a:r>
          <a:endParaRPr lang="en-US" sz="1400" i="1" kern="1200" dirty="0"/>
        </a:p>
      </dsp:txBody>
      <dsp:txXfrm>
        <a:off x="1816051" y="2907784"/>
        <a:ext cx="3843155" cy="1672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8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2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2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9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3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8" r:id="rId7"/>
    <p:sldLayoutId id="2147483687" r:id="rId8"/>
    <p:sldLayoutId id="214748368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Ícones de ciência e tecnologia diferentes num fundo verde">
            <a:extLst>
              <a:ext uri="{FF2B5EF4-FFF2-40B4-BE49-F238E27FC236}">
                <a16:creationId xmlns:a16="http://schemas.microsoft.com/office/drawing/2014/main" id="{7435CE8A-A2FE-CBA6-8723-C7D53670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56" r="4684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F94F11-F02B-7FDE-92DA-A907501B6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pt-PT" sz="4000"/>
              <a:t>Green Software Development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C0B88-9916-D1C5-D781-F2B96F402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 fontScale="92500" lnSpcReduction="20000"/>
          </a:bodyPr>
          <a:lstStyle/>
          <a:p>
            <a:r>
              <a:rPr lang="pt-PT" sz="1800" dirty="0"/>
              <a:t>Universidade do Minho</a:t>
            </a:r>
            <a:br>
              <a:rPr lang="pt-PT" sz="1800" dirty="0"/>
            </a:br>
            <a:endParaRPr lang="pt-PT" sz="1800" dirty="0"/>
          </a:p>
          <a:p>
            <a:r>
              <a:rPr lang="pt-PT" sz="1800" dirty="0"/>
              <a:t>Vasco Rito, pg55097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25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C1A0D8-00B0-0C43-B6EF-5032EBD7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fim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825A071-E92B-769F-20CE-D60F293A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172" y="2690061"/>
            <a:ext cx="3044088" cy="1517752"/>
          </a:xfrm>
        </p:spPr>
        <p:txBody>
          <a:bodyPr>
            <a:normAutofit/>
          </a:bodyPr>
          <a:lstStyle/>
          <a:p>
            <a:r>
              <a:rPr lang="pt-PT" dirty="0"/>
              <a:t>Dados: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16F0D4D1-6BC9-6291-A619-F4400C9A32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699571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559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Uma imagem com texto, diagrama, file, Gráfico&#10;&#10;Os conteúdos gerados por IA poderão estar incorretos.">
            <a:extLst>
              <a:ext uri="{FF2B5EF4-FFF2-40B4-BE49-F238E27FC236}">
                <a16:creationId xmlns:a16="http://schemas.microsoft.com/office/drawing/2014/main" id="{8AB498D5-4402-A213-AE3B-4F8FBB3E3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06" y="1502348"/>
            <a:ext cx="5774765" cy="4619813"/>
          </a:xfrm>
          <a:prstGeom prst="rect">
            <a:avLst/>
          </a:prstGeom>
        </p:spPr>
      </p:pic>
      <p:pic>
        <p:nvPicPr>
          <p:cNvPr id="4" name="Imagem 3" descr="Uma imagem com texto, diagrama, Gráfico, file&#10;&#10;Os conteúdos gerados por IA poderão estar incorretos.">
            <a:extLst>
              <a:ext uri="{FF2B5EF4-FFF2-40B4-BE49-F238E27FC236}">
                <a16:creationId xmlns:a16="http://schemas.microsoft.com/office/drawing/2014/main" id="{7A68316C-22F5-7FA8-E0AF-25E18C36F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11" y="1502348"/>
            <a:ext cx="5774766" cy="46198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4A62F6-9360-598D-4271-04FEF548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GPS-UP Software Energy Efficiency Quadrant Graph</a:t>
            </a:r>
          </a:p>
        </p:txBody>
      </p:sp>
    </p:spTree>
    <p:extLst>
      <p:ext uri="{BB962C8B-B14F-4D97-AF65-F5344CB8AC3E}">
        <p14:creationId xmlns:p14="http://schemas.microsoft.com/office/powerpoint/2010/main" val="309324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8D60E-917A-32B2-07F9-DCFB4A3B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 sz="3700"/>
              <a:t>GPS-UP Software Energy Efficiency Quadrant Graph</a:t>
            </a:r>
            <a:endParaRPr lang="pt-PT" sz="37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33240A-A46F-8BE6-6A9C-4152725A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pt-PT" sz="13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Comparando os dois gráficos, podemos observar que:</a:t>
            </a:r>
          </a:p>
          <a:p>
            <a:pPr marL="0" indent="0" fontAlgn="base">
              <a:lnSpc>
                <a:spcPct val="100000"/>
              </a:lnSpc>
              <a:buNone/>
            </a:pPr>
            <a:endParaRPr lang="pt-PT" sz="13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gráfico da esquerda, os dados estão mais dispersos, indicando uma maior variabilidade nos valores de </a:t>
            </a:r>
            <a:r>
              <a:rPr kumimoji="0" lang="pt-PT" altLang="pt-PT" sz="13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kumimoji="0" lang="pt-PT" altLang="pt-PT" sz="13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kumimoji="0" lang="pt-PT" altLang="pt-PT" sz="13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Powerup</a:t>
            </a:r>
            <a:r>
              <a:rPr kumimoji="0" lang="pt-PT" altLang="pt-PT" sz="13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gráfico da direita, os dados estão mais concentrados, sugerindo uma menor variabilidade 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média de </a:t>
            </a:r>
            <a:r>
              <a:rPr kumimoji="0" lang="pt-PT" altLang="pt-PT" sz="13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kumimoji="0" lang="pt-PT" altLang="pt-PT" sz="13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gráfico da direita (1,04) é menor do que no gráfico da esquerda (16,83), o que indica que a versão otimizada é mais rápida em comparação.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PT" altLang="pt-PT" sz="13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média de </a:t>
            </a:r>
            <a:r>
              <a:rPr kumimoji="0" lang="pt-PT" altLang="pt-PT" sz="13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Powerup</a:t>
            </a:r>
            <a:r>
              <a:rPr kumimoji="0" lang="pt-PT" altLang="pt-PT" sz="13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gráfico da direita (0,95) é menor do que no gráfico da esquerda (1,05), o que indica que a versão otimizada consome menos energia.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PT" sz="13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comparação dos gráficos mostra claramente o benefício da otimização do algoritmo de </a:t>
            </a:r>
            <a:r>
              <a:rPr lang="pt-PT" sz="13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pt-PT" sz="13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versão otimizada (gráfico da direita) apresenta um melhor </a:t>
            </a:r>
            <a:r>
              <a:rPr lang="pt-PT" sz="13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  <a:r>
              <a:rPr lang="pt-PT" sz="13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um menor </a:t>
            </a:r>
            <a:r>
              <a:rPr lang="pt-PT" sz="13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Powerup</a:t>
            </a:r>
            <a:r>
              <a:rPr lang="pt-PT" sz="13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comparação com a versão não otimizada (gráfico da esquerda), além de uma menor variabilidade nos dados. Isso demonstra que a otimização pode levar a um melhor desempenho e eficiência energética.</a:t>
            </a:r>
            <a:endParaRPr lang="pt-PT" sz="13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EC2301B6-073B-F215-5E9D-B05801424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0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 descr="Uma imagem com file, texto, Gráfico, diagrama&#10;&#10;Os conteúdos gerados por IA poderão estar incorretos.">
            <a:extLst>
              <a:ext uri="{FF2B5EF4-FFF2-40B4-BE49-F238E27FC236}">
                <a16:creationId xmlns:a16="http://schemas.microsoft.com/office/drawing/2014/main" id="{557BDCCE-7AE9-9496-7799-80A485184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t="5914" r="8604"/>
          <a:stretch/>
        </p:blipFill>
        <p:spPr>
          <a:xfrm>
            <a:off x="5724143" y="2774863"/>
            <a:ext cx="5987913" cy="3256187"/>
          </a:xfrm>
        </p:spPr>
      </p:pic>
      <p:pic>
        <p:nvPicPr>
          <p:cNvPr id="7" name="Imagem 6" descr="Uma imagem com file, Gráfico, diagrama, ladeira">
            <a:extLst>
              <a:ext uri="{FF2B5EF4-FFF2-40B4-BE49-F238E27FC236}">
                <a16:creationId xmlns:a16="http://schemas.microsoft.com/office/drawing/2014/main" id="{1D9A8C67-7BC6-48DA-B3D6-26E7A7308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1" t="6054" r="8642"/>
          <a:stretch/>
        </p:blipFill>
        <p:spPr>
          <a:xfrm>
            <a:off x="137160" y="826950"/>
            <a:ext cx="5680176" cy="30958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B910E49-1609-F955-90B8-FE4F3E30AF44}"/>
              </a:ext>
            </a:extLst>
          </p:cNvPr>
          <p:cNvSpPr txBox="1"/>
          <p:nvPr/>
        </p:nvSpPr>
        <p:spPr>
          <a:xfrm>
            <a:off x="6536454" y="826950"/>
            <a:ext cx="4867865" cy="191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pt-PT" sz="120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 Escala de tempo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: Varia de 0 a 450.000 ms.</a:t>
            </a:r>
          </a:p>
          <a:p>
            <a:pPr algn="just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pt-PT" sz="120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 Escala de energia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: Varia de 0 a 3500 watts.</a:t>
            </a:r>
          </a:p>
          <a:p>
            <a:pPr algn="just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pt-PT" sz="120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pt-PT" sz="1200" i="0" dirty="0" err="1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Trend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: A linha vermelha (O0) </a:t>
            </a:r>
            <a:r>
              <a:rPr lang="pt-PT" sz="1200" dirty="0">
                <a:solidFill>
                  <a:srgbClr val="060607"/>
                </a:solidFill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está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 consistentemente acima da linha verde (O2), indicando que a otimização O2 é mais eficiente em termos de energia do que a O0.</a:t>
            </a:r>
          </a:p>
          <a:p>
            <a:pPr algn="just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pt-PT" sz="120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 Observação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ea typeface="HP Simplified Jpan" panose="020B0500000000000000" pitchFamily="34" charset="-128"/>
                <a:cs typeface="Arial" panose="020B0604020202020204" pitchFamily="34" charset="0"/>
              </a:rPr>
              <a:t>: A linha vermelha apresenta uma inclinação mais acentuada do que a linha verde, sugerindo que a função otimizada é mais rápida e, portanto, mais eficiente em termos de energia.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AD650A-4B74-9192-0730-0E176D7425E9}"/>
              </a:ext>
            </a:extLst>
          </p:cNvPr>
          <p:cNvSpPr txBox="1"/>
          <p:nvPr/>
        </p:nvSpPr>
        <p:spPr>
          <a:xfrm>
            <a:off x="255271" y="3922776"/>
            <a:ext cx="5443953" cy="1919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pt-PT" sz="120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Escala de tempo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Varia de 8,0 a 11,5 ms.</a:t>
            </a:r>
          </a:p>
          <a:p>
            <a:pPr algn="just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pt-PT" sz="120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Escala de energia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Varia de 0,08 a 0,12 watts.</a:t>
            </a:r>
          </a:p>
          <a:p>
            <a:pPr algn="just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pt-PT" sz="120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200" i="0" dirty="0" err="1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Novamente, a linha vermelha (O0) está consistentemente acima da linha verde (O2), indicando a mesma tendência de eficiência.</a:t>
            </a:r>
          </a:p>
          <a:p>
            <a:pPr algn="just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pt-PT" sz="120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Oscilações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linha vermelha apresenta mais oscilações do que a linha verde, resultado da otimização usada, permitindo a função O2 processar os números de </a:t>
            </a:r>
            <a:r>
              <a:rPr lang="pt-PT" sz="1200" b="0" i="0" dirty="0" err="1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Fibonacci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forma mais rápida e, portanto, com </a:t>
            </a:r>
            <a:r>
              <a:rPr lang="pt-PT" sz="1200" dirty="0">
                <a:solidFill>
                  <a:srgbClr val="0606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lang="pt-PT" sz="1200" b="0" i="0" dirty="0">
                <a:solidFill>
                  <a:srgbClr val="06060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variações no consumo de energia.</a:t>
            </a:r>
          </a:p>
        </p:txBody>
      </p:sp>
    </p:spTree>
    <p:extLst>
      <p:ext uri="{BB962C8B-B14F-4D97-AF65-F5344CB8AC3E}">
        <p14:creationId xmlns:p14="http://schemas.microsoft.com/office/powerpoint/2010/main" val="378161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9F132-D3C0-CFB1-9C09-C9783A9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Program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choice</a:t>
            </a:r>
            <a:r>
              <a:rPr lang="pt-PT" dirty="0"/>
              <a:t> – prime </a:t>
            </a:r>
            <a:r>
              <a:rPr lang="pt-PT" dirty="0" err="1"/>
              <a:t>numbers</a:t>
            </a:r>
            <a:endParaRPr lang="pt-PT" dirty="0"/>
          </a:p>
        </p:txBody>
      </p:sp>
      <p:pic>
        <p:nvPicPr>
          <p:cNvPr id="5" name="Marcador de Posição de Conteúdo 4" descr="Uma imagem com texto, captura de ecrã, Tipo de letra, Gráfico&#10;&#10;Os conteúdos gerados por IA poderão estar incorretos.">
            <a:extLst>
              <a:ext uri="{FF2B5EF4-FFF2-40B4-BE49-F238E27FC236}">
                <a16:creationId xmlns:a16="http://schemas.microsoft.com/office/drawing/2014/main" id="{06CC8DC2-E791-2D26-C65C-6D442532B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9581"/>
            <a:ext cx="5698691" cy="427401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E27517-C7E2-CB42-6722-80165937F1AD}"/>
              </a:ext>
            </a:extLst>
          </p:cNvPr>
          <p:cNvSpPr txBox="1"/>
          <p:nvPr/>
        </p:nvSpPr>
        <p:spPr>
          <a:xfrm>
            <a:off x="800100" y="1866804"/>
            <a:ext cx="53629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Consumo de Energia do Package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do Package para primes_O0 (linha azul) é mais alto e está na faixa de 50 W, com pequenas flutuações.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do pacote para primes_O2 (linha vermelha) é consideravelmente menor, variando entre 45 W e 50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Consumo de Energia dos Núcleos Centrais de Processamento (Core):</a:t>
            </a:r>
          </a:p>
          <a:p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dos núcleos para primes_O0 (linha alaranjada) é relativamente baixo e está na faixa de 5-10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dos núcleos para primes_O2 (linha roxa) é ainda menor, variando entre 5-7,5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Consumo de Energia da Memória DRAM (DRAM):</a:t>
            </a:r>
          </a:p>
          <a:p>
            <a:endParaRPr lang="pt-PT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da DRAM para primes_O0 (linha verde) é próximo ao do consumo dos núcleos, variando entre 15-20 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da DRAM para primes_O2 (linha castanha) é o mais baixo dentre os componentes, variando entre 5-7,5 W.</a:t>
            </a:r>
          </a:p>
        </p:txBody>
      </p:sp>
    </p:spTree>
    <p:extLst>
      <p:ext uri="{BB962C8B-B14F-4D97-AF65-F5344CB8AC3E}">
        <p14:creationId xmlns:p14="http://schemas.microsoft.com/office/powerpoint/2010/main" val="428959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6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64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66">
            <a:extLst>
              <a:ext uri="{FF2B5EF4-FFF2-40B4-BE49-F238E27FC236}">
                <a16:creationId xmlns:a16="http://schemas.microsoft.com/office/drawing/2014/main" id="{611CC0C8-C714-4135-84E8-4BC5A83F1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0AFDA3D-3C0B-4E18-B444-F11410C3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 descr="Uma imagem com texto, Tipo de letra, file, número&#10;&#10;Os conteúdos gerados por IA poderão estar incorretos.">
            <a:extLst>
              <a:ext uri="{FF2B5EF4-FFF2-40B4-BE49-F238E27FC236}">
                <a16:creationId xmlns:a16="http://schemas.microsoft.com/office/drawing/2014/main" id="{F3F89BFE-56B7-68BB-2F49-61789E9C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09" y="881797"/>
            <a:ext cx="5254168" cy="2810979"/>
          </a:xfrm>
          <a:prstGeom prst="rect">
            <a:avLst/>
          </a:prstGeom>
        </p:spPr>
      </p:pic>
      <p:pic>
        <p:nvPicPr>
          <p:cNvPr id="11" name="Imagem 10" descr="Uma imagem com texto, captura de ecrã, diagrama, file&#10;&#10;Os conteúdos gerados por IA poderão estar incorretos.">
            <a:extLst>
              <a:ext uri="{FF2B5EF4-FFF2-40B4-BE49-F238E27FC236}">
                <a16:creationId xmlns:a16="http://schemas.microsoft.com/office/drawing/2014/main" id="{D3CBAFBC-3D4A-BB91-CF2F-A8D4D0C6C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610034"/>
            <a:ext cx="5035161" cy="26812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C1775E-329A-12E4-B6CD-360B5AD9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70597"/>
            <a:ext cx="10848975" cy="1100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Extra exercise</a:t>
            </a:r>
          </a:p>
        </p:txBody>
      </p:sp>
      <p:pic>
        <p:nvPicPr>
          <p:cNvPr id="17" name="Imagem 16" descr="Uma imagem com texto, captura de ecrã, Tipo de letra, Gráfico&#10;&#10;Os conteúdos gerados por IA poderão estar incorretos.">
            <a:extLst>
              <a:ext uri="{FF2B5EF4-FFF2-40B4-BE49-F238E27FC236}">
                <a16:creationId xmlns:a16="http://schemas.microsoft.com/office/drawing/2014/main" id="{E950C895-411C-AF2A-FAA8-C27DBA0C1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541" y="3582849"/>
            <a:ext cx="4724540" cy="25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63FA6-48E8-12B2-A5C8-09860798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Graphic</a:t>
            </a:r>
            <a:r>
              <a:rPr lang="pt-PT" dirty="0"/>
              <a:t> </a:t>
            </a:r>
            <a:r>
              <a:rPr lang="pt-PT" dirty="0" err="1"/>
              <a:t>comparison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71A7D8-BCE4-A851-371B-6604B01C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688" y="1568196"/>
            <a:ext cx="9919716" cy="28163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o pacote (Package) é o mais elevado em comparação com os outros componentes, estando mais próximo dos 0.09 W.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o núcleo (Core) e a memória DRAM (DRAM) é significativamente mais baixo, com o consumo para o núcleo e a DRAM a variar entre 0.02-0.03 W.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classificados (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) e não classificados (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unsorted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) não mostra uma grande diferença, exceto que os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classificados geralmente apresentam um ligeiro aumento no consumo de energia do pacote.</a:t>
            </a:r>
          </a:p>
          <a:p>
            <a:pPr marL="0" indent="0" algn="just">
              <a:buNone/>
            </a:pP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o pacote (Package) é o mais elevado, com um pico notável em torno de 0.20 W, mas geralmente variando entre 0.08-0.10 W.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o núcleo (Core) e a memória DRAM (DRAM) é o mais baixo entre os componentes, com o consumo para o núcleo e a DRAM a variar entre 0.01-0.03 W.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classificados (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) e não classificados (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unsorted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) é bastante semelhante, exceto por um pico no consumo de energia do pacote para um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não classificado.</a:t>
            </a:r>
          </a:p>
          <a:p>
            <a:pPr marL="0" indent="0" algn="just">
              <a:buNone/>
            </a:pP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o pacote (Package) é o mais elevado, variando entre 0.07-0.09 W.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o núcleo (Core) e a memória DRAM (DRAM) é o mais baixo, com o consumo para o núcleo e a DRAM a variar entre 0.02-0.03 W.</a:t>
            </a:r>
          </a:p>
          <a:p>
            <a:pPr algn="just"/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para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classificados (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sorted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) e não classificados (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unsorted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) não mostra uma grande diferença, com o consumo de energia do pacote para </a:t>
            </a:r>
            <a:r>
              <a:rPr lang="pt-PT" sz="105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1050" dirty="0">
                <a:latin typeface="Arial" panose="020B0604020202020204" pitchFamily="34" charset="0"/>
                <a:cs typeface="Arial" panose="020B0604020202020204" pitchFamily="34" charset="0"/>
              </a:rPr>
              <a:t> não classificados a apresentar picos irregulares.</a:t>
            </a:r>
          </a:p>
        </p:txBody>
      </p:sp>
    </p:spTree>
    <p:extLst>
      <p:ext uri="{BB962C8B-B14F-4D97-AF65-F5344CB8AC3E}">
        <p14:creationId xmlns:p14="http://schemas.microsoft.com/office/powerpoint/2010/main" val="182181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D6444-9E01-D98A-1504-B19C2046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39B2B-D7E9-575C-F1F4-DB58E8EF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Graphic</a:t>
            </a:r>
            <a:r>
              <a:rPr lang="pt-PT" dirty="0"/>
              <a:t> </a:t>
            </a:r>
            <a:r>
              <a:rPr lang="pt-PT" dirty="0" err="1"/>
              <a:t>comparison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93296B9-2FBA-1C02-C103-A64B2770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920240"/>
            <a:ext cx="10691265" cy="44714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Comparação Geral:</a:t>
            </a:r>
          </a:p>
          <a:p>
            <a:pPr algn="just"/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consumo de energia do pacote (Package) é consistentemente o mais elevado em todos os gráficos, seguido pelo consumo de energia do núcleo (Core) e da memória DRAM (DRAM).</a:t>
            </a:r>
          </a:p>
          <a:p>
            <a:pPr algn="just"/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Bubble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parece ser o mais ineficiente em termos de consumo de energia, especialmente para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não classificados, devido ao pico de consumo de energia.</a:t>
            </a:r>
          </a:p>
          <a:p>
            <a:pPr algn="just"/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e o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mostram consumir menos energia para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não classificados, com o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Quick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a apresentar picos irregulares de consumo de energia.</a:t>
            </a:r>
          </a:p>
          <a:p>
            <a:pPr algn="just"/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A classificação dos </a:t>
            </a:r>
            <a:r>
              <a:rPr lang="pt-PT" sz="13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PT" sz="1300" dirty="0">
                <a:latin typeface="Arial" panose="020B0604020202020204" pitchFamily="34" charset="0"/>
                <a:cs typeface="Arial" panose="020B0604020202020204" pitchFamily="34" charset="0"/>
              </a:rPr>
              <a:t> (ordenados vs. não ordenados) não parece ter um impacto significativo no consumo de energia para os núcleos (Core) e a memória DRAM (DRAM), mas pode afetar ligeiramente o consumo de energia do Package.</a:t>
            </a:r>
          </a:p>
        </p:txBody>
      </p:sp>
    </p:spTree>
    <p:extLst>
      <p:ext uri="{BB962C8B-B14F-4D97-AF65-F5344CB8AC3E}">
        <p14:creationId xmlns:p14="http://schemas.microsoft.com/office/powerpoint/2010/main" val="5541129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1106</Words>
  <Application>Microsoft Office PowerPoint</Application>
  <PresentationFormat>Ecrã Panorâmico</PresentationFormat>
  <Paragraphs>59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Green Software Development</vt:lpstr>
      <vt:lpstr>Dados:</vt:lpstr>
      <vt:lpstr>GPS-UP Software Energy Efficiency Quadrant Graph</vt:lpstr>
      <vt:lpstr>GPS-UP Software Energy Efficiency Quadrant Graph</vt:lpstr>
      <vt:lpstr>Apresentação do PowerPoint</vt:lpstr>
      <vt:lpstr>Program of choice – prime numbers</vt:lpstr>
      <vt:lpstr>Extra exercise</vt:lpstr>
      <vt:lpstr>Graphic comparison</vt:lpstr>
      <vt:lpstr>Graphic comparison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Vasco Rafael Barroso Gonçalves Rito</dc:creator>
  <cp:lastModifiedBy>Vasco Rafael Barroso Gonçalves Rito</cp:lastModifiedBy>
  <cp:revision>11</cp:revision>
  <dcterms:created xsi:type="dcterms:W3CDTF">2025-02-28T14:48:26Z</dcterms:created>
  <dcterms:modified xsi:type="dcterms:W3CDTF">2025-03-06T18:17:13Z</dcterms:modified>
</cp:coreProperties>
</file>