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7F6844-D671-4510-991F-872FBBE1B130}">
  <a:tblStyle styleId="{DD7F6844-D671-4510-991F-872FBBE1B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e8a32ad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e8a32ad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2e8a32ad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2e8a32ad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4136c66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54136c66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51ed6ccc3_0_4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51ed6ccc3_0_4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2e8a32ad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2e8a32ad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54136c66f_1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54136c66f_1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54136c66f_1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54136c66f_1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2e8a32ad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2e8a32ad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Demand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166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Ankush Jain, Javier Lasa and Supachok Srisukajorn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770400" y="141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Questions Addressed</a:t>
            </a:r>
            <a:endParaRPr>
              <a:solidFill>
                <a:srgbClr val="1D7E74"/>
              </a:solidFill>
            </a:endParaRPr>
          </a:p>
        </p:txBody>
      </p:sp>
      <p:grpSp>
        <p:nvGrpSpPr>
          <p:cNvPr id="284" name="Google Shape;284;p14"/>
          <p:cNvGrpSpPr/>
          <p:nvPr/>
        </p:nvGrpSpPr>
        <p:grpSpPr>
          <a:xfrm>
            <a:off x="779363" y="716175"/>
            <a:ext cx="2486829" cy="3711155"/>
            <a:chOff x="1118224" y="283725"/>
            <a:chExt cx="2090826" cy="4076400"/>
          </a:xfrm>
        </p:grpSpPr>
        <p:sp>
          <p:nvSpPr>
            <p:cNvPr id="285" name="Google Shape;285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Number of Special Requests</a:t>
              </a:r>
              <a:endParaRPr sz="2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.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288551" y="3172455"/>
              <a:ext cx="176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Ranges between 0 and 5 per booking and affects customer satisfaction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14"/>
          <p:cNvGrpSpPr/>
          <p:nvPr/>
        </p:nvGrpSpPr>
        <p:grpSpPr>
          <a:xfrm>
            <a:off x="3328581" y="716175"/>
            <a:ext cx="2486829" cy="3711155"/>
            <a:chOff x="1118224" y="283725"/>
            <a:chExt cx="2090826" cy="4076400"/>
          </a:xfrm>
        </p:grpSpPr>
        <p:sp>
          <p:nvSpPr>
            <p:cNvPr id="292" name="Google Shape;292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Best Time to Book a Hotel or Resort </a:t>
              </a:r>
              <a:endParaRPr sz="2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.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5877800" y="716175"/>
            <a:ext cx="2486829" cy="3711155"/>
            <a:chOff x="1118224" y="283725"/>
            <a:chExt cx="2090826" cy="4076400"/>
          </a:xfrm>
        </p:grpSpPr>
        <p:sp>
          <p:nvSpPr>
            <p:cNvPr id="298" name="Google Shape;298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1224569" y="1229290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Optimal Length of Stay for Best Daily Effective Rate</a:t>
              </a:r>
              <a:endParaRPr sz="2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.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1947" r="66482" t="84370"/>
          <a:stretch/>
        </p:blipFill>
        <p:spPr>
          <a:xfrm>
            <a:off x="2226750" y="835825"/>
            <a:ext cx="912924" cy="8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4"/>
          <p:cNvPicPr preferRelativeResize="0"/>
          <p:nvPr/>
        </p:nvPicPr>
        <p:blipFill rotWithShape="1">
          <a:blip r:embed="rId4">
            <a:alphaModFix/>
          </a:blip>
          <a:srcRect b="54836" l="64492" r="3936" t="34941"/>
          <a:stretch/>
        </p:blipFill>
        <p:spPr>
          <a:xfrm>
            <a:off x="7190225" y="882300"/>
            <a:ext cx="1052199" cy="6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4"/>
          <p:cNvPicPr preferRelativeResize="0"/>
          <p:nvPr/>
        </p:nvPicPr>
        <p:blipFill rotWithShape="1">
          <a:blip r:embed="rId5">
            <a:alphaModFix/>
          </a:blip>
          <a:srcRect b="10639" l="29132" r="31967" t="19036"/>
          <a:stretch/>
        </p:blipFill>
        <p:spPr>
          <a:xfrm>
            <a:off x="4939665" y="810450"/>
            <a:ext cx="789360" cy="8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4"/>
          <p:cNvSpPr/>
          <p:nvPr/>
        </p:nvSpPr>
        <p:spPr>
          <a:xfrm>
            <a:off x="3572750" y="3346075"/>
            <a:ext cx="20937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Will help control expenditure by planning resources more effectively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6087350" y="3346075"/>
            <a:ext cx="20937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draw in the more economical vacationers looking for best-value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Analytical Techniques Explored</a:t>
            </a:r>
            <a:endParaRPr>
              <a:solidFill>
                <a:srgbClr val="1D7E74"/>
              </a:solidFill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" name="Google Shape;314;p15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315" name="Google Shape;315;p1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15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9" name="Google Shape;319;p15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320" name="Google Shape;320;p1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15"/>
            <p:cNvSpPr txBox="1"/>
            <p:nvPr/>
          </p:nvSpPr>
          <p:spPr>
            <a:xfrm>
              <a:off x="655355" y="2057125"/>
              <a:ext cx="1237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2" name="Google Shape;322;p15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3" name="Google Shape;323;p15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324" name="Google Shape;324;p1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6167068" y="2057125"/>
              <a:ext cx="85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" name="Google Shape;326;p15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Cleansing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1" name="Google Shape;331;p15"/>
          <p:cNvGrpSpPr/>
          <p:nvPr/>
        </p:nvGrpSpPr>
        <p:grpSpPr>
          <a:xfrm>
            <a:off x="256440" y="2087466"/>
            <a:ext cx="2814527" cy="2813883"/>
            <a:chOff x="2604900" y="605090"/>
            <a:chExt cx="3934200" cy="3933300"/>
          </a:xfrm>
        </p:grpSpPr>
        <p:sp>
          <p:nvSpPr>
            <p:cNvPr id="332" name="Google Shape;332;p15"/>
            <p:cNvSpPr/>
            <p:nvPr/>
          </p:nvSpPr>
          <p:spPr>
            <a:xfrm>
              <a:off x="2604900" y="605090"/>
              <a:ext cx="3934200" cy="39333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3608400" y="687876"/>
              <a:ext cx="19272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Missing Values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15"/>
          <p:cNvGrpSpPr/>
          <p:nvPr/>
        </p:nvGrpSpPr>
        <p:grpSpPr>
          <a:xfrm>
            <a:off x="511516" y="2597403"/>
            <a:ext cx="2304375" cy="2303946"/>
            <a:chOff x="2961450" y="1317890"/>
            <a:chExt cx="3221100" cy="3220500"/>
          </a:xfrm>
        </p:grpSpPr>
        <p:sp>
          <p:nvSpPr>
            <p:cNvPr id="335" name="Google Shape;335;p15"/>
            <p:cNvSpPr/>
            <p:nvPr/>
          </p:nvSpPr>
          <p:spPr>
            <a:xfrm>
              <a:off x="2961450" y="1317890"/>
              <a:ext cx="3221100" cy="32205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 txBox="1"/>
            <p:nvPr/>
          </p:nvSpPr>
          <p:spPr>
            <a:xfrm>
              <a:off x="3783000" y="1450711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Outliers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7" name="Google Shape;337;p15"/>
          <p:cNvGrpSpPr/>
          <p:nvPr/>
        </p:nvGrpSpPr>
        <p:grpSpPr>
          <a:xfrm>
            <a:off x="750191" y="3067302"/>
            <a:ext cx="1810688" cy="1833860"/>
            <a:chOff x="3401700" y="2197790"/>
            <a:chExt cx="2340600" cy="2340600"/>
          </a:xfrm>
        </p:grpSpPr>
        <p:sp>
          <p:nvSpPr>
            <p:cNvPr id="338" name="Google Shape;338;p15"/>
            <p:cNvSpPr/>
            <p:nvPr/>
          </p:nvSpPr>
          <p:spPr>
            <a:xfrm>
              <a:off x="3401700" y="2197790"/>
              <a:ext cx="2340600" cy="23406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 txBox="1"/>
            <p:nvPr/>
          </p:nvSpPr>
          <p:spPr>
            <a:xfrm>
              <a:off x="3833400" y="2385819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Variable Reduction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" name="Google Shape;340;p15"/>
          <p:cNvGrpSpPr/>
          <p:nvPr/>
        </p:nvGrpSpPr>
        <p:grpSpPr>
          <a:xfrm>
            <a:off x="1059272" y="3651210"/>
            <a:ext cx="1193197" cy="1250007"/>
            <a:chOff x="3833550" y="3061190"/>
            <a:chExt cx="1476912" cy="1477200"/>
          </a:xfrm>
        </p:grpSpPr>
        <p:sp>
          <p:nvSpPr>
            <p:cNvPr id="341" name="Google Shape;341;p15"/>
            <p:cNvSpPr/>
            <p:nvPr/>
          </p:nvSpPr>
          <p:spPr>
            <a:xfrm>
              <a:off x="3833550" y="3061190"/>
              <a:ext cx="1476900" cy="1477200"/>
            </a:xfrm>
            <a:prstGeom prst="ellips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 txBox="1"/>
            <p:nvPr/>
          </p:nvSpPr>
          <p:spPr>
            <a:xfrm>
              <a:off x="3833562" y="3499462"/>
              <a:ext cx="14769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foRmaTTing VaRiables = Clean Data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Analytical Techniques Explored</a:t>
            </a:r>
            <a:endParaRPr>
              <a:solidFill>
                <a:srgbClr val="1D7E74"/>
              </a:solidFill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Cleansing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4" name="Google Shape;354;p16"/>
          <p:cNvGrpSpPr/>
          <p:nvPr/>
        </p:nvGrpSpPr>
        <p:grpSpPr>
          <a:xfrm>
            <a:off x="419713" y="2571750"/>
            <a:ext cx="2703525" cy="1289700"/>
            <a:chOff x="419713" y="2571750"/>
            <a:chExt cx="2703525" cy="1289700"/>
          </a:xfrm>
        </p:grpSpPr>
        <p:sp>
          <p:nvSpPr>
            <p:cNvPr id="355" name="Google Shape;355;p16"/>
            <p:cNvSpPr txBox="1"/>
            <p:nvPr/>
          </p:nvSpPr>
          <p:spPr>
            <a:xfrm>
              <a:off x="419713" y="25717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K-means Clustering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Applying a data driven approach to the cleaned dataset containing only numerical variables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6" name="Google Shape;356;p16"/>
            <p:cNvCxnSpPr/>
            <p:nvPr/>
          </p:nvCxnSpPr>
          <p:spPr>
            <a:xfrm rot="10800000">
              <a:off x="2489638" y="32575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57" name="Google Shape;357;p16"/>
          <p:cNvGrpSpPr/>
          <p:nvPr/>
        </p:nvGrpSpPr>
        <p:grpSpPr>
          <a:xfrm>
            <a:off x="4807688" y="1926900"/>
            <a:ext cx="3382050" cy="1289700"/>
            <a:chOff x="5209838" y="1060350"/>
            <a:chExt cx="3382050" cy="1289700"/>
          </a:xfrm>
        </p:grpSpPr>
        <p:sp>
          <p:nvSpPr>
            <p:cNvPr id="358" name="Google Shape;358;p16"/>
            <p:cNvSpPr txBox="1"/>
            <p:nvPr/>
          </p:nvSpPr>
          <p:spPr>
            <a:xfrm>
              <a:off x="64678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Variable Reduction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Trimmed data further, to decrease the total within cluster sum of squares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9" name="Google Shape;359;p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60" name="Google Shape;360;p16"/>
          <p:cNvGrpSpPr/>
          <p:nvPr/>
        </p:nvGrpSpPr>
        <p:grpSpPr>
          <a:xfrm>
            <a:off x="4734925" y="4082192"/>
            <a:ext cx="3382050" cy="999260"/>
            <a:chOff x="5209838" y="3020450"/>
            <a:chExt cx="3382050" cy="1289700"/>
          </a:xfrm>
        </p:grpSpPr>
        <p:sp>
          <p:nvSpPr>
            <p:cNvPr id="361" name="Google Shape;361;p16"/>
            <p:cNvSpPr txBox="1"/>
            <p:nvPr/>
          </p:nvSpPr>
          <p:spPr>
            <a:xfrm>
              <a:off x="64678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Principal Component Analysis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To increase interpretability and reduce loss of data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2" name="Google Shape;362;p16"/>
            <p:cNvCxnSpPr/>
            <p:nvPr/>
          </p:nvCxnSpPr>
          <p:spPr>
            <a:xfrm>
              <a:off x="5209838" y="3854752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63" name="Google Shape;363;p16"/>
          <p:cNvGrpSpPr/>
          <p:nvPr/>
        </p:nvGrpSpPr>
        <p:grpSpPr>
          <a:xfrm>
            <a:off x="2433613" y="1719063"/>
            <a:ext cx="3814835" cy="3790597"/>
            <a:chOff x="2662213" y="676344"/>
            <a:chExt cx="3814835" cy="3790597"/>
          </a:xfrm>
        </p:grpSpPr>
        <p:sp>
          <p:nvSpPr>
            <p:cNvPr id="364" name="Google Shape;364;p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68" name="Google Shape;368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71" name="Google Shape;371;p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74" name="Google Shape;374;p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1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1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1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Analytical Techniques Explored</a:t>
            </a:r>
            <a:endParaRPr>
              <a:solidFill>
                <a:srgbClr val="1D7E74"/>
              </a:solidFill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5" name="Google Shape;385;p17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386" name="Google Shape;386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8" name="Google Shape;388;p17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17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0" name="Google Shape;390;p17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391" name="Google Shape;391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17"/>
            <p:cNvSpPr txBox="1"/>
            <p:nvPr/>
          </p:nvSpPr>
          <p:spPr>
            <a:xfrm>
              <a:off x="655355" y="2057125"/>
              <a:ext cx="1237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3" name="Google Shape;393;p17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4" name="Google Shape;394;p17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395" name="Google Shape;395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17"/>
            <p:cNvSpPr txBox="1"/>
            <p:nvPr/>
          </p:nvSpPr>
          <p:spPr>
            <a:xfrm>
              <a:off x="6167068" y="2057125"/>
              <a:ext cx="85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7" name="Google Shape;397;p17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17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Cleansing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2" name="Google Shape;402;p17"/>
          <p:cNvGrpSpPr/>
          <p:nvPr/>
        </p:nvGrpSpPr>
        <p:grpSpPr>
          <a:xfrm rot="495753">
            <a:off x="6321693" y="1975700"/>
            <a:ext cx="2370674" cy="2344195"/>
            <a:chOff x="2256567" y="677103"/>
            <a:chExt cx="4036590" cy="3941676"/>
          </a:xfrm>
        </p:grpSpPr>
        <p:sp>
          <p:nvSpPr>
            <p:cNvPr id="403" name="Google Shape;403;p1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7"/>
          <p:cNvGrpSpPr/>
          <p:nvPr/>
        </p:nvGrpSpPr>
        <p:grpSpPr>
          <a:xfrm>
            <a:off x="7118678" y="2764199"/>
            <a:ext cx="1724977" cy="1826978"/>
            <a:chOff x="4447194" y="1815766"/>
            <a:chExt cx="2440200" cy="2440200"/>
          </a:xfrm>
        </p:grpSpPr>
        <p:sp>
          <p:nvSpPr>
            <p:cNvPr id="410" name="Google Shape;410;p1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Tree Model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Lower SSE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2" name="Google Shape;412;p17"/>
          <p:cNvSpPr/>
          <p:nvPr/>
        </p:nvSpPr>
        <p:spPr>
          <a:xfrm>
            <a:off x="6490525" y="3835750"/>
            <a:ext cx="1106700" cy="1119900"/>
          </a:xfrm>
          <a:prstGeom prst="ellipse">
            <a:avLst/>
          </a:prstGeom>
          <a:solidFill>
            <a:srgbClr val="1B786E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Higher SSE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18"/>
          <p:cNvGrpSpPr/>
          <p:nvPr/>
        </p:nvGrpSpPr>
        <p:grpSpPr>
          <a:xfrm>
            <a:off x="322225" y="716170"/>
            <a:ext cx="8437715" cy="4290819"/>
            <a:chOff x="1139715" y="283725"/>
            <a:chExt cx="2069335" cy="4076400"/>
          </a:xfrm>
        </p:grpSpPr>
        <p:sp>
          <p:nvSpPr>
            <p:cNvPr id="418" name="Google Shape;418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1139715" y="341753"/>
              <a:ext cx="617100" cy="2381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198755" y="1277876"/>
              <a:ext cx="538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Number of Special Requests</a:t>
              </a:r>
              <a:endParaRPr sz="2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.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422" name="Google Shape;422;p18"/>
          <p:cNvSpPr txBox="1"/>
          <p:nvPr>
            <p:ph type="title"/>
          </p:nvPr>
        </p:nvSpPr>
        <p:spPr>
          <a:xfrm>
            <a:off x="446875" y="102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Results</a:t>
            </a:r>
            <a:endParaRPr>
              <a:solidFill>
                <a:srgbClr val="1D7E74"/>
              </a:solidFill>
            </a:endParaRPr>
          </a:p>
        </p:txBody>
      </p:sp>
      <p:pic>
        <p:nvPicPr>
          <p:cNvPr id="423" name="Google Shape;423;p18"/>
          <p:cNvPicPr preferRelativeResize="0"/>
          <p:nvPr/>
        </p:nvPicPr>
        <p:blipFill rotWithShape="1">
          <a:blip r:embed="rId3">
            <a:alphaModFix/>
          </a:blip>
          <a:srcRect b="0" l="1947" r="66482" t="84370"/>
          <a:stretch/>
        </p:blipFill>
        <p:spPr>
          <a:xfrm>
            <a:off x="1845750" y="835825"/>
            <a:ext cx="912924" cy="8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400" y="823650"/>
            <a:ext cx="5044926" cy="250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18"/>
          <p:cNvGraphicFramePr/>
          <p:nvPr/>
        </p:nvGraphicFramePr>
        <p:xfrm>
          <a:off x="609325" y="345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{DD7F6844-D671-4510-991F-872FBBE1B130}</a:tableStyleId>
              </a:tblPr>
              <a:tblGrid>
                <a:gridCol w="1104575"/>
                <a:gridCol w="1104575"/>
                <a:gridCol w="1104575"/>
                <a:gridCol w="1104575"/>
                <a:gridCol w="1104575"/>
                <a:gridCol w="1104575"/>
                <a:gridCol w="1104575"/>
              </a:tblGrid>
              <a:tr h="3491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Segment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Resort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Cluster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Resort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Offline TA/TO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August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July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 vMerge="1"/>
              </a:tr>
              <a:tr h="2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Offline TA/TO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Complementary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August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 vMerge="1"/>
              </a:tr>
              <a:tr h="2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Online TA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July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19"/>
          <p:cNvGrpSpPr/>
          <p:nvPr/>
        </p:nvGrpSpPr>
        <p:grpSpPr>
          <a:xfrm>
            <a:off x="322225" y="716170"/>
            <a:ext cx="8437715" cy="4290819"/>
            <a:chOff x="1139715" y="283725"/>
            <a:chExt cx="2069335" cy="4076400"/>
          </a:xfrm>
        </p:grpSpPr>
        <p:sp>
          <p:nvSpPr>
            <p:cNvPr id="431" name="Google Shape;431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1139715" y="341753"/>
              <a:ext cx="617100" cy="2381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198755" y="1277876"/>
              <a:ext cx="538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Best Time to Book a Hotel or Resort</a:t>
              </a:r>
              <a:endParaRPr sz="2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.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435" name="Google Shape;435;p19"/>
          <p:cNvSpPr txBox="1"/>
          <p:nvPr>
            <p:ph type="title"/>
          </p:nvPr>
        </p:nvSpPr>
        <p:spPr>
          <a:xfrm>
            <a:off x="446875" y="102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Results</a:t>
            </a:r>
            <a:endParaRPr>
              <a:solidFill>
                <a:srgbClr val="1D7E74"/>
              </a:solidFill>
            </a:endParaRPr>
          </a:p>
        </p:txBody>
      </p:sp>
      <p:graphicFrame>
        <p:nvGraphicFramePr>
          <p:cNvPr id="436" name="Google Shape;436;p19"/>
          <p:cNvGraphicFramePr/>
          <p:nvPr/>
        </p:nvGraphicFramePr>
        <p:xfrm>
          <a:off x="3676725" y="13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{DD7F6844-D671-4510-991F-872FBBE1B130}</a:tableStyleId>
              </a:tblPr>
              <a:tblGrid>
                <a:gridCol w="1104575"/>
                <a:gridCol w="1104575"/>
                <a:gridCol w="1104575"/>
                <a:gridCol w="1104575"/>
              </a:tblGrid>
              <a:tr h="3491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Resort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Cluster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March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7" name="Google Shape;437;p19"/>
          <p:cNvPicPr preferRelativeResize="0"/>
          <p:nvPr/>
        </p:nvPicPr>
        <p:blipFill rotWithShape="1">
          <a:blip r:embed="rId3">
            <a:alphaModFix/>
          </a:blip>
          <a:srcRect b="10639" l="29132" r="31967" t="19036"/>
          <a:stretch/>
        </p:blipFill>
        <p:spPr>
          <a:xfrm>
            <a:off x="1967865" y="810450"/>
            <a:ext cx="789360" cy="8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0"/>
          <p:cNvGrpSpPr/>
          <p:nvPr/>
        </p:nvGrpSpPr>
        <p:grpSpPr>
          <a:xfrm>
            <a:off x="322225" y="716170"/>
            <a:ext cx="8437715" cy="4290819"/>
            <a:chOff x="1139715" y="283725"/>
            <a:chExt cx="2069335" cy="4076400"/>
          </a:xfrm>
        </p:grpSpPr>
        <p:sp>
          <p:nvSpPr>
            <p:cNvPr id="443" name="Google Shape;443;p2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139715" y="341753"/>
              <a:ext cx="617100" cy="2381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1198755" y="1277876"/>
              <a:ext cx="538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Optimal Length of Stay for Best Daily Effective Rate</a:t>
              </a:r>
              <a:endParaRPr sz="2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.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447" name="Google Shape;447;p20"/>
          <p:cNvSpPr txBox="1"/>
          <p:nvPr>
            <p:ph type="title"/>
          </p:nvPr>
        </p:nvSpPr>
        <p:spPr>
          <a:xfrm>
            <a:off x="446875" y="102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Results</a:t>
            </a:r>
            <a:endParaRPr>
              <a:solidFill>
                <a:srgbClr val="1D7E74"/>
              </a:solidFill>
            </a:endParaRPr>
          </a:p>
        </p:txBody>
      </p:sp>
      <p:pic>
        <p:nvPicPr>
          <p:cNvPr id="448" name="Google Shape;448;p20"/>
          <p:cNvPicPr preferRelativeResize="0"/>
          <p:nvPr/>
        </p:nvPicPr>
        <p:blipFill rotWithShape="1">
          <a:blip r:embed="rId3">
            <a:alphaModFix/>
          </a:blip>
          <a:srcRect b="54836" l="64492" r="3936" t="34941"/>
          <a:stretch/>
        </p:blipFill>
        <p:spPr>
          <a:xfrm>
            <a:off x="1703825" y="882300"/>
            <a:ext cx="1052199" cy="6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400" y="823650"/>
            <a:ext cx="5044926" cy="16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6400" y="2220463"/>
            <a:ext cx="5044926" cy="16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0"/>
          <p:cNvSpPr txBox="1"/>
          <p:nvPr/>
        </p:nvSpPr>
        <p:spPr>
          <a:xfrm>
            <a:off x="7705900" y="2492775"/>
            <a:ext cx="589200" cy="6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"/>
          <p:cNvSpPr txBox="1"/>
          <p:nvPr>
            <p:ph type="title"/>
          </p:nvPr>
        </p:nvSpPr>
        <p:spPr>
          <a:xfrm>
            <a:off x="1075200" y="141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7E74"/>
                </a:solidFill>
              </a:rPr>
              <a:t>Conclusions</a:t>
            </a:r>
            <a:endParaRPr>
              <a:solidFill>
                <a:srgbClr val="1D7E74"/>
              </a:solidFill>
            </a:endParaRPr>
          </a:p>
        </p:txBody>
      </p:sp>
      <p:grpSp>
        <p:nvGrpSpPr>
          <p:cNvPr id="457" name="Google Shape;457;p21"/>
          <p:cNvGrpSpPr/>
          <p:nvPr/>
        </p:nvGrpSpPr>
        <p:grpSpPr>
          <a:xfrm>
            <a:off x="1660800" y="1704613"/>
            <a:ext cx="1942800" cy="1569600"/>
            <a:chOff x="1660800" y="1171213"/>
            <a:chExt cx="1942800" cy="1569600"/>
          </a:xfrm>
        </p:grpSpPr>
        <p:sp>
          <p:nvSpPr>
            <p:cNvPr id="458" name="Google Shape;458;p21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number of special requests in May-August (summer)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3600600" y="1704613"/>
            <a:ext cx="1942800" cy="1569600"/>
            <a:chOff x="3600600" y="1170963"/>
            <a:chExt cx="1942800" cy="1569600"/>
          </a:xfrm>
        </p:grpSpPr>
        <p:sp>
          <p:nvSpPr>
            <p:cNvPr id="461" name="Google Shape;461;p21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Control expenses in winter, unless there are special events in the area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3" name="Google Shape;463;p21"/>
          <p:cNvGrpSpPr/>
          <p:nvPr/>
        </p:nvGrpSpPr>
        <p:grpSpPr>
          <a:xfrm>
            <a:off x="5539834" y="1721564"/>
            <a:ext cx="1942800" cy="1552648"/>
            <a:chOff x="5539816" y="1171213"/>
            <a:chExt cx="1942800" cy="1569600"/>
          </a:xfrm>
        </p:grpSpPr>
        <p:sp>
          <p:nvSpPr>
            <p:cNvPr id="464" name="Google Shape;464;p21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Advertise better nightly rates to the budget friendly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3473893" y="2460971"/>
            <a:ext cx="260366" cy="260366"/>
            <a:chOff x="3157188" y="909150"/>
            <a:chExt cx="470400" cy="470400"/>
          </a:xfrm>
        </p:grpSpPr>
        <p:sp>
          <p:nvSpPr>
            <p:cNvPr id="467" name="Google Shape;467;p21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1"/>
          <p:cNvGrpSpPr/>
          <p:nvPr/>
        </p:nvGrpSpPr>
        <p:grpSpPr>
          <a:xfrm>
            <a:off x="5413052" y="2460971"/>
            <a:ext cx="260366" cy="260366"/>
            <a:chOff x="3157188" y="909150"/>
            <a:chExt cx="470400" cy="470400"/>
          </a:xfrm>
        </p:grpSpPr>
        <p:sp>
          <p:nvSpPr>
            <p:cNvPr id="470" name="Google Shape;470;p21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1660234" y="3257338"/>
            <a:ext cx="5822400" cy="1248600"/>
            <a:chOff x="1660800" y="2723938"/>
            <a:chExt cx="5822400" cy="1248600"/>
          </a:xfrm>
        </p:grpSpPr>
        <p:sp>
          <p:nvSpPr>
            <p:cNvPr id="473" name="Google Shape;473;p21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 txBox="1"/>
            <p:nvPr/>
          </p:nvSpPr>
          <p:spPr>
            <a:xfrm>
              <a:off x="1898991" y="2902550"/>
              <a:ext cx="52905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Expect more special requests in summer,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lower expenses in winters and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budget friendly vacationers utilizing nightly rates.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75" name="Google Shape;475;p21"/>
          <p:cNvPicPr preferRelativeResize="0"/>
          <p:nvPr/>
        </p:nvPicPr>
        <p:blipFill rotWithShape="1">
          <a:blip r:embed="rId3">
            <a:alphaModFix/>
          </a:blip>
          <a:srcRect b="0" l="1947" r="66482" t="84370"/>
          <a:stretch/>
        </p:blipFill>
        <p:spPr>
          <a:xfrm>
            <a:off x="2074350" y="835825"/>
            <a:ext cx="912924" cy="8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1"/>
          <p:cNvPicPr preferRelativeResize="0"/>
          <p:nvPr/>
        </p:nvPicPr>
        <p:blipFill rotWithShape="1">
          <a:blip r:embed="rId4">
            <a:alphaModFix/>
          </a:blip>
          <a:srcRect b="54836" l="64492" r="3936" t="34941"/>
          <a:stretch/>
        </p:blipFill>
        <p:spPr>
          <a:xfrm>
            <a:off x="5971025" y="958500"/>
            <a:ext cx="1052199" cy="6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1"/>
          <p:cNvPicPr preferRelativeResize="0"/>
          <p:nvPr/>
        </p:nvPicPr>
        <p:blipFill rotWithShape="1">
          <a:blip r:embed="rId5">
            <a:alphaModFix/>
          </a:blip>
          <a:srcRect b="10639" l="29132" r="31967" t="19036"/>
          <a:stretch/>
        </p:blipFill>
        <p:spPr>
          <a:xfrm>
            <a:off x="4177665" y="810450"/>
            <a:ext cx="789360" cy="8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