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ora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Lora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ora-bold.fntdata"/><Relationship Id="rId16" Type="http://schemas.openxmlformats.org/officeDocument/2006/relationships/slide" Target="slides/slide11.xml"/><Relationship Id="rId38" Type="http://schemas.openxmlformats.org/officeDocument/2006/relationships/font" Target="fonts/Lo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1370eaa5c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1370eaa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5e9b918d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5e9b91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125070a4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125070a4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125070a4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125070a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125070a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125070a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125070a4b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125070a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25070a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125070a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1370eaa5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1370eaa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85bbc3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85bbc3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85bbc33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85bbc33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WordNetLemmatizer,  nltk stopwords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85e9b918d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85e9b91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degree of semantic similarity between high scoring words in the topic. These measurements help distinguish between topics that are semantically interpretable topics and topics that are artifacts of statistical inference. 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Topic coherence gives you a good picture so that you can take better decision. </a:t>
            </a:r>
            <a:b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</a:b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 C-v measure. Tried U-Mass more easily interpretable.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highlight>
                  <a:srgbClr val="FFFFFF"/>
                </a:highlight>
              </a:rPr>
              <a:t>Passes based on computing power and experimentation.</a:t>
            </a:r>
            <a:endParaRPr sz="11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370eaa5c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370eaa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044700" y="29860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 consumers’ minds?</a:t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3425" y="2307963"/>
            <a:ext cx="3517150" cy="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CVS Tweets</a:t>
            </a:r>
            <a:endParaRPr/>
          </a:p>
        </p:txBody>
      </p:sp>
      <p:sp>
        <p:nvSpPr>
          <p:cNvPr id="156" name="Google Shape;156;p22"/>
          <p:cNvSpPr txBox="1"/>
          <p:nvPr>
            <p:ph idx="4294967295" type="body"/>
          </p:nvPr>
        </p:nvSpPr>
        <p:spPr>
          <a:xfrm>
            <a:off x="311700" y="3057050"/>
            <a:ext cx="39999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Implications: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15566 original tweets, 2 topics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Topics came down to two areas: COVID/vaccine and jobs/hiring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Topics became repetitive with more than 2</a:t>
            </a:r>
            <a:endParaRPr sz="1500"/>
          </a:p>
        </p:txBody>
      </p:sp>
      <p:sp>
        <p:nvSpPr>
          <p:cNvPr id="157" name="Google Shape;157;p22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02" y="1347613"/>
            <a:ext cx="4818950" cy="7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4325000" y="1021331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Topic Highlights: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893" y="2227728"/>
            <a:ext cx="4527600" cy="61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275" y="1021325"/>
            <a:ext cx="3104908" cy="20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304188" y="1023043"/>
            <a:ext cx="1420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c_v measure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515" y="2938586"/>
            <a:ext cx="4309350" cy="1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795067" y="822563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Gensim CoherenceModel</a:t>
            </a:r>
            <a:endParaRPr b="1" i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311700" y="386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Amazon Webhose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188000" y="1302938"/>
            <a:ext cx="230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Processing:</a:t>
            </a:r>
            <a:endParaRPr b="1"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Almost 3.000 posts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LDA Topic Modeling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Safety and delivery specific taxonomy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Implications: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articles on opinion about the service yet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Industry still shook up about the new launch</a:t>
            </a:r>
            <a:endParaRPr sz="1300"/>
          </a:p>
        </p:txBody>
      </p:sp>
      <p:sp>
        <p:nvSpPr>
          <p:cNvPr id="171" name="Google Shape;171;p23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75" y="1516013"/>
            <a:ext cx="6261152" cy="299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4294967295" type="title"/>
          </p:nvPr>
        </p:nvSpPr>
        <p:spPr>
          <a:xfrm>
            <a:off x="311700" y="217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Topic Taxonomy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46950" y="4660150"/>
            <a:ext cx="8450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/>
              <a:t>https://www.healthgrades.com/right-care/patient-advocate/the-top-50-drugs-prescribed-in-the-united-states</a:t>
            </a:r>
            <a:r>
              <a:rPr lang="en" sz="750">
                <a:solidFill>
                  <a:srgbClr val="1D1C1D"/>
                </a:solidFill>
                <a:highlight>
                  <a:srgbClr val="F8F8F8"/>
                </a:highlight>
              </a:rPr>
              <a:t>, </a:t>
            </a:r>
            <a:r>
              <a:rPr lang="en" sz="750">
                <a:solidFill>
                  <a:srgbClr val="1D1C1D"/>
                </a:solidFill>
              </a:rPr>
              <a:t>https://clincalc.com/DrugStats/Top300Drugs.aspx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750"/>
              <a:t>https://www.oocl.com/eng/resourcecenter/shippinglossary/Pages/default.aspx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50" y="711575"/>
            <a:ext cx="6256073" cy="24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100" y="2983204"/>
            <a:ext cx="6256073" cy="18893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311700" y="386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Walgreens Webhose</a:t>
            </a:r>
            <a:endParaRPr/>
          </a:p>
        </p:txBody>
      </p:sp>
      <p:sp>
        <p:nvSpPr>
          <p:cNvPr id="189" name="Google Shape;189;p25"/>
          <p:cNvSpPr txBox="1"/>
          <p:nvPr>
            <p:ph idx="4294967295" type="body"/>
          </p:nvPr>
        </p:nvSpPr>
        <p:spPr>
          <a:xfrm>
            <a:off x="195675" y="1021925"/>
            <a:ext cx="19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Processing:</a:t>
            </a:r>
            <a:endParaRPr b="1" sz="16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than 19.000 posts</a:t>
            </a:r>
            <a:endParaRPr b="1"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LDA Topic Modeling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Safety and delivery specific taxonomy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/>
              <a:t>Implications: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visible complaints on their services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Lots of key words referring to competitors and industry landscape</a:t>
            </a:r>
            <a:endParaRPr sz="1300"/>
          </a:p>
        </p:txBody>
      </p:sp>
      <p:sp>
        <p:nvSpPr>
          <p:cNvPr id="190" name="Google Shape;190;p25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1" name="Google Shape;191;p25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2" name="Google Shape;192;p25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3" name="Google Shape;193;p25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1374563"/>
            <a:ext cx="6667050" cy="301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idx="4294967295" type="title"/>
          </p:nvPr>
        </p:nvSpPr>
        <p:spPr>
          <a:xfrm>
            <a:off x="311700" y="386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Walgreens Webhose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1500"/>
            <a:ext cx="8839203" cy="370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idx="4294967295" type="title"/>
          </p:nvPr>
        </p:nvSpPr>
        <p:spPr>
          <a:xfrm>
            <a:off x="311700" y="386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CVS Webhose</a:t>
            </a:r>
            <a:endParaRPr/>
          </a:p>
        </p:txBody>
      </p:sp>
      <p:sp>
        <p:nvSpPr>
          <p:cNvPr id="206" name="Google Shape;206;p27"/>
          <p:cNvSpPr txBox="1"/>
          <p:nvPr>
            <p:ph idx="4294967295" type="body"/>
          </p:nvPr>
        </p:nvSpPr>
        <p:spPr>
          <a:xfrm>
            <a:off x="195675" y="1174325"/>
            <a:ext cx="190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Processing:</a:t>
            </a:r>
            <a:endParaRPr b="1" sz="16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More than 19.000 posts</a:t>
            </a:r>
            <a:endParaRPr b="1"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LDA Topic Modeling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Safety and delivery specific taxonomy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/>
              <a:t>Implications</a:t>
            </a:r>
            <a:r>
              <a:rPr b="1" lang="en" sz="1600"/>
              <a:t>:</a:t>
            </a:r>
            <a:endParaRPr b="1"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No apparent complaints on their services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Lots of key words referring to multiple and separate topics</a:t>
            </a:r>
            <a:endParaRPr sz="1300"/>
          </a:p>
        </p:txBody>
      </p:sp>
      <p:sp>
        <p:nvSpPr>
          <p:cNvPr id="207" name="Google Shape;207;p27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8" name="Google Shape;208;p27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0" name="Google Shape;210;p27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225" y="1320450"/>
            <a:ext cx="6747699" cy="31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4294967295" type="title"/>
          </p:nvPr>
        </p:nvSpPr>
        <p:spPr>
          <a:xfrm>
            <a:off x="311700" y="3864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CVS Webhose</a:t>
            </a:r>
            <a:endParaRPr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1500"/>
            <a:ext cx="8823448" cy="3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grpSp>
        <p:nvGrpSpPr>
          <p:cNvPr id="223" name="Google Shape;223;p29"/>
          <p:cNvGrpSpPr/>
          <p:nvPr/>
        </p:nvGrpSpPr>
        <p:grpSpPr>
          <a:xfrm>
            <a:off x="424826" y="3155284"/>
            <a:ext cx="8294360" cy="1672603"/>
            <a:chOff x="424813" y="2075689"/>
            <a:chExt cx="8294360" cy="849900"/>
          </a:xfrm>
        </p:grpSpPr>
        <p:sp>
          <p:nvSpPr>
            <p:cNvPr id="224" name="Google Shape;224;p2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9"/>
          <p:cNvSpPr txBox="1"/>
          <p:nvPr>
            <p:ph idx="4294967295" type="body"/>
          </p:nvPr>
        </p:nvSpPr>
        <p:spPr>
          <a:xfrm>
            <a:off x="539675" y="31552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Findings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7" name="Google Shape;227;p29"/>
          <p:cNvGrpSpPr/>
          <p:nvPr/>
        </p:nvGrpSpPr>
        <p:grpSpPr>
          <a:xfrm>
            <a:off x="424800" y="2086808"/>
            <a:ext cx="8294371" cy="971181"/>
            <a:chOff x="424813" y="1177875"/>
            <a:chExt cx="8294371" cy="849900"/>
          </a:xfrm>
        </p:grpSpPr>
        <p:sp>
          <p:nvSpPr>
            <p:cNvPr id="228" name="Google Shape;228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9"/>
          <p:cNvSpPr txBox="1"/>
          <p:nvPr>
            <p:ph idx="4294967295" type="body"/>
          </p:nvPr>
        </p:nvSpPr>
        <p:spPr>
          <a:xfrm>
            <a:off x="539675" y="18453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Criteria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9"/>
          <p:cNvSpPr txBox="1"/>
          <p:nvPr>
            <p:ph idx="4294967295" type="body"/>
          </p:nvPr>
        </p:nvSpPr>
        <p:spPr>
          <a:xfrm>
            <a:off x="3278025" y="2199625"/>
            <a:ext cx="5314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Comparison with other incumbents to cross-validate topics, looking specifically at safety and delivery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29"/>
          <p:cNvSpPr txBox="1"/>
          <p:nvPr>
            <p:ph idx="4294967295" type="body"/>
          </p:nvPr>
        </p:nvSpPr>
        <p:spPr>
          <a:xfrm>
            <a:off x="3278025" y="3155300"/>
            <a:ext cx="5440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Safety/D</a:t>
            </a:r>
            <a:r>
              <a:rPr lang="en"/>
              <a:t>elivery doesn’t seem to be a concern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Wide range of topics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Unlike themes between companies’ feeds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large amount of text related to COVID confounded the analysis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33" name="Google Shape;233;p29"/>
          <p:cNvGrpSpPr/>
          <p:nvPr/>
        </p:nvGrpSpPr>
        <p:grpSpPr>
          <a:xfrm>
            <a:off x="423684" y="1095398"/>
            <a:ext cx="8294371" cy="799416"/>
            <a:chOff x="424813" y="1177875"/>
            <a:chExt cx="8294371" cy="849900"/>
          </a:xfrm>
        </p:grpSpPr>
        <p:sp>
          <p:nvSpPr>
            <p:cNvPr id="234" name="Google Shape;234;p2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9"/>
          <p:cNvSpPr txBox="1"/>
          <p:nvPr>
            <p:ph idx="4294967295" type="body"/>
          </p:nvPr>
        </p:nvSpPr>
        <p:spPr>
          <a:xfrm>
            <a:off x="538547" y="85392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Internal Validity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7" name="Google Shape;237;p29"/>
          <p:cNvSpPr txBox="1"/>
          <p:nvPr>
            <p:ph idx="4294967295" type="body"/>
          </p:nvPr>
        </p:nvSpPr>
        <p:spPr>
          <a:xfrm>
            <a:off x="3278025" y="1217425"/>
            <a:ext cx="53142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Evaluated coherence scores using c_v measure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921225" y="1781025"/>
            <a:ext cx="7193100" cy="232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4" name="Google Shape;244;p30"/>
          <p:cNvGrpSpPr/>
          <p:nvPr/>
        </p:nvGrpSpPr>
        <p:grpSpPr>
          <a:xfrm>
            <a:off x="406877" y="1114434"/>
            <a:ext cx="2486829" cy="3659384"/>
            <a:chOff x="1118224" y="283725"/>
            <a:chExt cx="2090826" cy="4076400"/>
          </a:xfrm>
        </p:grpSpPr>
        <p:sp>
          <p:nvSpPr>
            <p:cNvPr id="245" name="Google Shape;245;p3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256192" y="72907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Further preliminary analysis of text corpus</a:t>
              </a:r>
              <a:endParaRPr sz="24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178652" y="3172458"/>
              <a:ext cx="1970100" cy="1085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available feeds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Relevant content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3198165" y="1114434"/>
            <a:ext cx="2486829" cy="3659384"/>
            <a:chOff x="1118224" y="283725"/>
            <a:chExt cx="2090826" cy="4076400"/>
          </a:xfrm>
        </p:grpSpPr>
        <p:sp>
          <p:nvSpPr>
            <p:cNvPr id="251" name="Google Shape;251;p3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1276223" y="889648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Crawl for older data (pre-COVID)</a:t>
              </a:r>
              <a:endParaRPr sz="24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178652" y="3172458"/>
              <a:ext cx="1970100" cy="1085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COVID chatter and articles overshadowed other topics that may have been relevant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Free APIs have timespan limitations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30"/>
          <p:cNvGrpSpPr/>
          <p:nvPr/>
        </p:nvGrpSpPr>
        <p:grpSpPr>
          <a:xfrm>
            <a:off x="6036252" y="1114434"/>
            <a:ext cx="2487829" cy="3659384"/>
            <a:chOff x="1117383" y="283725"/>
            <a:chExt cx="2091667" cy="4076400"/>
          </a:xfrm>
        </p:grpSpPr>
        <p:sp>
          <p:nvSpPr>
            <p:cNvPr id="257" name="Google Shape;257;p30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1117383" y="3202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234772" y="932233"/>
              <a:ext cx="187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Proof of concept</a:t>
              </a:r>
              <a:endParaRPr sz="24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1178652" y="3172458"/>
              <a:ext cx="1970100" cy="1085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Given limitations, this may be more suited as proof-of-concept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688" y="416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25" y="1340100"/>
            <a:ext cx="3049925" cy="349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History of Amazon Pharmacy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Original research proposal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Tweet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Webhose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Lessons</a:t>
            </a:r>
            <a:r>
              <a:rPr lang="en"/>
              <a:t> learned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311700" y="23947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Amazon Pharmacy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Pharmacy Timeline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399425"/>
            <a:ext cx="57340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062775"/>
            <a:ext cx="588645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758000" y="4137825"/>
            <a:ext cx="5788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Pivoted to include thoughts about safety and delivery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00" y="1004025"/>
            <a:ext cx="2280325" cy="15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0947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Twitter</a:t>
            </a:r>
            <a:br>
              <a:rPr b="1" lang="en" sz="2100"/>
            </a:br>
            <a:r>
              <a:rPr lang="en" sz="1600"/>
              <a:t>Tweepy/Tweepy Cursor</a:t>
            </a:r>
            <a:br>
              <a:rPr lang="en" sz="1600"/>
            </a:br>
            <a:br>
              <a:rPr lang="en" sz="1600"/>
            </a:br>
            <a:r>
              <a:rPr b="1" lang="en" sz="1600"/>
              <a:t>Search Terms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Amazon Pharmacy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CVS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Walgreens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Filters: </a:t>
            </a:r>
            <a:r>
              <a:rPr lang="en" sz="1600"/>
              <a:t>-filter:retweets -filter:vaccine</a:t>
            </a:r>
            <a:endParaRPr sz="1600"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671200" y="10947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Webhose</a:t>
            </a:r>
            <a:br>
              <a:rPr b="1" lang="en" sz="2100"/>
            </a:br>
            <a:r>
              <a:rPr lang="en" sz="1600"/>
              <a:t>Webhoseio</a:t>
            </a:r>
            <a:r>
              <a:rPr lang="en" sz="1600"/>
              <a:t> </a:t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Search Terms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“Amazon Pharmacy”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organization:cvs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</a:t>
            </a:r>
            <a:r>
              <a:rPr lang="en" sz="1600"/>
              <a:t>rganization:walgreens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Filters: language:english, is_first:true</a:t>
            </a:r>
            <a:endParaRPr sz="1600"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51126" l="0" r="0" t="0"/>
          <a:stretch/>
        </p:blipFill>
        <p:spPr>
          <a:xfrm>
            <a:off x="411050" y="3925075"/>
            <a:ext cx="3448050" cy="9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5">
            <a:alphaModFix/>
          </a:blip>
          <a:srcRect b="21216" l="911" r="0" t="0"/>
          <a:stretch/>
        </p:blipFill>
        <p:spPr>
          <a:xfrm>
            <a:off x="4767325" y="3898163"/>
            <a:ext cx="3686575" cy="10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3050" y="1364825"/>
            <a:ext cx="2578050" cy="6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104" name="Google Shape;104;p19"/>
          <p:cNvGrpSpPr/>
          <p:nvPr/>
        </p:nvGrpSpPr>
        <p:grpSpPr>
          <a:xfrm>
            <a:off x="1494827" y="1318184"/>
            <a:ext cx="2486829" cy="3659384"/>
            <a:chOff x="1118224" y="283725"/>
            <a:chExt cx="2090826" cy="4076400"/>
          </a:xfrm>
        </p:grpSpPr>
        <p:sp>
          <p:nvSpPr>
            <p:cNvPr id="105" name="Google Shape;105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Recent launch</a:t>
              </a:r>
              <a:endParaRPr sz="24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Amazon Pharmacy was launched only one month ago</a:t>
              </a:r>
              <a:endParaRPr sz="10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1178652" y="3172458"/>
              <a:ext cx="1970100" cy="1085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Not yet launched in every state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Users are still getting familiar with  the service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Most of the data are announcements without additional commentary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9"/>
          <p:cNvGrpSpPr/>
          <p:nvPr/>
        </p:nvGrpSpPr>
        <p:grpSpPr>
          <a:xfrm>
            <a:off x="4778827" y="1318186"/>
            <a:ext cx="2486829" cy="3659384"/>
            <a:chOff x="1118224" y="283725"/>
            <a:chExt cx="2090826" cy="4076400"/>
          </a:xfrm>
        </p:grpSpPr>
        <p:sp>
          <p:nvSpPr>
            <p:cNvPr id="112" name="Google Shape;112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233923" y="800643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Spam </a:t>
              </a:r>
              <a:b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</a:b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&amp; </a:t>
              </a:r>
              <a:r>
                <a:rPr lang="en" sz="2400">
                  <a:solidFill>
                    <a:srgbClr val="1D7E7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Relevance</a:t>
              </a:r>
              <a:endParaRPr sz="2400">
                <a:solidFill>
                  <a:srgbClr val="1D7E7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D7E74"/>
                  </a:solidFill>
                  <a:latin typeface="Roboto"/>
                  <a:ea typeface="Roboto"/>
                  <a:cs typeface="Roboto"/>
                  <a:sym typeface="Roboto"/>
                </a:rPr>
                <a:t>Data sources not clearly addressing the company or its pharmacy service</a:t>
              </a:r>
              <a:endParaRPr sz="700">
                <a:solidFill>
                  <a:srgbClr val="1D7E7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Large amounts of data, but not regarding our research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Difficulties in getting enough postings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Early “sense checks” on data availability were later contradicted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</a:t>
            </a:r>
            <a:r>
              <a:rPr lang="en"/>
              <a:t> - Amazon Pharmacy Tweets</a:t>
            </a:r>
            <a:endParaRPr/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311700" y="2904650"/>
            <a:ext cx="39999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Implications: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People are not talking about Amazon Pharmacy on Twitter (473 Tweets, 2 topics)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Most tweets are about the launch of the business and Apollo investment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highlight>
                  <a:srgbClr val="FFFFFF"/>
                </a:highlight>
              </a:rPr>
              <a:t>Topic coherence gives you a good picture so that you can take better decision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</a:t>
            </a:r>
            <a:r>
              <a:rPr lang="en" sz="1300"/>
              <a:t>core suggests there is not improvement with higher numbers of topics</a:t>
            </a:r>
            <a:endParaRPr sz="1300"/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0" y="977550"/>
            <a:ext cx="3050725" cy="2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078" y="1220923"/>
            <a:ext cx="4527600" cy="69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388" y="2009367"/>
            <a:ext cx="4527600" cy="10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419600" y="939166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Topic Highlights: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326650" y="1000012"/>
            <a:ext cx="1420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c_v measure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421875" y="3554400"/>
            <a:ext cx="119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5500" y="3227085"/>
            <a:ext cx="4921275" cy="1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856482" y="807209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Gensim CoherenceModel</a:t>
            </a:r>
            <a:endParaRPr b="1"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1050" y="3481663"/>
            <a:ext cx="3739098" cy="4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9488" y="4011300"/>
            <a:ext cx="3902218" cy="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Clustering - Walgreens Tweets</a:t>
            </a:r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311700" y="3057050"/>
            <a:ext cx="39999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Implications: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11733 original tweets, 7 topics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Topics include COVID/vaccine, home care, promotions/coupons and hair products</a:t>
            </a:r>
            <a:endParaRPr sz="1500"/>
          </a:p>
        </p:txBody>
      </p: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00" y="1017725"/>
            <a:ext cx="3079958" cy="20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3540"/>
          <a:stretch/>
        </p:blipFill>
        <p:spPr>
          <a:xfrm>
            <a:off x="4371925" y="1203824"/>
            <a:ext cx="4344200" cy="6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3554" y="1885413"/>
            <a:ext cx="43679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6">
            <a:alphaModFix/>
          </a:blip>
          <a:srcRect b="-7561" l="0" r="0" t="0"/>
          <a:stretch/>
        </p:blipFill>
        <p:spPr>
          <a:xfrm>
            <a:off x="4380519" y="2496200"/>
            <a:ext cx="4428475" cy="111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5810" y="3620071"/>
            <a:ext cx="4475075" cy="12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4478538" y="845900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Topic Highlights: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304188" y="1023043"/>
            <a:ext cx="1420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Open Sans"/>
                <a:ea typeface="Open Sans"/>
                <a:cs typeface="Open Sans"/>
                <a:sym typeface="Open Sans"/>
              </a:rPr>
              <a:t>c_v measure</a:t>
            </a:r>
            <a:endParaRPr i="1" sz="9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8553" y="4894807"/>
            <a:ext cx="4604325" cy="16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825774" y="822563"/>
            <a:ext cx="4422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00">
                <a:latin typeface="Open Sans"/>
                <a:ea typeface="Open Sans"/>
                <a:cs typeface="Open Sans"/>
                <a:sym typeface="Open Sans"/>
              </a:rPr>
              <a:t>Gensim CoherenceModel</a:t>
            </a:r>
            <a:endParaRPr b="1" i="1"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