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051762-7661-44BD-B24F-505DE679A25B}">
  <a:tblStyle styleId="{50051762-7661-44BD-B24F-505DE679A2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248a7b3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248a7b3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c6a16a2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c6a16a2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da45e739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cda45e7392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cda45e7392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100382d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100382d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48a7b5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48a7b5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248a7b3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248a7b3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48a7b3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48a7b3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48a7b3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248a7b3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248a7b3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248a7b3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localhost:3000/dashboard/3" TargetMode="External"/><Relationship Id="rId4" Type="http://schemas.openxmlformats.org/officeDocument/2006/relationships/image" Target="../media/image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idx="1" type="subTitle"/>
          </p:nvPr>
        </p:nvSpPr>
        <p:spPr>
          <a:xfrm>
            <a:off x="138900" y="4443925"/>
            <a:ext cx="8520600" cy="79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sz="1400">
              <a:solidFill>
                <a:srgbClr val="2D3B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1100" u="sng">
                <a:solidFill>
                  <a:srgbClr val="FFFFFF"/>
                </a:solidFill>
              </a:rPr>
              <a:t>Team 1:</a:t>
            </a:r>
            <a:r>
              <a:rPr b="1" lang="en" sz="1100">
                <a:solidFill>
                  <a:srgbClr val="FFFFFF"/>
                </a:solidFill>
              </a:rPr>
              <a:t>  </a:t>
            </a:r>
            <a:r>
              <a:rPr b="1" lang="en" sz="1100">
                <a:solidFill>
                  <a:srgbClr val="FFFFFF"/>
                </a:solidFill>
              </a:rPr>
              <a:t> Hong Gyu </a:t>
            </a:r>
            <a:r>
              <a:rPr b="1" lang="en" sz="1100">
                <a:solidFill>
                  <a:srgbClr val="FFFFFF"/>
                </a:solidFill>
              </a:rPr>
              <a:t>Ju, Shuning </a:t>
            </a:r>
            <a:r>
              <a:rPr b="1" lang="en" sz="1100">
                <a:solidFill>
                  <a:srgbClr val="FFFFFF"/>
                </a:solidFill>
              </a:rPr>
              <a:t>Wang </a:t>
            </a:r>
            <a:r>
              <a:rPr b="1" lang="en" sz="1100">
                <a:solidFill>
                  <a:srgbClr val="FFFFFF"/>
                </a:solidFill>
              </a:rPr>
              <a:t>, </a:t>
            </a:r>
            <a:r>
              <a:rPr b="1" lang="en" sz="1100">
                <a:solidFill>
                  <a:srgbClr val="FFFFFF"/>
                </a:solidFill>
              </a:rPr>
              <a:t>Jasper </a:t>
            </a:r>
            <a:r>
              <a:rPr b="1" lang="en" sz="1100">
                <a:solidFill>
                  <a:srgbClr val="FFFFFF"/>
                </a:solidFill>
              </a:rPr>
              <a:t>Qiu, </a:t>
            </a:r>
            <a:r>
              <a:rPr b="1" lang="en" sz="1100">
                <a:solidFill>
                  <a:srgbClr val="FFFFFF"/>
                </a:solidFill>
              </a:rPr>
              <a:t>Javier </a:t>
            </a:r>
            <a:r>
              <a:rPr b="1" lang="en" sz="1100">
                <a:solidFill>
                  <a:srgbClr val="FFFFFF"/>
                </a:solidFill>
              </a:rPr>
              <a:t>Lasa, </a:t>
            </a:r>
            <a:r>
              <a:rPr b="1" lang="en" sz="1100">
                <a:solidFill>
                  <a:srgbClr val="FFFFFF"/>
                </a:solidFill>
              </a:rPr>
              <a:t>Viktor </a:t>
            </a:r>
            <a:r>
              <a:rPr b="1" lang="en" sz="1100">
                <a:solidFill>
                  <a:srgbClr val="FFFFFF"/>
                </a:solidFill>
              </a:rPr>
              <a:t>Nisnevich, </a:t>
            </a:r>
            <a:r>
              <a:rPr b="1" lang="en" sz="1100">
                <a:solidFill>
                  <a:srgbClr val="FFFFFF"/>
                </a:solidFill>
              </a:rPr>
              <a:t>Olatoyosi </a:t>
            </a:r>
            <a:r>
              <a:rPr b="1" lang="en" sz="1100">
                <a:solidFill>
                  <a:srgbClr val="FFFFFF"/>
                </a:solidFill>
              </a:rPr>
              <a:t>Fatoki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4"/>
          <p:cNvSpPr txBox="1"/>
          <p:nvPr>
            <p:ph type="title"/>
          </p:nvPr>
        </p:nvSpPr>
        <p:spPr>
          <a:xfrm>
            <a:off x="481625" y="490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Q&amp;A</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3435025" y="1146425"/>
            <a:ext cx="382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solidFill>
                <a:srgbClr val="2D3B45"/>
              </a:solidFill>
              <a:highlight>
                <a:srgbClr val="FFFFFF"/>
              </a:highlight>
            </a:endParaRPr>
          </a:p>
          <a:p>
            <a:pPr indent="0" lvl="0" marL="0" rtl="0" algn="l">
              <a:spcBef>
                <a:spcPts val="0"/>
              </a:spcBef>
              <a:spcAft>
                <a:spcPts val="0"/>
              </a:spcAft>
              <a:buNone/>
            </a:pPr>
            <a:r>
              <a:t/>
            </a:r>
            <a:endParaRPr/>
          </a:p>
        </p:txBody>
      </p:sp>
      <p:pic>
        <p:nvPicPr>
          <p:cNvPr id="135" name="Google Shape;135;p26"/>
          <p:cNvPicPr preferRelativeResize="0"/>
          <p:nvPr/>
        </p:nvPicPr>
        <p:blipFill>
          <a:blip r:embed="rId3">
            <a:alphaModFix/>
          </a:blip>
          <a:stretch>
            <a:fillRect/>
          </a:stretch>
        </p:blipFill>
        <p:spPr>
          <a:xfrm>
            <a:off x="-12" y="180300"/>
            <a:ext cx="3876326" cy="2682850"/>
          </a:xfrm>
          <a:prstGeom prst="rect">
            <a:avLst/>
          </a:prstGeom>
          <a:noFill/>
          <a:ln>
            <a:noFill/>
          </a:ln>
        </p:spPr>
      </p:pic>
      <p:pic>
        <p:nvPicPr>
          <p:cNvPr id="136" name="Google Shape;136;p26"/>
          <p:cNvPicPr preferRelativeResize="0"/>
          <p:nvPr/>
        </p:nvPicPr>
        <p:blipFill>
          <a:blip r:embed="rId4">
            <a:alphaModFix/>
          </a:blip>
          <a:stretch>
            <a:fillRect/>
          </a:stretch>
        </p:blipFill>
        <p:spPr>
          <a:xfrm>
            <a:off x="5260800" y="3064725"/>
            <a:ext cx="3883202" cy="2035400"/>
          </a:xfrm>
          <a:prstGeom prst="rect">
            <a:avLst/>
          </a:prstGeom>
          <a:noFill/>
          <a:ln>
            <a:noFill/>
          </a:ln>
        </p:spPr>
      </p:pic>
      <p:pic>
        <p:nvPicPr>
          <p:cNvPr id="137" name="Google Shape;137;p26"/>
          <p:cNvPicPr preferRelativeResize="0"/>
          <p:nvPr/>
        </p:nvPicPr>
        <p:blipFill>
          <a:blip r:embed="rId5">
            <a:alphaModFix/>
          </a:blip>
          <a:stretch>
            <a:fillRect/>
          </a:stretch>
        </p:blipFill>
        <p:spPr>
          <a:xfrm>
            <a:off x="5260800" y="381875"/>
            <a:ext cx="3883199" cy="2682851"/>
          </a:xfrm>
          <a:prstGeom prst="rect">
            <a:avLst/>
          </a:prstGeom>
          <a:noFill/>
          <a:ln>
            <a:noFill/>
          </a:ln>
        </p:spPr>
      </p:pic>
      <p:pic>
        <p:nvPicPr>
          <p:cNvPr id="138" name="Google Shape;138;p26"/>
          <p:cNvPicPr preferRelativeResize="0"/>
          <p:nvPr/>
        </p:nvPicPr>
        <p:blipFill>
          <a:blip r:embed="rId6">
            <a:alphaModFix/>
          </a:blip>
          <a:stretch>
            <a:fillRect/>
          </a:stretch>
        </p:blipFill>
        <p:spPr>
          <a:xfrm>
            <a:off x="52225" y="2770924"/>
            <a:ext cx="3876327" cy="2395599"/>
          </a:xfrm>
          <a:prstGeom prst="rect">
            <a:avLst/>
          </a:prstGeom>
          <a:noFill/>
          <a:ln>
            <a:noFill/>
          </a:ln>
        </p:spPr>
      </p:pic>
      <p:sp>
        <p:nvSpPr>
          <p:cNvPr id="139" name="Google Shape;139;p26"/>
          <p:cNvSpPr txBox="1"/>
          <p:nvPr>
            <p:ph type="title"/>
          </p:nvPr>
        </p:nvSpPr>
        <p:spPr>
          <a:xfrm>
            <a:off x="2327725" y="0"/>
            <a:ext cx="60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u="sng"/>
              <a:t>Video streaming: Present and Future</a:t>
            </a:r>
            <a:endParaRPr b="1" sz="1820" u="sng"/>
          </a:p>
          <a:p>
            <a:pPr indent="0" lvl="0" marL="0" rtl="0" algn="l">
              <a:spcBef>
                <a:spcPts val="0"/>
              </a:spcBef>
              <a:spcAft>
                <a:spcPts val="0"/>
              </a:spcAft>
              <a:buSzPts val="990"/>
              <a:buNone/>
            </a:pPr>
            <a:r>
              <a:t/>
            </a:r>
            <a:endParaRPr b="1" sz="1820"/>
          </a:p>
        </p:txBody>
      </p:sp>
      <p:pic>
        <p:nvPicPr>
          <p:cNvPr id="140" name="Google Shape;140;p26"/>
          <p:cNvPicPr preferRelativeResize="0"/>
          <p:nvPr/>
        </p:nvPicPr>
        <p:blipFill>
          <a:blip r:embed="rId7">
            <a:alphaModFix/>
          </a:blip>
          <a:stretch>
            <a:fillRect/>
          </a:stretch>
        </p:blipFill>
        <p:spPr>
          <a:xfrm>
            <a:off x="8213300" y="-12"/>
            <a:ext cx="930700" cy="686275"/>
          </a:xfrm>
          <a:prstGeom prst="rect">
            <a:avLst/>
          </a:prstGeom>
          <a:noFill/>
          <a:ln>
            <a:noFill/>
          </a:ln>
        </p:spPr>
      </p:pic>
      <p:cxnSp>
        <p:nvCxnSpPr>
          <p:cNvPr id="141" name="Google Shape;141;p26"/>
          <p:cNvCxnSpPr/>
          <p:nvPr/>
        </p:nvCxnSpPr>
        <p:spPr>
          <a:xfrm>
            <a:off x="4046925" y="561350"/>
            <a:ext cx="26100" cy="4490700"/>
          </a:xfrm>
          <a:prstGeom prst="straightConnector1">
            <a:avLst/>
          </a:prstGeom>
          <a:noFill/>
          <a:ln cap="flat" cmpd="sng" w="152400">
            <a:solidFill>
              <a:srgbClr val="FF0000"/>
            </a:solidFill>
            <a:prstDash val="dash"/>
            <a:round/>
            <a:headEnd len="med" w="med" type="none"/>
            <a:tailEnd len="med" w="med" type="none"/>
          </a:ln>
        </p:spPr>
      </p:cxnSp>
      <p:cxnSp>
        <p:nvCxnSpPr>
          <p:cNvPr id="142" name="Google Shape;142;p26"/>
          <p:cNvCxnSpPr/>
          <p:nvPr/>
        </p:nvCxnSpPr>
        <p:spPr>
          <a:xfrm>
            <a:off x="4956500" y="561350"/>
            <a:ext cx="26100" cy="4490700"/>
          </a:xfrm>
          <a:prstGeom prst="straightConnector1">
            <a:avLst/>
          </a:prstGeom>
          <a:noFill/>
          <a:ln cap="flat" cmpd="sng" w="152400">
            <a:solidFill>
              <a:srgbClr val="FF0000"/>
            </a:solidFill>
            <a:prstDash val="dash"/>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rotWithShape="1">
          <a:blip r:embed="rId3">
            <a:alphaModFix/>
          </a:blip>
          <a:srcRect b="0" l="0" r="0" t="0"/>
          <a:stretch/>
        </p:blipFill>
        <p:spPr>
          <a:xfrm>
            <a:off x="389707" y="1186531"/>
            <a:ext cx="7465425" cy="896088"/>
          </a:xfrm>
          <a:prstGeom prst="rect">
            <a:avLst/>
          </a:prstGeom>
          <a:noFill/>
          <a:ln>
            <a:noFill/>
          </a:ln>
        </p:spPr>
      </p:pic>
      <p:sp>
        <p:nvSpPr>
          <p:cNvPr id="149" name="Google Shape;149;p27"/>
          <p:cNvSpPr/>
          <p:nvPr/>
        </p:nvSpPr>
        <p:spPr>
          <a:xfrm>
            <a:off x="389697" y="2489975"/>
            <a:ext cx="6157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YouTube Trending Video Statistics with Subscriber: </a:t>
            </a:r>
            <a:endParaRPr sz="1100"/>
          </a:p>
        </p:txBody>
      </p:sp>
      <p:sp>
        <p:nvSpPr>
          <p:cNvPr id="150" name="Google Shape;150;p27"/>
          <p:cNvSpPr/>
          <p:nvPr/>
        </p:nvSpPr>
        <p:spPr>
          <a:xfrm>
            <a:off x="389699" y="897425"/>
            <a:ext cx="4568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Trending YouTube Video Statistics: </a:t>
            </a:r>
            <a:endParaRPr sz="1100"/>
          </a:p>
        </p:txBody>
      </p:sp>
      <p:sp>
        <p:nvSpPr>
          <p:cNvPr id="151" name="Google Shape;151;p27"/>
          <p:cNvSpPr/>
          <p:nvPr/>
        </p:nvSpPr>
        <p:spPr>
          <a:xfrm>
            <a:off x="1889393" y="330200"/>
            <a:ext cx="49560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sng" cap="none" strike="noStrike">
                <a:solidFill>
                  <a:schemeClr val="dk1"/>
                </a:solidFill>
                <a:latin typeface="Arial"/>
                <a:ea typeface="Arial"/>
                <a:cs typeface="Arial"/>
                <a:sym typeface="Arial"/>
              </a:rPr>
              <a:t>Sample of Original Data - 5 Datasets</a:t>
            </a:r>
            <a:endParaRPr b="1" i="0" sz="1800" u="sng" cap="none" strike="noStrike">
              <a:solidFill>
                <a:schemeClr val="dk1"/>
              </a:solidFill>
              <a:latin typeface="Arial"/>
              <a:ea typeface="Arial"/>
              <a:cs typeface="Arial"/>
              <a:sym typeface="Arial"/>
            </a:endParaRPr>
          </a:p>
        </p:txBody>
      </p:sp>
      <p:sp>
        <p:nvSpPr>
          <p:cNvPr id="152" name="Google Shape;152;p27"/>
          <p:cNvSpPr/>
          <p:nvPr/>
        </p:nvSpPr>
        <p:spPr>
          <a:xfrm>
            <a:off x="389706" y="2083956"/>
            <a:ext cx="60243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&gt; The trending data has 23 columns including video_id, trending_date, and comments </a:t>
            </a:r>
            <a:endParaRPr b="0" i="0" sz="1200" u="none" cap="none" strike="noStrike">
              <a:solidFill>
                <a:schemeClr val="dk1"/>
              </a:solidFill>
              <a:latin typeface="Arial"/>
              <a:ea typeface="Arial"/>
              <a:cs typeface="Arial"/>
              <a:sym typeface="Arial"/>
            </a:endParaRPr>
          </a:p>
        </p:txBody>
      </p:sp>
      <p:sp>
        <p:nvSpPr>
          <p:cNvPr id="153" name="Google Shape;153;p27"/>
          <p:cNvSpPr/>
          <p:nvPr/>
        </p:nvSpPr>
        <p:spPr>
          <a:xfrm>
            <a:off x="389705" y="3703753"/>
            <a:ext cx="76026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&gt; The subscriber data has 20 tables of scribers from different countries like United States, France, and Russia. For each table, it has 16 columns recording the detailed information of users and subscribed video</a:t>
            </a:r>
            <a:endParaRPr sz="1100"/>
          </a:p>
        </p:txBody>
      </p:sp>
      <p:sp>
        <p:nvSpPr>
          <p:cNvPr id="154" name="Google Shape;154;p27"/>
          <p:cNvSpPr/>
          <p:nvPr/>
        </p:nvSpPr>
        <p:spPr>
          <a:xfrm>
            <a:off x="389705" y="4246071"/>
            <a:ext cx="7955400" cy="62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1200" u="none" cap="none" strike="noStrike">
                <a:solidFill>
                  <a:schemeClr val="dk1"/>
                </a:solidFill>
                <a:latin typeface="Arial"/>
                <a:ea typeface="Arial"/>
                <a:cs typeface="Arial"/>
                <a:sym typeface="Arial"/>
              </a:rPr>
              <a:t>Except the two major data source, our team also used the YouTube Video and Channel Metadata, Top 500 most subscribed YouTube channels in the last 30 days, YouTube Top artists to add the entities of artist, views, and like/dislike</a:t>
            </a:r>
            <a:endParaRPr b="1" i="1" sz="1200" u="none" cap="none" strike="noStrike">
              <a:solidFill>
                <a:schemeClr val="dk1"/>
              </a:solidFill>
              <a:latin typeface="Arial"/>
              <a:ea typeface="Arial"/>
              <a:cs typeface="Arial"/>
              <a:sym typeface="Arial"/>
            </a:endParaRPr>
          </a:p>
        </p:txBody>
      </p:sp>
      <p:pic>
        <p:nvPicPr>
          <p:cNvPr id="155" name="Google Shape;155;p27"/>
          <p:cNvPicPr preferRelativeResize="0"/>
          <p:nvPr/>
        </p:nvPicPr>
        <p:blipFill>
          <a:blip r:embed="rId4">
            <a:alphaModFix/>
          </a:blip>
          <a:stretch>
            <a:fillRect/>
          </a:stretch>
        </p:blipFill>
        <p:spPr>
          <a:xfrm>
            <a:off x="7839900" y="203750"/>
            <a:ext cx="1027875" cy="757928"/>
          </a:xfrm>
          <a:prstGeom prst="rect">
            <a:avLst/>
          </a:prstGeom>
          <a:noFill/>
          <a:ln>
            <a:noFill/>
          </a:ln>
        </p:spPr>
      </p:pic>
      <p:pic>
        <p:nvPicPr>
          <p:cNvPr id="156" name="Google Shape;156;p27"/>
          <p:cNvPicPr preferRelativeResize="0"/>
          <p:nvPr/>
        </p:nvPicPr>
        <p:blipFill>
          <a:blip r:embed="rId5">
            <a:alphaModFix/>
          </a:blip>
          <a:stretch>
            <a:fillRect/>
          </a:stretch>
        </p:blipFill>
        <p:spPr>
          <a:xfrm>
            <a:off x="479500" y="2810300"/>
            <a:ext cx="7404618" cy="89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03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Normalization</a:t>
            </a:r>
            <a:endParaRPr b="1" u="sng"/>
          </a:p>
        </p:txBody>
      </p:sp>
      <p:pic>
        <p:nvPicPr>
          <p:cNvPr id="162" name="Google Shape;162;p28"/>
          <p:cNvPicPr preferRelativeResize="0"/>
          <p:nvPr/>
        </p:nvPicPr>
        <p:blipFill>
          <a:blip r:embed="rId3">
            <a:alphaModFix/>
          </a:blip>
          <a:stretch>
            <a:fillRect/>
          </a:stretch>
        </p:blipFill>
        <p:spPr>
          <a:xfrm>
            <a:off x="7839900" y="127550"/>
            <a:ext cx="1027875" cy="757928"/>
          </a:xfrm>
          <a:prstGeom prst="rect">
            <a:avLst/>
          </a:prstGeom>
          <a:noFill/>
          <a:ln>
            <a:noFill/>
          </a:ln>
        </p:spPr>
      </p:pic>
      <p:sp>
        <p:nvSpPr>
          <p:cNvPr id="163" name="Google Shape;163;p28"/>
          <p:cNvSpPr txBox="1"/>
          <p:nvPr/>
        </p:nvSpPr>
        <p:spPr>
          <a:xfrm>
            <a:off x="186500" y="699000"/>
            <a:ext cx="3797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1NF: To ensure no muti-valued fields and each table has a unique identifier.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2NF: To make sure every non-prime attribute is dependent exclusively on the primary key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3NF: Attributes are determined only by the primary key. </a:t>
            </a:r>
            <a:endParaRPr sz="1200"/>
          </a:p>
        </p:txBody>
      </p:sp>
      <p:pic>
        <p:nvPicPr>
          <p:cNvPr id="164" name="Google Shape;164;p28"/>
          <p:cNvPicPr preferRelativeResize="0"/>
          <p:nvPr/>
        </p:nvPicPr>
        <p:blipFill>
          <a:blip r:embed="rId4">
            <a:alphaModFix/>
          </a:blip>
          <a:stretch>
            <a:fillRect/>
          </a:stretch>
        </p:blipFill>
        <p:spPr>
          <a:xfrm>
            <a:off x="6855724" y="3217900"/>
            <a:ext cx="2252200" cy="710369"/>
          </a:xfrm>
          <a:prstGeom prst="rect">
            <a:avLst/>
          </a:prstGeom>
          <a:noFill/>
          <a:ln>
            <a:noFill/>
          </a:ln>
        </p:spPr>
      </p:pic>
      <p:pic>
        <p:nvPicPr>
          <p:cNvPr id="165" name="Google Shape;165;p28"/>
          <p:cNvPicPr preferRelativeResize="0"/>
          <p:nvPr/>
        </p:nvPicPr>
        <p:blipFill>
          <a:blip r:embed="rId5">
            <a:alphaModFix/>
          </a:blip>
          <a:stretch>
            <a:fillRect/>
          </a:stretch>
        </p:blipFill>
        <p:spPr>
          <a:xfrm>
            <a:off x="3984200" y="699001"/>
            <a:ext cx="3884366" cy="757925"/>
          </a:xfrm>
          <a:prstGeom prst="rect">
            <a:avLst/>
          </a:prstGeom>
          <a:noFill/>
          <a:ln>
            <a:noFill/>
          </a:ln>
        </p:spPr>
      </p:pic>
      <p:graphicFrame>
        <p:nvGraphicFramePr>
          <p:cNvPr id="166" name="Google Shape;166;p28"/>
          <p:cNvGraphicFramePr/>
          <p:nvPr/>
        </p:nvGraphicFramePr>
        <p:xfrm>
          <a:off x="3984200" y="1642388"/>
          <a:ext cx="3000000" cy="3000000"/>
        </p:xfrm>
        <a:graphic>
          <a:graphicData uri="http://schemas.openxmlformats.org/drawingml/2006/table">
            <a:tbl>
              <a:tblPr>
                <a:noFill/>
                <a:tableStyleId>{50051762-7661-44BD-B24F-505DE679A25B}</a:tableStyleId>
              </a:tblPr>
              <a:tblGrid>
                <a:gridCol w="438150"/>
                <a:gridCol w="478900"/>
                <a:gridCol w="682700"/>
              </a:tblGrid>
              <a:tr h="254975">
                <a:tc>
                  <a:txBody>
                    <a:bodyPr/>
                    <a:lstStyle/>
                    <a:p>
                      <a:pPr indent="0" lvl="0" marL="0" rtl="0" algn="ctr">
                        <a:lnSpc>
                          <a:spcPct val="100000"/>
                        </a:lnSpc>
                        <a:spcBef>
                          <a:spcPts val="0"/>
                        </a:spcBef>
                        <a:spcAft>
                          <a:spcPts val="0"/>
                        </a:spcAft>
                        <a:buNone/>
                      </a:pPr>
                      <a:r>
                        <a:rPr b="1" lang="en" sz="500">
                          <a:solidFill>
                            <a:srgbClr val="1D1C1D"/>
                          </a:solidFill>
                        </a:rPr>
                        <a:t>Rank</a:t>
                      </a:r>
                      <a:endParaRPr b="1" sz="5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500"/>
                        <a:t>Grade</a:t>
                      </a:r>
                      <a:endParaRPr b="1" sz="5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500"/>
                        <a:t>Username</a:t>
                      </a:r>
                      <a:endParaRPr b="1" sz="5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382375">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graphicFrame>
        <p:nvGraphicFramePr>
          <p:cNvPr id="167" name="Google Shape;167;p28"/>
          <p:cNvGraphicFramePr/>
          <p:nvPr/>
        </p:nvGraphicFramePr>
        <p:xfrm>
          <a:off x="5663350" y="1612988"/>
          <a:ext cx="3000000" cy="3000000"/>
        </p:xfrm>
        <a:graphic>
          <a:graphicData uri="http://schemas.openxmlformats.org/drawingml/2006/table">
            <a:tbl>
              <a:tblPr>
                <a:noFill/>
                <a:tableStyleId>{50051762-7661-44BD-B24F-505DE679A25B}</a:tableStyleId>
              </a:tblPr>
              <a:tblGrid>
                <a:gridCol w="667375"/>
                <a:gridCol w="444925"/>
                <a:gridCol w="444925"/>
                <a:gridCol w="648000"/>
              </a:tblGrid>
              <a:tr h="434975">
                <a:tc>
                  <a:txBody>
                    <a:bodyPr/>
                    <a:lstStyle/>
                    <a:p>
                      <a:pPr indent="0" lvl="0" marL="0" rtl="0" algn="ctr">
                        <a:lnSpc>
                          <a:spcPct val="100000"/>
                        </a:lnSpc>
                        <a:spcBef>
                          <a:spcPts val="1200"/>
                        </a:spcBef>
                        <a:spcAft>
                          <a:spcPts val="1200"/>
                        </a:spcAft>
                        <a:buNone/>
                      </a:pPr>
                      <a:r>
                        <a:rPr b="1" lang="en" sz="500"/>
                        <a:t>Username</a:t>
                      </a:r>
                      <a:endParaRPr b="1" sz="5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1200"/>
                        </a:spcBef>
                        <a:spcAft>
                          <a:spcPts val="1200"/>
                        </a:spcAft>
                        <a:buNone/>
                      </a:pPr>
                      <a:r>
                        <a:rPr b="1" lang="en" sz="500"/>
                        <a:t>Subs</a:t>
                      </a:r>
                      <a:endParaRPr b="1" sz="50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1200"/>
                        </a:spcBef>
                        <a:spcAft>
                          <a:spcPts val="1200"/>
                        </a:spcAft>
                        <a:buNone/>
                      </a:pPr>
                      <a:r>
                        <a:rPr b="1" lang="en" sz="500">
                          <a:solidFill>
                            <a:srgbClr val="1D1C1D"/>
                          </a:solidFill>
                        </a:rPr>
                        <a:t>Uploads</a:t>
                      </a:r>
                      <a:endParaRPr b="1" sz="500">
                        <a:solidFill>
                          <a:srgbClr val="1D1C1D"/>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1200"/>
                        </a:spcBef>
                        <a:spcAft>
                          <a:spcPts val="1200"/>
                        </a:spcAft>
                        <a:buNone/>
                      </a:pPr>
                      <a:r>
                        <a:rPr b="1" lang="en" sz="500"/>
                        <a:t>Video_views</a:t>
                      </a:r>
                      <a:endParaRPr b="1" sz="50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240700">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solidFill>
                            <a:srgbClr val="1D1C1D"/>
                          </a:solidFill>
                          <a:highlight>
                            <a:srgbClr val="FFFFFF"/>
                          </a:highlight>
                          <a:latin typeface="Times New Roman"/>
                          <a:ea typeface="Times New Roman"/>
                          <a:cs typeface="Times New Roman"/>
                          <a:sym typeface="Times New Roman"/>
                        </a:rPr>
                        <a:t> </a:t>
                      </a:r>
                      <a:endParaRPr sz="9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graphicFrame>
        <p:nvGraphicFramePr>
          <p:cNvPr id="168" name="Google Shape;168;p28"/>
          <p:cNvGraphicFramePr/>
          <p:nvPr/>
        </p:nvGraphicFramePr>
        <p:xfrm>
          <a:off x="6891788" y="4202788"/>
          <a:ext cx="3000000" cy="3000000"/>
        </p:xfrm>
        <a:graphic>
          <a:graphicData uri="http://schemas.openxmlformats.org/drawingml/2006/table">
            <a:tbl>
              <a:tblPr>
                <a:noFill/>
                <a:tableStyleId>{50051762-7661-44BD-B24F-505DE679A25B}</a:tableStyleId>
              </a:tblPr>
              <a:tblGrid>
                <a:gridCol w="500425"/>
                <a:gridCol w="455975"/>
                <a:gridCol w="596875"/>
                <a:gridCol w="425775"/>
              </a:tblGrid>
              <a:tr h="418075">
                <a:tc>
                  <a:txBody>
                    <a:bodyPr/>
                    <a:lstStyle/>
                    <a:p>
                      <a:pPr indent="0" lvl="0" marL="0" rtl="0" algn="ctr">
                        <a:lnSpc>
                          <a:spcPct val="100000"/>
                        </a:lnSpc>
                        <a:spcBef>
                          <a:spcPts val="0"/>
                        </a:spcBef>
                        <a:spcAft>
                          <a:spcPts val="0"/>
                        </a:spcAft>
                        <a:buNone/>
                      </a:pPr>
                      <a:r>
                        <a:rPr b="1" lang="en" sz="500">
                          <a:solidFill>
                            <a:srgbClr val="1D1C1D"/>
                          </a:solidFill>
                        </a:rPr>
                        <a:t>Artist</a:t>
                      </a:r>
                      <a:endParaRPr b="1" sz="5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500">
                          <a:solidFill>
                            <a:srgbClr val="1D1C1D"/>
                          </a:solidFill>
                        </a:rPr>
                        <a:t>Total</a:t>
                      </a:r>
                      <a:endParaRPr b="1" sz="5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500"/>
                        <a:t>100M</a:t>
                      </a:r>
                      <a:endParaRPr b="1" sz="5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500">
                          <a:solidFill>
                            <a:srgbClr val="1D1C1D"/>
                          </a:solidFill>
                        </a:rPr>
                        <a:t>Avg</a:t>
                      </a:r>
                      <a:endParaRPr b="1" sz="5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418075">
                <a:tc>
                  <a:txBody>
                    <a:bodyPr/>
                    <a:lstStyle/>
                    <a:p>
                      <a:pPr indent="0" lvl="0" marL="0" rtl="0" algn="ctr">
                        <a:lnSpc>
                          <a:spcPct val="100000"/>
                        </a:lnSpc>
                        <a:spcBef>
                          <a:spcPts val="0"/>
                        </a:spcBef>
                        <a:spcAft>
                          <a:spcPts val="0"/>
                        </a:spcAft>
                        <a:buNone/>
                      </a:pPr>
                      <a:r>
                        <a:rPr b="1" lang="en" sz="500">
                          <a:solidFill>
                            <a:srgbClr val="1D1C1D"/>
                          </a:solidFill>
                          <a:highlight>
                            <a:srgbClr val="FFFFFF"/>
                          </a:highlight>
                          <a:latin typeface="Times New Roman"/>
                          <a:ea typeface="Times New Roman"/>
                          <a:cs typeface="Times New Roman"/>
                          <a:sym typeface="Times New Roman"/>
                        </a:rPr>
                        <a:t> </a:t>
                      </a:r>
                      <a:endParaRPr b="1" sz="500">
                        <a:solidFill>
                          <a:srgbClr val="1D1C1D"/>
                        </a:solidFill>
                        <a:highlight>
                          <a:srgbClr val="FFFFFF"/>
                        </a:highlight>
                        <a:latin typeface="Times New Roman"/>
                        <a:ea typeface="Times New Roman"/>
                        <a:cs typeface="Times New Roman"/>
                        <a:sym typeface="Times New Roman"/>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500">
                          <a:solidFill>
                            <a:srgbClr val="1D1C1D"/>
                          </a:solidFill>
                          <a:highlight>
                            <a:srgbClr val="FFFFFF"/>
                          </a:highlight>
                          <a:latin typeface="Times New Roman"/>
                          <a:ea typeface="Times New Roman"/>
                          <a:cs typeface="Times New Roman"/>
                          <a:sym typeface="Times New Roman"/>
                        </a:rPr>
                        <a:t> </a:t>
                      </a:r>
                      <a:endParaRPr b="1" sz="500">
                        <a:solidFill>
                          <a:srgbClr val="1D1C1D"/>
                        </a:solidFill>
                        <a:highlight>
                          <a:srgbClr val="FFFFFF"/>
                        </a:highlight>
                        <a:latin typeface="Times New Roman"/>
                        <a:ea typeface="Times New Roman"/>
                        <a:cs typeface="Times New Roman"/>
                        <a:sym typeface="Times New Roman"/>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500">
                          <a:solidFill>
                            <a:srgbClr val="1D1C1D"/>
                          </a:solidFill>
                          <a:highlight>
                            <a:srgbClr val="FFFFFF"/>
                          </a:highlight>
                          <a:latin typeface="Times New Roman"/>
                          <a:ea typeface="Times New Roman"/>
                          <a:cs typeface="Times New Roman"/>
                          <a:sym typeface="Times New Roman"/>
                        </a:rPr>
                        <a:t> </a:t>
                      </a:r>
                      <a:endParaRPr b="1" sz="500">
                        <a:solidFill>
                          <a:srgbClr val="1D1C1D"/>
                        </a:solidFill>
                        <a:highlight>
                          <a:srgbClr val="FFFFFF"/>
                        </a:highlight>
                        <a:latin typeface="Times New Roman"/>
                        <a:ea typeface="Times New Roman"/>
                        <a:cs typeface="Times New Roman"/>
                        <a:sym typeface="Times New Roman"/>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500">
                          <a:solidFill>
                            <a:srgbClr val="1D1C1D"/>
                          </a:solidFill>
                          <a:highlight>
                            <a:srgbClr val="FFFFFF"/>
                          </a:highlight>
                          <a:latin typeface="Times New Roman"/>
                          <a:ea typeface="Times New Roman"/>
                          <a:cs typeface="Times New Roman"/>
                          <a:sym typeface="Times New Roman"/>
                        </a:rPr>
                        <a:t> </a:t>
                      </a:r>
                      <a:endParaRPr b="1" sz="500">
                        <a:solidFill>
                          <a:srgbClr val="1D1C1D"/>
                        </a:solidFill>
                        <a:highlight>
                          <a:srgbClr val="FFFFFF"/>
                        </a:highlight>
                        <a:latin typeface="Times New Roman"/>
                        <a:ea typeface="Times New Roman"/>
                        <a:cs typeface="Times New Roman"/>
                        <a:sym typeface="Times New Roman"/>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pic>
        <p:nvPicPr>
          <p:cNvPr id="169" name="Google Shape;169;p28"/>
          <p:cNvPicPr preferRelativeResize="0"/>
          <p:nvPr/>
        </p:nvPicPr>
        <p:blipFill>
          <a:blip r:embed="rId6">
            <a:alphaModFix/>
          </a:blip>
          <a:stretch>
            <a:fillRect/>
          </a:stretch>
        </p:blipFill>
        <p:spPr>
          <a:xfrm>
            <a:off x="82625" y="2465188"/>
            <a:ext cx="6597198" cy="454300"/>
          </a:xfrm>
          <a:prstGeom prst="rect">
            <a:avLst/>
          </a:prstGeom>
          <a:noFill/>
          <a:ln>
            <a:noFill/>
          </a:ln>
        </p:spPr>
      </p:pic>
      <p:pic>
        <p:nvPicPr>
          <p:cNvPr id="170" name="Google Shape;170;p28"/>
          <p:cNvPicPr preferRelativeResize="0"/>
          <p:nvPr/>
        </p:nvPicPr>
        <p:blipFill>
          <a:blip r:embed="rId7">
            <a:alphaModFix/>
          </a:blip>
          <a:stretch>
            <a:fillRect/>
          </a:stretch>
        </p:blipFill>
        <p:spPr>
          <a:xfrm>
            <a:off x="82625" y="2948840"/>
            <a:ext cx="6597200" cy="422210"/>
          </a:xfrm>
          <a:prstGeom prst="rect">
            <a:avLst/>
          </a:prstGeom>
          <a:noFill/>
          <a:ln>
            <a:noFill/>
          </a:ln>
        </p:spPr>
      </p:pic>
      <p:graphicFrame>
        <p:nvGraphicFramePr>
          <p:cNvPr id="171" name="Google Shape;171;p28"/>
          <p:cNvGraphicFramePr/>
          <p:nvPr/>
        </p:nvGraphicFramePr>
        <p:xfrm>
          <a:off x="126575" y="3599175"/>
          <a:ext cx="3000000" cy="3000000"/>
        </p:xfrm>
        <a:graphic>
          <a:graphicData uri="http://schemas.openxmlformats.org/drawingml/2006/table">
            <a:tbl>
              <a:tblPr>
                <a:noFill/>
                <a:tableStyleId>{50051762-7661-44BD-B24F-505DE679A25B}</a:tableStyleId>
              </a:tblPr>
              <a:tblGrid>
                <a:gridCol w="237925"/>
                <a:gridCol w="355175"/>
                <a:gridCol w="355175"/>
                <a:gridCol w="355175"/>
                <a:gridCol w="715825"/>
                <a:gridCol w="331850"/>
                <a:gridCol w="455475"/>
                <a:gridCol w="370925"/>
                <a:gridCol w="325375"/>
                <a:gridCol w="390475"/>
                <a:gridCol w="442500"/>
                <a:gridCol w="351375"/>
                <a:gridCol w="390475"/>
                <a:gridCol w="292825"/>
                <a:gridCol w="351375"/>
                <a:gridCol w="422975"/>
                <a:gridCol w="364400"/>
              </a:tblGrid>
              <a:tr h="329100">
                <a:tc>
                  <a:txBody>
                    <a:bodyPr/>
                    <a:lstStyle/>
                    <a:p>
                      <a:pPr indent="0" lvl="0" marL="0" rtl="0" algn="ctr">
                        <a:lnSpc>
                          <a:spcPct val="100000"/>
                        </a:lnSpc>
                        <a:spcBef>
                          <a:spcPts val="0"/>
                        </a:spcBef>
                        <a:spcAft>
                          <a:spcPts val="0"/>
                        </a:spcAft>
                        <a:buNone/>
                      </a:pPr>
                      <a:r>
                        <a:rPr b="1" lang="en" sz="450"/>
                        <a:t>channelid  </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 Videoid</a:t>
                      </a:r>
                      <a:endParaRPr b="1" sz="45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videocount</a:t>
                      </a:r>
                      <a:endParaRPr b="1" sz="45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likes_views</a:t>
                      </a:r>
                      <a:endParaRPr b="1" sz="45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 totalviews_channelelapsedtime   </a:t>
                      </a:r>
                      <a:endParaRPr b="1" sz="45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Subscribercount</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Channelcommentcount</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views_subscribers</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likes_subscriber</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Dislikes_subscriber</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comments_subscriber</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Totviews_totsubs</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Views_elapsedtime </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dislikes_views</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Comments_views</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totvideos_videocount</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0"/>
                        </a:lnSpc>
                        <a:spcBef>
                          <a:spcPts val="0"/>
                        </a:spcBef>
                        <a:spcAft>
                          <a:spcPts val="0"/>
                        </a:spcAft>
                        <a:buNone/>
                      </a:pPr>
                      <a:r>
                        <a:rPr b="1" lang="en" sz="450"/>
                        <a:t>Channelviewcount</a:t>
                      </a:r>
                      <a:endParaRPr b="1" sz="450"/>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r>
              <a:tr h="243600">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solidFill>
                            <a:srgbClr val="1D1C1D"/>
                          </a:solidFill>
                          <a:highlight>
                            <a:srgbClr val="FFFFFF"/>
                          </a:highlight>
                        </a:rPr>
                        <a:t> </a:t>
                      </a:r>
                      <a:endParaRPr sz="700">
                        <a:solidFill>
                          <a:srgbClr val="1D1C1D"/>
                        </a:solidFill>
                        <a:highlight>
                          <a:srgbClr val="FFFFFF"/>
                        </a:highlight>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graphicFrame>
        <p:nvGraphicFramePr>
          <p:cNvPr id="172" name="Google Shape;172;p28"/>
          <p:cNvGraphicFramePr/>
          <p:nvPr/>
        </p:nvGraphicFramePr>
        <p:xfrm>
          <a:off x="126575" y="4466250"/>
          <a:ext cx="3000000" cy="3000000"/>
        </p:xfrm>
        <a:graphic>
          <a:graphicData uri="http://schemas.openxmlformats.org/drawingml/2006/table">
            <a:tbl>
              <a:tblPr>
                <a:noFill/>
                <a:tableStyleId>{50051762-7661-44BD-B24F-505DE679A25B}</a:tableStyleId>
              </a:tblPr>
              <a:tblGrid>
                <a:gridCol w="464950"/>
                <a:gridCol w="809000"/>
                <a:gridCol w="799700"/>
                <a:gridCol w="1013600"/>
                <a:gridCol w="706725"/>
                <a:gridCol w="790425"/>
                <a:gridCol w="669550"/>
                <a:gridCol w="697425"/>
                <a:gridCol w="557925"/>
              </a:tblGrid>
              <a:tr h="281675">
                <a:tc>
                  <a:txBody>
                    <a:bodyPr/>
                    <a:lstStyle/>
                    <a:p>
                      <a:pPr indent="0" lvl="0" marL="0" rtl="0" algn="ctr">
                        <a:lnSpc>
                          <a:spcPct val="100000"/>
                        </a:lnSpc>
                        <a:spcBef>
                          <a:spcPts val="0"/>
                        </a:spcBef>
                        <a:spcAft>
                          <a:spcPts val="0"/>
                        </a:spcAft>
                        <a:buNone/>
                      </a:pPr>
                      <a:r>
                        <a:rPr b="1" lang="en" sz="400"/>
                        <a:t>Videoid</a:t>
                      </a:r>
                      <a:endParaRPr b="1" sz="4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t>videocategoryid</a:t>
                      </a:r>
                      <a:endParaRPr b="1" sz="400"/>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1D1C1D"/>
                          </a:solidFill>
                        </a:rPr>
                        <a:t>Videopublished</a:t>
                      </a:r>
                      <a:endParaRPr b="1" sz="4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1D1C1D"/>
                          </a:solidFill>
                        </a:rPr>
                        <a:t>Videocommentcount</a:t>
                      </a:r>
                      <a:endParaRPr b="1" sz="400">
                        <a:solidFill>
                          <a:srgbClr val="1D1C1D"/>
                        </a:solidFill>
                      </a:endParaRPr>
                    </a:p>
                  </a:txBody>
                  <a:tcPr marT="63500" marB="63500" marR="63500" marL="6350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3D3F45"/>
                          </a:solidFill>
                        </a:rPr>
                        <a:t>Videoviewcount</a:t>
                      </a:r>
                      <a:endParaRPr b="1" sz="400">
                        <a:solidFill>
                          <a:srgbClr val="3D3F45"/>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1D1C1D"/>
                          </a:solidFill>
                        </a:rPr>
                        <a:t>Videodislikecount</a:t>
                      </a:r>
                      <a:endParaRPr b="1" sz="400">
                        <a:solidFill>
                          <a:srgbClr val="1D1C1D"/>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1D1C1D"/>
                          </a:solidFill>
                        </a:rPr>
                        <a:t>Videolikecount</a:t>
                      </a:r>
                      <a:endParaRPr b="1" sz="400">
                        <a:solidFill>
                          <a:srgbClr val="1D1C1D"/>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3D3F45"/>
                          </a:solidFill>
                        </a:rPr>
                        <a:t>Likes_dislikes</a:t>
                      </a:r>
                      <a:r>
                        <a:rPr b="1" lang="en" sz="400">
                          <a:solidFill>
                            <a:srgbClr val="3D3F45"/>
                          </a:solidFill>
                        </a:rPr>
                        <a:t>   </a:t>
                      </a:r>
                      <a:endParaRPr b="1" sz="400">
                        <a:solidFill>
                          <a:srgbClr val="3D3F45"/>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c>
                  <a:txBody>
                    <a:bodyPr/>
                    <a:lstStyle/>
                    <a:p>
                      <a:pPr indent="0" lvl="0" marL="0" rtl="0" algn="ctr">
                        <a:lnSpc>
                          <a:spcPct val="100000"/>
                        </a:lnSpc>
                        <a:spcBef>
                          <a:spcPts val="0"/>
                        </a:spcBef>
                        <a:spcAft>
                          <a:spcPts val="0"/>
                        </a:spcAft>
                        <a:buNone/>
                      </a:pPr>
                      <a:r>
                        <a:rPr b="1" lang="en" sz="400">
                          <a:solidFill>
                            <a:srgbClr val="1D1C1D"/>
                          </a:solidFill>
                        </a:rPr>
                        <a:t>Elapsedtime</a:t>
                      </a:r>
                      <a:endParaRPr b="1" sz="400">
                        <a:solidFill>
                          <a:srgbClr val="1D1C1D"/>
                        </a:solidFill>
                      </a:endParaRPr>
                    </a:p>
                  </a:txBody>
                  <a:tcPr marT="9525" marB="9525" marR="9525" marL="95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9D9"/>
                    </a:solidFill>
                  </a:tcPr>
                </a:tc>
              </a:tr>
              <a:tr h="291025">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500">
                          <a:solidFill>
                            <a:srgbClr val="1D1C1D"/>
                          </a:solidFill>
                          <a:highlight>
                            <a:srgbClr val="FFFFFF"/>
                          </a:highlight>
                          <a:latin typeface="Times New Roman"/>
                          <a:ea typeface="Times New Roman"/>
                          <a:cs typeface="Times New Roman"/>
                          <a:sym typeface="Times New Roman"/>
                        </a:rPr>
                        <a:t> </a:t>
                      </a:r>
                      <a:endParaRPr sz="500">
                        <a:solidFill>
                          <a:srgbClr val="1D1C1D"/>
                        </a:solidFill>
                        <a:highlight>
                          <a:srgbClr val="FFFFFF"/>
                        </a:highlight>
                        <a:latin typeface="Times New Roman"/>
                        <a:ea typeface="Times New Roman"/>
                        <a:cs typeface="Times New Roman"/>
                        <a:sym typeface="Times New Roman"/>
                      </a:endParaRPr>
                    </a:p>
                  </a:txBody>
                  <a:tcPr marT="9525" marB="9525" marR="9525" marL="95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173" name="Google Shape;173;p28"/>
          <p:cNvSpPr txBox="1"/>
          <p:nvPr/>
        </p:nvSpPr>
        <p:spPr>
          <a:xfrm>
            <a:off x="82625" y="3337400"/>
            <a:ext cx="63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Channel</a:t>
            </a:r>
            <a:endParaRPr sz="900"/>
          </a:p>
        </p:txBody>
      </p:sp>
      <p:sp>
        <p:nvSpPr>
          <p:cNvPr id="174" name="Google Shape;174;p28"/>
          <p:cNvSpPr txBox="1"/>
          <p:nvPr/>
        </p:nvSpPr>
        <p:spPr>
          <a:xfrm>
            <a:off x="82625" y="4171875"/>
            <a:ext cx="94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Channel_video</a:t>
            </a:r>
            <a:endParaRPr sz="900"/>
          </a:p>
        </p:txBody>
      </p:sp>
      <p:sp>
        <p:nvSpPr>
          <p:cNvPr id="175" name="Google Shape;175;p28"/>
          <p:cNvSpPr txBox="1"/>
          <p:nvPr/>
        </p:nvSpPr>
        <p:spPr>
          <a:xfrm>
            <a:off x="6855725" y="3928263"/>
            <a:ext cx="72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Artists</a:t>
            </a:r>
            <a:endParaRPr sz="900"/>
          </a:p>
        </p:txBody>
      </p:sp>
      <p:sp>
        <p:nvSpPr>
          <p:cNvPr id="176" name="Google Shape;176;p28"/>
          <p:cNvSpPr txBox="1"/>
          <p:nvPr/>
        </p:nvSpPr>
        <p:spPr>
          <a:xfrm>
            <a:off x="3920550" y="1368600"/>
            <a:ext cx="47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1"/>
                </a:solidFill>
              </a:rPr>
              <a:t>Rank</a:t>
            </a:r>
            <a:endParaRPr sz="1300"/>
          </a:p>
        </p:txBody>
      </p:sp>
      <p:sp>
        <p:nvSpPr>
          <p:cNvPr id="177" name="Google Shape;177;p28"/>
          <p:cNvSpPr txBox="1"/>
          <p:nvPr/>
        </p:nvSpPr>
        <p:spPr>
          <a:xfrm>
            <a:off x="5565475" y="1376250"/>
            <a:ext cx="72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Username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236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Normalization </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9"/>
          <p:cNvPicPr preferRelativeResize="0"/>
          <p:nvPr/>
        </p:nvPicPr>
        <p:blipFill>
          <a:blip r:embed="rId3">
            <a:alphaModFix/>
          </a:blip>
          <a:stretch>
            <a:fillRect/>
          </a:stretch>
        </p:blipFill>
        <p:spPr>
          <a:xfrm>
            <a:off x="248275" y="846202"/>
            <a:ext cx="8895725" cy="4160999"/>
          </a:xfrm>
          <a:prstGeom prst="rect">
            <a:avLst/>
          </a:prstGeom>
          <a:noFill/>
          <a:ln>
            <a:noFill/>
          </a:ln>
        </p:spPr>
      </p:pic>
      <p:pic>
        <p:nvPicPr>
          <p:cNvPr id="185" name="Google Shape;185;p29"/>
          <p:cNvPicPr preferRelativeResize="0"/>
          <p:nvPr/>
        </p:nvPicPr>
        <p:blipFill>
          <a:blip r:embed="rId4">
            <a:alphaModFix/>
          </a:blip>
          <a:stretch>
            <a:fillRect/>
          </a:stretch>
        </p:blipFill>
        <p:spPr>
          <a:xfrm>
            <a:off x="7839900" y="127550"/>
            <a:ext cx="1027875" cy="7579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ETL Pipeline</a:t>
            </a:r>
            <a:endParaRPr b="1" u="sng"/>
          </a:p>
        </p:txBody>
      </p:sp>
      <p:sp>
        <p:nvSpPr>
          <p:cNvPr id="191" name="Google Shape;191;p30"/>
          <p:cNvSpPr txBox="1"/>
          <p:nvPr>
            <p:ph idx="1" type="body"/>
          </p:nvPr>
        </p:nvSpPr>
        <p:spPr>
          <a:xfrm>
            <a:off x="311700" y="1152475"/>
            <a:ext cx="8520600" cy="3689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b="1" lang="en" sz="1000">
                <a:solidFill>
                  <a:schemeClr val="dk1"/>
                </a:solidFill>
              </a:rPr>
              <a:t>The ETL pipeline of our project is as follows:</a:t>
            </a:r>
            <a:endParaRPr b="1" sz="1000">
              <a:solidFill>
                <a:schemeClr val="dk1"/>
              </a:solidFill>
            </a:endParaRPr>
          </a:p>
          <a:p>
            <a:pPr indent="0" lvl="0" marL="0" rtl="0" algn="l">
              <a:lnSpc>
                <a:spcPct val="95000"/>
              </a:lnSpc>
              <a:spcBef>
                <a:spcPts val="1200"/>
              </a:spcBef>
              <a:spcAft>
                <a:spcPts val="0"/>
              </a:spcAft>
              <a:buSzPts val="688"/>
              <a:buNone/>
            </a:pPr>
            <a:r>
              <a:rPr b="1" lang="en" sz="1000">
                <a:solidFill>
                  <a:schemeClr val="dk1"/>
                </a:solidFill>
              </a:rPr>
              <a:t>Extract</a:t>
            </a:r>
            <a:endParaRPr b="1" sz="1000">
              <a:solidFill>
                <a:schemeClr val="dk1"/>
              </a:solidFill>
            </a:endParaRPr>
          </a:p>
          <a:p>
            <a:pPr indent="-292100" lvl="0" marL="457200" rtl="0" algn="l">
              <a:lnSpc>
                <a:spcPct val="95000"/>
              </a:lnSpc>
              <a:spcBef>
                <a:spcPts val="1200"/>
              </a:spcBef>
              <a:spcAft>
                <a:spcPts val="0"/>
              </a:spcAft>
              <a:buClr>
                <a:schemeClr val="dk1"/>
              </a:buClr>
              <a:buSzPts val="1000"/>
              <a:buChar char="-"/>
            </a:pPr>
            <a:r>
              <a:rPr lang="en" sz="1000">
                <a:solidFill>
                  <a:schemeClr val="dk1"/>
                </a:solidFill>
              </a:rPr>
              <a:t>Collect 5 datasets from different sources</a:t>
            </a:r>
            <a:endParaRPr sz="1000">
              <a:solidFill>
                <a:schemeClr val="dk1"/>
              </a:solidFill>
            </a:endParaRPr>
          </a:p>
          <a:p>
            <a:pPr indent="-292100" lvl="0" marL="914400" rtl="0" algn="l">
              <a:lnSpc>
                <a:spcPct val="95000"/>
              </a:lnSpc>
              <a:spcBef>
                <a:spcPts val="0"/>
              </a:spcBef>
              <a:spcAft>
                <a:spcPts val="0"/>
              </a:spcAft>
              <a:buClr>
                <a:schemeClr val="dk1"/>
              </a:buClr>
              <a:buSzPts val="1000"/>
              <a:buChar char="●"/>
            </a:pPr>
            <a:r>
              <a:rPr lang="en" sz="1000">
                <a:solidFill>
                  <a:schemeClr val="dk1"/>
                </a:solidFill>
              </a:rPr>
              <a:t>kaggle, dataworld, socialblade, kworb</a:t>
            </a:r>
            <a:endParaRPr sz="1000">
              <a:solidFill>
                <a:schemeClr val="dk1"/>
              </a:solidFill>
            </a:endParaRPr>
          </a:p>
          <a:p>
            <a:pPr indent="0" lvl="0" marL="0" rtl="0" algn="l">
              <a:lnSpc>
                <a:spcPct val="95000"/>
              </a:lnSpc>
              <a:spcBef>
                <a:spcPts val="1200"/>
              </a:spcBef>
              <a:spcAft>
                <a:spcPts val="0"/>
              </a:spcAft>
              <a:buSzPts val="688"/>
              <a:buNone/>
            </a:pPr>
            <a:r>
              <a:rPr b="1" lang="en" sz="1000">
                <a:solidFill>
                  <a:schemeClr val="dk1"/>
                </a:solidFill>
              </a:rPr>
              <a:t>Transform</a:t>
            </a:r>
            <a:endParaRPr b="1" sz="1000">
              <a:solidFill>
                <a:schemeClr val="dk1"/>
              </a:solidFill>
            </a:endParaRPr>
          </a:p>
          <a:p>
            <a:pPr indent="-292100" lvl="0" marL="457200" rtl="0" algn="l">
              <a:lnSpc>
                <a:spcPct val="95000"/>
              </a:lnSpc>
              <a:spcBef>
                <a:spcPts val="1200"/>
              </a:spcBef>
              <a:spcAft>
                <a:spcPts val="0"/>
              </a:spcAft>
              <a:buClr>
                <a:schemeClr val="dk1"/>
              </a:buClr>
              <a:buSzPts val="1000"/>
              <a:buChar char="-"/>
            </a:pPr>
            <a:r>
              <a:rPr lang="en" sz="1000">
                <a:solidFill>
                  <a:schemeClr val="dk1"/>
                </a:solidFill>
              </a:rPr>
              <a:t>Upload CSV/JSON files to python for review</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lang="en" sz="1000">
                <a:solidFill>
                  <a:schemeClr val="dk1"/>
                </a:solidFill>
              </a:rPr>
              <a:t>Check the data types / review for null or missing values</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lang="en" sz="1000">
                <a:solidFill>
                  <a:schemeClr val="dk1"/>
                </a:solidFill>
              </a:rPr>
              <a:t>Add new columns and unique Identifiers if necessary</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lang="en" sz="1000">
                <a:solidFill>
                  <a:schemeClr val="dk1"/>
                </a:solidFill>
              </a:rPr>
              <a:t>Merge files into master table</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lang="en" sz="1000">
                <a:solidFill>
                  <a:schemeClr val="dk1"/>
                </a:solidFill>
              </a:rPr>
              <a:t>Clean the data in master table</a:t>
            </a:r>
            <a:endParaRPr sz="1000">
              <a:solidFill>
                <a:schemeClr val="dk1"/>
              </a:solidFill>
            </a:endParaRPr>
          </a:p>
          <a:p>
            <a:pPr indent="-292100" lvl="0" marL="914400" rtl="0" algn="l">
              <a:lnSpc>
                <a:spcPct val="95000"/>
              </a:lnSpc>
              <a:spcBef>
                <a:spcPts val="0"/>
              </a:spcBef>
              <a:spcAft>
                <a:spcPts val="0"/>
              </a:spcAft>
              <a:buClr>
                <a:schemeClr val="dk1"/>
              </a:buClr>
              <a:buSzPts val="1000"/>
              <a:buChar char="●"/>
            </a:pPr>
            <a:r>
              <a:rPr lang="en" sz="1000">
                <a:solidFill>
                  <a:schemeClr val="dk1"/>
                </a:solidFill>
              </a:rPr>
              <a:t>data imputation, data type conversion, data formatting</a:t>
            </a: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lang="en" sz="1000">
                <a:solidFill>
                  <a:schemeClr val="dk1"/>
                </a:solidFill>
              </a:rPr>
              <a:t>Create 15 tables based on 3NF layout</a:t>
            </a:r>
            <a:endParaRPr sz="1000">
              <a:solidFill>
                <a:schemeClr val="dk1"/>
              </a:solidFill>
            </a:endParaRPr>
          </a:p>
          <a:p>
            <a:pPr indent="0" lvl="0" marL="0" rtl="0" algn="l">
              <a:lnSpc>
                <a:spcPct val="95000"/>
              </a:lnSpc>
              <a:spcBef>
                <a:spcPts val="1200"/>
              </a:spcBef>
              <a:spcAft>
                <a:spcPts val="0"/>
              </a:spcAft>
              <a:buSzPts val="688"/>
              <a:buNone/>
            </a:pPr>
            <a:r>
              <a:rPr b="1" lang="en" sz="1000">
                <a:solidFill>
                  <a:schemeClr val="dk1"/>
                </a:solidFill>
              </a:rPr>
              <a:t>Load</a:t>
            </a:r>
            <a:endParaRPr sz="1000">
              <a:solidFill>
                <a:schemeClr val="dk1"/>
              </a:solidFill>
            </a:endParaRPr>
          </a:p>
          <a:p>
            <a:pPr indent="-292100" lvl="0" marL="457200" rtl="0" algn="l">
              <a:lnSpc>
                <a:spcPct val="95000"/>
              </a:lnSpc>
              <a:spcBef>
                <a:spcPts val="1200"/>
              </a:spcBef>
              <a:spcAft>
                <a:spcPts val="0"/>
              </a:spcAft>
              <a:buClr>
                <a:srgbClr val="000000"/>
              </a:buClr>
              <a:buSzPts val="1000"/>
              <a:buChar char="-"/>
            </a:pPr>
            <a:r>
              <a:rPr lang="en" sz="1000">
                <a:solidFill>
                  <a:srgbClr val="000000"/>
                </a:solidFill>
              </a:rPr>
              <a:t>Load to Database Schema</a:t>
            </a:r>
            <a:endParaRPr sz="1000">
              <a:solidFill>
                <a:srgbClr val="000000"/>
              </a:solidFill>
            </a:endParaRPr>
          </a:p>
          <a:p>
            <a:pPr indent="-292100" lvl="0" marL="457200" rtl="0" algn="l">
              <a:lnSpc>
                <a:spcPct val="95000"/>
              </a:lnSpc>
              <a:spcBef>
                <a:spcPts val="0"/>
              </a:spcBef>
              <a:spcAft>
                <a:spcPts val="0"/>
              </a:spcAft>
              <a:buClr>
                <a:srgbClr val="000000"/>
              </a:buClr>
              <a:buSzPts val="1000"/>
              <a:buChar char="-"/>
            </a:pPr>
            <a:r>
              <a:rPr lang="en" sz="1000">
                <a:solidFill>
                  <a:srgbClr val="000000"/>
                </a:solidFill>
              </a:rPr>
              <a:t>Connect to Metabase BI Tool for data visualization</a:t>
            </a:r>
            <a:endParaRPr sz="1000">
              <a:solidFill>
                <a:srgbClr val="000000"/>
              </a:solidFill>
            </a:endParaRPr>
          </a:p>
        </p:txBody>
      </p:sp>
      <p:pic>
        <p:nvPicPr>
          <p:cNvPr id="192" name="Google Shape;192;p30"/>
          <p:cNvPicPr preferRelativeResize="0"/>
          <p:nvPr/>
        </p:nvPicPr>
        <p:blipFill>
          <a:blip r:embed="rId3">
            <a:alphaModFix/>
          </a:blip>
          <a:stretch>
            <a:fillRect/>
          </a:stretch>
        </p:blipFill>
        <p:spPr>
          <a:xfrm>
            <a:off x="7839900" y="203750"/>
            <a:ext cx="1027875" cy="757928"/>
          </a:xfrm>
          <a:prstGeom prst="rect">
            <a:avLst/>
          </a:prstGeom>
          <a:noFill/>
          <a:ln>
            <a:noFill/>
          </a:ln>
        </p:spPr>
      </p:pic>
      <p:pic>
        <p:nvPicPr>
          <p:cNvPr id="193" name="Google Shape;193;p30"/>
          <p:cNvPicPr preferRelativeResize="0"/>
          <p:nvPr/>
        </p:nvPicPr>
        <p:blipFill>
          <a:blip r:embed="rId4">
            <a:alphaModFix/>
          </a:blip>
          <a:stretch>
            <a:fillRect/>
          </a:stretch>
        </p:blipFill>
        <p:spPr>
          <a:xfrm>
            <a:off x="4430525" y="1017725"/>
            <a:ext cx="4600625" cy="378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29636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Process of interacting with data</a:t>
            </a:r>
            <a:endParaRPr b="1" u="sng"/>
          </a:p>
        </p:txBody>
      </p:sp>
      <p:sp>
        <p:nvSpPr>
          <p:cNvPr id="199" name="Google Shape;199;p31"/>
          <p:cNvSpPr txBox="1"/>
          <p:nvPr>
            <p:ph idx="1" type="body"/>
          </p:nvPr>
        </p:nvSpPr>
        <p:spPr>
          <a:xfrm>
            <a:off x="347175" y="919225"/>
            <a:ext cx="8520600" cy="36897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Char char="-"/>
            </a:pPr>
            <a:r>
              <a:rPr lang="en" sz="1200">
                <a:solidFill>
                  <a:srgbClr val="000000"/>
                </a:solidFill>
              </a:rPr>
              <a:t>As a consulting group, our goal was to develop a dashboard view for YouTube’s </a:t>
            </a:r>
            <a:r>
              <a:rPr lang="en" sz="1200">
                <a:solidFill>
                  <a:srgbClr val="000000"/>
                </a:solidFill>
              </a:rPr>
              <a:t>senior leadership</a:t>
            </a:r>
            <a:r>
              <a:rPr lang="en" sz="1200">
                <a:solidFill>
                  <a:srgbClr val="000000"/>
                </a:solidFill>
              </a:rPr>
              <a:t> that will showcase to them their users’ </a:t>
            </a:r>
            <a:r>
              <a:rPr lang="en" sz="1200">
                <a:solidFill>
                  <a:srgbClr val="000000"/>
                </a:solidFill>
              </a:rPr>
              <a:t>interaction</a:t>
            </a:r>
            <a:r>
              <a:rPr lang="en" sz="1200">
                <a:solidFill>
                  <a:srgbClr val="000000"/>
                </a:solidFill>
              </a:rPr>
              <a:t> patterns from various data sources. This will enable YouTube’s analytics/marketing teams to appropriately match video content creators with the right </a:t>
            </a:r>
            <a:r>
              <a:rPr lang="en" sz="1200">
                <a:solidFill>
                  <a:srgbClr val="000000"/>
                </a:solidFill>
              </a:rPr>
              <a:t>advertising</a:t>
            </a:r>
            <a:r>
              <a:rPr lang="en" sz="1200">
                <a:solidFill>
                  <a:srgbClr val="000000"/>
                </a:solidFill>
              </a:rPr>
              <a:t> agencies to boost ad revenue.</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Our first step was to upload all of the datasets into Python for data clean up, review and analysis:</a:t>
            </a:r>
            <a:endParaRPr sz="1200">
              <a:solidFill>
                <a:srgbClr val="000000"/>
              </a:solidFill>
            </a:endParaRPr>
          </a:p>
          <a:p>
            <a:pPr indent="0" lvl="0" marL="457200" rtl="0" algn="l">
              <a:lnSpc>
                <a:spcPct val="95000"/>
              </a:lnSpc>
              <a:spcBef>
                <a:spcPts val="0"/>
              </a:spcBef>
              <a:spcAft>
                <a:spcPts val="1200"/>
              </a:spcAft>
              <a:buNone/>
            </a:pPr>
            <a:r>
              <a:t/>
            </a:r>
            <a:endParaRPr sz="1200">
              <a:solidFill>
                <a:srgbClr val="000000"/>
              </a:solidFill>
            </a:endParaRPr>
          </a:p>
        </p:txBody>
      </p:sp>
      <p:pic>
        <p:nvPicPr>
          <p:cNvPr id="200" name="Google Shape;200;p31"/>
          <p:cNvPicPr preferRelativeResize="0"/>
          <p:nvPr/>
        </p:nvPicPr>
        <p:blipFill>
          <a:blip r:embed="rId3">
            <a:alphaModFix/>
          </a:blip>
          <a:stretch>
            <a:fillRect/>
          </a:stretch>
        </p:blipFill>
        <p:spPr>
          <a:xfrm>
            <a:off x="7839900" y="203750"/>
            <a:ext cx="1027875" cy="757928"/>
          </a:xfrm>
          <a:prstGeom prst="rect">
            <a:avLst/>
          </a:prstGeom>
          <a:noFill/>
          <a:ln>
            <a:noFill/>
          </a:ln>
        </p:spPr>
      </p:pic>
      <p:pic>
        <p:nvPicPr>
          <p:cNvPr id="201" name="Google Shape;201;p31"/>
          <p:cNvPicPr preferRelativeResize="0"/>
          <p:nvPr/>
        </p:nvPicPr>
        <p:blipFill>
          <a:blip r:embed="rId4">
            <a:alphaModFix/>
          </a:blip>
          <a:stretch>
            <a:fillRect/>
          </a:stretch>
        </p:blipFill>
        <p:spPr>
          <a:xfrm>
            <a:off x="1681150" y="1940063"/>
            <a:ext cx="5781675" cy="305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29636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Data Analysis</a:t>
            </a:r>
            <a:endParaRPr b="1" u="sng"/>
          </a:p>
        </p:txBody>
      </p:sp>
      <p:sp>
        <p:nvSpPr>
          <p:cNvPr id="207" name="Google Shape;207;p32"/>
          <p:cNvSpPr txBox="1"/>
          <p:nvPr>
            <p:ph idx="1" type="body"/>
          </p:nvPr>
        </p:nvSpPr>
        <p:spPr>
          <a:xfrm>
            <a:off x="347175" y="895300"/>
            <a:ext cx="8520600" cy="36897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Char char="-"/>
            </a:pPr>
            <a:r>
              <a:rPr lang="en" sz="1200">
                <a:solidFill>
                  <a:srgbClr val="000000"/>
                </a:solidFill>
              </a:rPr>
              <a:t>Once all the datasets were broken down and uploaded into pgAdmin as per our 3NF distribution, we focused on analyzing the data to gain valuable insights prior to customizing dashboards for our </a:t>
            </a:r>
            <a:r>
              <a:rPr lang="en" sz="1200">
                <a:solidFill>
                  <a:srgbClr val="000000"/>
                </a:solidFill>
              </a:rPr>
              <a:t>audience. We focused our analysis on top 5 successful channels across key attributes such as Total Views, Likes, Dislikes, Video uploads and other user interaction metrics:</a:t>
            </a:r>
            <a:r>
              <a:rPr lang="en" sz="1200">
                <a:solidFill>
                  <a:srgbClr val="000000"/>
                </a:solidFill>
              </a:rPr>
              <a:t> </a:t>
            </a:r>
            <a:endParaRPr sz="1200">
              <a:solidFill>
                <a:srgbClr val="000000"/>
              </a:solidFill>
            </a:endParaRPr>
          </a:p>
          <a:p>
            <a:pPr indent="0" lvl="0" marL="457200" rtl="0" algn="l">
              <a:lnSpc>
                <a:spcPct val="95000"/>
              </a:lnSpc>
              <a:spcBef>
                <a:spcPts val="0"/>
              </a:spcBef>
              <a:spcAft>
                <a:spcPts val="1200"/>
              </a:spcAft>
              <a:buNone/>
            </a:pPr>
            <a:r>
              <a:t/>
            </a:r>
            <a:endParaRPr sz="1200">
              <a:solidFill>
                <a:srgbClr val="000000"/>
              </a:solidFill>
            </a:endParaRPr>
          </a:p>
        </p:txBody>
      </p:sp>
      <p:pic>
        <p:nvPicPr>
          <p:cNvPr id="208" name="Google Shape;208;p32"/>
          <p:cNvPicPr preferRelativeResize="0"/>
          <p:nvPr/>
        </p:nvPicPr>
        <p:blipFill>
          <a:blip r:embed="rId3">
            <a:alphaModFix/>
          </a:blip>
          <a:stretch>
            <a:fillRect/>
          </a:stretch>
        </p:blipFill>
        <p:spPr>
          <a:xfrm>
            <a:off x="7839900" y="203750"/>
            <a:ext cx="1027875" cy="757928"/>
          </a:xfrm>
          <a:prstGeom prst="rect">
            <a:avLst/>
          </a:prstGeom>
          <a:noFill/>
          <a:ln>
            <a:noFill/>
          </a:ln>
        </p:spPr>
      </p:pic>
      <p:pic>
        <p:nvPicPr>
          <p:cNvPr id="209" name="Google Shape;209;p32"/>
          <p:cNvPicPr preferRelativeResize="0"/>
          <p:nvPr/>
        </p:nvPicPr>
        <p:blipFill>
          <a:blip r:embed="rId4">
            <a:alphaModFix/>
          </a:blip>
          <a:stretch>
            <a:fillRect/>
          </a:stretch>
        </p:blipFill>
        <p:spPr>
          <a:xfrm>
            <a:off x="556500" y="1821250"/>
            <a:ext cx="3312525" cy="3163650"/>
          </a:xfrm>
          <a:prstGeom prst="rect">
            <a:avLst/>
          </a:prstGeom>
          <a:noFill/>
          <a:ln>
            <a:noFill/>
          </a:ln>
        </p:spPr>
      </p:pic>
      <p:pic>
        <p:nvPicPr>
          <p:cNvPr id="210" name="Google Shape;210;p32"/>
          <p:cNvPicPr preferRelativeResize="0"/>
          <p:nvPr/>
        </p:nvPicPr>
        <p:blipFill>
          <a:blip r:embed="rId5">
            <a:alphaModFix/>
          </a:blip>
          <a:stretch>
            <a:fillRect/>
          </a:stretch>
        </p:blipFill>
        <p:spPr>
          <a:xfrm>
            <a:off x="4775875" y="1821250"/>
            <a:ext cx="4056424" cy="316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Metabase DEMO</a:t>
            </a:r>
            <a:endParaRPr b="1" u="sng"/>
          </a:p>
        </p:txBody>
      </p:sp>
      <p:sp>
        <p:nvSpPr>
          <p:cNvPr id="216" name="Google Shape;216;p33"/>
          <p:cNvSpPr txBox="1"/>
          <p:nvPr>
            <p:ph idx="1" type="body"/>
          </p:nvPr>
        </p:nvSpPr>
        <p:spPr>
          <a:xfrm>
            <a:off x="311700" y="1017725"/>
            <a:ext cx="8520600" cy="3689700"/>
          </a:xfrm>
          <a:prstGeom prst="rect">
            <a:avLst/>
          </a:prstGeom>
        </p:spPr>
        <p:txBody>
          <a:bodyPr anchorCtr="0" anchor="t" bIns="91425" lIns="91425" spcFirstLastPara="1" rIns="91425" wrap="square" tIns="91425">
            <a:noAutofit/>
          </a:bodyPr>
          <a:lstStyle/>
          <a:p>
            <a:pPr indent="0" lvl="0" marL="457200" marR="50800" rtl="0" algn="l">
              <a:lnSpc>
                <a:spcPct val="120000"/>
              </a:lnSpc>
              <a:spcBef>
                <a:spcPts val="0"/>
              </a:spcBef>
              <a:spcAft>
                <a:spcPts val="0"/>
              </a:spcAft>
              <a:buNone/>
            </a:pPr>
            <a:r>
              <a:rPr lang="en"/>
              <a:t>                  </a:t>
            </a:r>
            <a:r>
              <a:rPr lang="en" sz="1200">
                <a:solidFill>
                  <a:schemeClr val="dk1"/>
                </a:solidFill>
              </a:rPr>
              <a:t>Once all the data was analyzed, we built 2 custom made dashboard views in Metabase: </a:t>
            </a:r>
            <a:endParaRPr sz="1200">
              <a:solidFill>
                <a:schemeClr val="dk1"/>
              </a:solidFill>
            </a:endParaRPr>
          </a:p>
          <a:p>
            <a:pPr indent="-298450" lvl="0" marL="457200" marR="50800" rtl="0" algn="l">
              <a:lnSpc>
                <a:spcPct val="120000"/>
              </a:lnSpc>
              <a:spcBef>
                <a:spcPts val="1000"/>
              </a:spcBef>
              <a:spcAft>
                <a:spcPts val="0"/>
              </a:spcAft>
              <a:buClr>
                <a:schemeClr val="dk1"/>
              </a:buClr>
              <a:buSzPts val="1100"/>
              <a:buChar char="-"/>
            </a:pPr>
            <a:r>
              <a:rPr lang="en" sz="1100">
                <a:solidFill>
                  <a:schemeClr val="dk1"/>
                </a:solidFill>
              </a:rPr>
              <a:t>1st view was for Senior leadership to give them a general overview of Youtube interactions across 10 different countries</a:t>
            </a:r>
            <a:endParaRPr sz="1100">
              <a:solidFill>
                <a:schemeClr val="dk1"/>
              </a:solidFill>
            </a:endParaRPr>
          </a:p>
          <a:p>
            <a:pPr indent="-298450" lvl="0" marL="457200" marR="50800" rtl="0" algn="l">
              <a:lnSpc>
                <a:spcPct val="120000"/>
              </a:lnSpc>
              <a:spcBef>
                <a:spcPts val="0"/>
              </a:spcBef>
              <a:spcAft>
                <a:spcPts val="0"/>
              </a:spcAft>
              <a:buClr>
                <a:schemeClr val="dk1"/>
              </a:buClr>
              <a:buSzPts val="1100"/>
              <a:buChar char="-"/>
            </a:pPr>
            <a:r>
              <a:rPr lang="en" sz="1100">
                <a:solidFill>
                  <a:schemeClr val="dk1"/>
                </a:solidFill>
              </a:rPr>
              <a:t>2nd view was for their Analytics Team to gain detailed insights of the YouTube content creators of their choice</a:t>
            </a:r>
            <a:endParaRPr/>
          </a:p>
          <a:p>
            <a:pPr indent="0" lvl="0" marL="457200" marR="50800" rtl="0" algn="l">
              <a:lnSpc>
                <a:spcPct val="120000"/>
              </a:lnSpc>
              <a:spcBef>
                <a:spcPts val="1000"/>
              </a:spcBef>
              <a:spcAft>
                <a:spcPts val="1000"/>
              </a:spcAft>
              <a:buNone/>
            </a:pPr>
            <a:r>
              <a:rPr lang="en"/>
              <a:t>                                         </a:t>
            </a:r>
            <a:r>
              <a:rPr b="1" lang="en" sz="1100" u="sng">
                <a:solidFill>
                  <a:schemeClr val="dk1"/>
                </a:solidFill>
                <a:highlight>
                  <a:srgbClr val="FFFFFF"/>
                </a:highlight>
                <a:hlinkClick r:id="rId3">
                  <a:extLst>
                    <a:ext uri="{A12FA001-AC4F-418D-AE19-62706E023703}">
                      <ahyp:hlinkClr val="tx"/>
                    </a:ext>
                  </a:extLst>
                </a:hlinkClick>
              </a:rPr>
              <a:t>http://localhost:3000/dashboard/3</a:t>
            </a:r>
            <a:endParaRPr sz="1200">
              <a:solidFill>
                <a:srgbClr val="000000"/>
              </a:solidFill>
            </a:endParaRPr>
          </a:p>
        </p:txBody>
      </p:sp>
      <p:pic>
        <p:nvPicPr>
          <p:cNvPr id="217" name="Google Shape;217;p33"/>
          <p:cNvPicPr preferRelativeResize="0"/>
          <p:nvPr/>
        </p:nvPicPr>
        <p:blipFill>
          <a:blip r:embed="rId4">
            <a:alphaModFix/>
          </a:blip>
          <a:stretch>
            <a:fillRect/>
          </a:stretch>
        </p:blipFill>
        <p:spPr>
          <a:xfrm>
            <a:off x="7839900" y="203750"/>
            <a:ext cx="1027875" cy="757928"/>
          </a:xfrm>
          <a:prstGeom prst="rect">
            <a:avLst/>
          </a:prstGeom>
          <a:noFill/>
          <a:ln>
            <a:noFill/>
          </a:ln>
        </p:spPr>
      </p:pic>
      <p:pic>
        <p:nvPicPr>
          <p:cNvPr id="218" name="Google Shape;218;p33"/>
          <p:cNvPicPr preferRelativeResize="0"/>
          <p:nvPr/>
        </p:nvPicPr>
        <p:blipFill>
          <a:blip r:embed="rId5">
            <a:alphaModFix/>
          </a:blip>
          <a:stretch>
            <a:fillRect/>
          </a:stretch>
        </p:blipFill>
        <p:spPr>
          <a:xfrm>
            <a:off x="0" y="2483156"/>
            <a:ext cx="9144001" cy="2660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