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5" r:id="rId3"/>
    <p:sldId id="266" r:id="rId4"/>
    <p:sldId id="267" r:id="rId5"/>
    <p:sldId id="276" r:id="rId6"/>
    <p:sldId id="269" r:id="rId7"/>
    <p:sldId id="278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34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209CE4-1114-493F-8385-068E733A2F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057BF4-0758-4348-888D-F06D3AE89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46D942-62C1-4C28-8C69-0E21F0482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F55A0-0F27-4E71-BB12-5520B25490B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669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493C66-C6A7-4D0B-9873-0A7D9B658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40F56A-57D3-4579-BEE0-EC1B2B272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9DCB2A-415E-4E91-A31B-52DC7CAC8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646A-1739-4FA6-9C61-26929ED81F54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336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3A7C74-CD2F-430C-8A35-9DDAD5962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60757-8D43-4D3F-B3B4-7173C57BF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226E6-7FEE-49B3-A6F2-0B7B1B484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01108-10FD-4022-943F-262562E7E58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919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BEC72-6655-4249-BE2D-2EFE3D2A0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41673-3ADB-4A18-8124-72C8AC04E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C2091-2660-473F-9250-1B0600C3C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96B80-307A-40A6-BEB2-538E9D91363F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567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D42307-8DC6-4539-A4D0-615330D5B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CD17A9-1801-4D79-A34C-A7A516C18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427C44C-8BA1-4AB5-84D5-294A698AE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A1F4-0436-4EED-92FD-C96267211C7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800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27E469-3AF3-466E-B78F-1A848B8DC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B60420-8961-4AF2-B00C-95F779F40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FAE878-BC5F-4BE5-BC08-9A19A7C14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F4B4C-1000-42DC-813B-439DCD007F3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7423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B51443-6A55-451E-AF17-1E0A78D5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3FAF73-2D6A-4E16-B3D5-4B1338B48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58054B-2E48-4482-9D52-067AA3B86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6CCE-A592-419C-9FB2-7E2B0A0CF2F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4289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D5384-4624-4E98-93B3-F7874E0EE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408F2-48FE-45A5-8AD9-EEC7A0743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FBE39-0407-46A6-B34C-AD4C8B69B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044F5-D731-405B-B022-F974CFCD030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4442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B0BA06-E5DE-406A-92FA-59D78E214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A78A12-52E4-43AA-9101-723484855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611F67-8CE4-4439-9D5D-5325F31A93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5FD1-5260-4F98-9F60-5309E42EC92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32399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E864A0-41A2-4FE9-A2A0-700190991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53D9AA-9BDB-4026-89AD-F58664623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BDA76-3657-4B29-AC1F-4D7B43EFC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FDE72-753B-46FB-8FFD-B9A39A1E0154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0834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FAFD7D-E1C8-4EB7-B792-47D560CE2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71D687-661C-45E2-BC9B-736B68006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11C84C-25BA-480D-950C-D0A62DC25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E1809-6887-4F2B-9132-67226BF3160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0869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86CC7-CB9F-4FAF-BDBE-606390AB0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B213D-65EF-4CBD-B219-834AD44543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D24EE-F6F2-486C-9F5C-BE9781BD1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ED369-7087-4283-BD44-D4D7A711CB2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72664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1CA52-A184-4D12-BA0A-AFDED269A9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9CD0-494E-40E1-BCB9-AB553844C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605E3-7BA3-44FE-987A-B65F85474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03AC-1B3E-4DA2-9AB8-9DEF08EB931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876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A26871-ECE4-4075-B97F-6A1EC6CA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FA2799-06EB-472D-952E-A41D4FA92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A03E3D-EAF3-4124-8A51-DC12324FC2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7E886D-DD6C-4DBA-9006-891D67DEBD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493FCB-C821-4967-AA1E-3237299FAA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A53829-92CD-4B5F-BB6E-7D8ECDD6DC0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sp>
        <p:nvSpPr>
          <p:cNvPr id="1032" name="Rectangle 19">
            <a:extLst>
              <a:ext uri="{FF2B5EF4-FFF2-40B4-BE49-F238E27FC236}">
                <a16:creationId xmlns:a16="http://schemas.microsoft.com/office/drawing/2014/main" id="{D82E5609-FEE2-48C5-94BD-EC4374A0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2" name="Line 20">
            <a:extLst>
              <a:ext uri="{FF2B5EF4-FFF2-40B4-BE49-F238E27FC236}">
                <a16:creationId xmlns:a16="http://schemas.microsoft.com/office/drawing/2014/main" id="{070DF841-5F19-4740-B24F-CF2D9E78E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EF7BD784-2F02-49FD-8D51-6CE38447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4B7D850B-2393-4A6F-A6C0-BD14AB949051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661196B5-DC50-4304-B867-B0511B1F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 dirty="0">
                <a:solidFill>
                  <a:srgbClr val="2A476F"/>
                </a:solidFill>
                <a:latin typeface="Arial" charset="0"/>
              </a:rPr>
              <a:t>UA</a:t>
            </a:r>
          </a:p>
        </p:txBody>
      </p:sp>
      <p:grpSp>
        <p:nvGrpSpPr>
          <p:cNvPr id="3" name="Grupo 16">
            <a:extLst>
              <a:ext uri="{FF2B5EF4-FFF2-40B4-BE49-F238E27FC236}">
                <a16:creationId xmlns:a16="http://schemas.microsoft.com/office/drawing/2014/main" id="{3AA4E8F3-1F53-436F-A005-8257D850BF4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6" name="Imagem 13">
              <a:extLst>
                <a:ext uri="{FF2B5EF4-FFF2-40B4-BE49-F238E27FC236}">
                  <a16:creationId xmlns:a16="http://schemas.microsoft.com/office/drawing/2014/main" id="{B061AB11-9C70-45CF-8757-142DC69A4E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">
              <a:extLst>
                <a:ext uri="{FF2B5EF4-FFF2-40B4-BE49-F238E27FC236}">
                  <a16:creationId xmlns:a16="http://schemas.microsoft.com/office/drawing/2014/main" id="{9BB142F2-8A8D-4EE0-B503-B9C2EC71B2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0165F9B6-B10C-4E9D-B047-575D591BBF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BD27437-DDF2-4D70-AAB7-1B024168CD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Computação Paralela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Mest. Engenharia Computacional </a:t>
            </a:r>
            <a:br>
              <a:rPr lang="pt-PT" altLang="pt-PT" sz="3200"/>
            </a:br>
            <a:r>
              <a:rPr lang="pt-PT" altLang="pt-PT" sz="3200"/>
              <a:t>Mest. Int.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0039C6-A088-42B6-8490-78FEA69653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sz="2400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Rui Costa, Nuno Lau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43425C6-4424-4413-BBB3-3DBD0A74F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What is Parallel Computing? (1)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22FEE3B-CA6A-4AD5-B575-743457EC6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GB" altLang="en-US" sz="2000" dirty="0"/>
              <a:t>Traditionally, software has been written for </a:t>
            </a:r>
            <a:r>
              <a:rPr lang="en-GB" altLang="en-US" sz="2000" b="1" i="1" dirty="0"/>
              <a:t>serial</a:t>
            </a:r>
            <a:r>
              <a:rPr lang="en-GB" altLang="en-US" sz="2000" dirty="0"/>
              <a:t> computation: </a:t>
            </a:r>
            <a:endParaRPr lang="fr-FR" altLang="en-US" sz="2000" dirty="0"/>
          </a:p>
          <a:p>
            <a:pPr lvl="1"/>
            <a:r>
              <a:rPr lang="en-GB" altLang="en-US" sz="1800" dirty="0"/>
              <a:t>To be run on a single computer having a single Central Processing Unit (CPU); </a:t>
            </a:r>
            <a:endParaRPr lang="fr-FR" altLang="en-US" sz="1800" dirty="0"/>
          </a:p>
          <a:p>
            <a:pPr lvl="1"/>
            <a:r>
              <a:rPr lang="en-GB" altLang="en-US" sz="1800" dirty="0"/>
              <a:t>A problem is broken into a discrete series of instructions. </a:t>
            </a:r>
            <a:endParaRPr lang="fr-FR" altLang="en-US" sz="1800" dirty="0"/>
          </a:p>
          <a:p>
            <a:pPr lvl="1"/>
            <a:r>
              <a:rPr lang="en-GB" altLang="en-US" sz="1800" dirty="0"/>
              <a:t>Instructions are executed one after another. </a:t>
            </a:r>
            <a:endParaRPr lang="fr-FR" altLang="en-US" sz="1800" dirty="0"/>
          </a:p>
          <a:p>
            <a:pPr lvl="1"/>
            <a:r>
              <a:rPr lang="en-GB" altLang="en-US" sz="1800" dirty="0"/>
              <a:t>Only one instruction may execute at any moment in time. </a:t>
            </a:r>
            <a:endParaRPr lang="fr-FR" altLang="en-US" sz="1800" dirty="0"/>
          </a:p>
          <a:p>
            <a:endParaRPr lang="fr-FR" altLang="en-US" sz="2000" dirty="0"/>
          </a:p>
        </p:txBody>
      </p:sp>
      <p:pic>
        <p:nvPicPr>
          <p:cNvPr id="11268" name="Picture 4" descr="Serial computing">
            <a:extLst>
              <a:ext uri="{FF2B5EF4-FFF2-40B4-BE49-F238E27FC236}">
                <a16:creationId xmlns:a16="http://schemas.microsoft.com/office/drawing/2014/main" id="{C191B74F-1C79-4B00-B5D0-1D7A7DC8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21" y="3645024"/>
            <a:ext cx="5400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9F89B3-74CD-4043-899E-787486BFDC8A}"/>
              </a:ext>
            </a:extLst>
          </p:cNvPr>
          <p:cNvSpPr txBox="1"/>
          <p:nvPr/>
        </p:nvSpPr>
        <p:spPr>
          <a:xfrm>
            <a:off x="539750" y="6154738"/>
            <a:ext cx="80708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Acknowledgement: This lecture is based on slides by Florent </a:t>
            </a:r>
            <a:r>
              <a:rPr lang="en-US" sz="1400" b="1" dirty="0" err="1">
                <a:latin typeface="+mn-lt"/>
              </a:rPr>
              <a:t>Nolot</a:t>
            </a:r>
            <a:r>
              <a:rPr lang="en-US" sz="1400" b="1" dirty="0">
                <a:latin typeface="+mn-lt"/>
              </a:rPr>
              <a:t>, </a:t>
            </a:r>
            <a:br>
              <a:rPr lang="en-US" sz="1400" b="1" dirty="0">
                <a:latin typeface="+mn-lt"/>
              </a:rPr>
            </a:br>
            <a:r>
              <a:rPr lang="en-US" sz="1400" b="1" dirty="0">
                <a:latin typeface="+mn-lt"/>
              </a:rPr>
              <a:t>“Introduction to Parallel Computing”, </a:t>
            </a:r>
            <a:r>
              <a:rPr lang="en-US" sz="1400" b="1" dirty="0" err="1">
                <a:latin typeface="+mn-lt"/>
              </a:rPr>
              <a:t>Université</a:t>
            </a:r>
            <a:r>
              <a:rPr lang="en-US" sz="1400" b="1" dirty="0">
                <a:latin typeface="+mn-lt"/>
              </a:rPr>
              <a:t> de Reims Champagne-Ardenne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C66278C-F824-44BF-845C-CAAE9BD8E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What is Parallel Computing? (2)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0BBE9E-0226-495E-A757-B8A8E85FE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077200" cy="2017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In the simplest sense, </a:t>
            </a:r>
            <a:r>
              <a:rPr lang="en-GB" altLang="en-US" sz="2000" b="1" i="1" dirty="0"/>
              <a:t>parallel computing</a:t>
            </a:r>
            <a:r>
              <a:rPr lang="en-GB" altLang="en-US" sz="2000" dirty="0"/>
              <a:t> is the simultaneous use of multiple compute resources to solve a computational problem. </a:t>
            </a:r>
            <a:endParaRPr lang="fr-FR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To be run using multiple CPUs </a:t>
            </a:r>
            <a:endParaRPr lang="fr-FR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A problem is broken into discrete parts that can be solved concurrently </a:t>
            </a:r>
            <a:endParaRPr lang="fr-FR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Each part is further broken down to a series of instructions </a:t>
            </a:r>
            <a:endParaRPr lang="fr-FR" altLang="en-US" sz="1800" dirty="0"/>
          </a:p>
          <a:p>
            <a:pPr>
              <a:lnSpc>
                <a:spcPct val="90000"/>
              </a:lnSpc>
            </a:pPr>
            <a:r>
              <a:rPr lang="en-GB" altLang="ja-JP" sz="2000" dirty="0">
                <a:ea typeface="MS PGothic" panose="020B0600070205080204" pitchFamily="34" charset="-128"/>
              </a:rPr>
              <a:t>Instructions from each part execute simultaneously on different CPUs/Cores</a:t>
            </a:r>
            <a:endParaRPr lang="fr-FR" altLang="en-US" sz="2000" dirty="0"/>
          </a:p>
        </p:txBody>
      </p:sp>
      <p:pic>
        <p:nvPicPr>
          <p:cNvPr id="12292" name="Picture 4" descr="Parallel computing">
            <a:extLst>
              <a:ext uri="{FF2B5EF4-FFF2-40B4-BE49-F238E27FC236}">
                <a16:creationId xmlns:a16="http://schemas.microsoft.com/office/drawing/2014/main" id="{00E6C9EC-AD8B-4F7E-A98B-ED4E6C30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917950"/>
            <a:ext cx="472122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07AC063-CE0F-4EB6-923F-7D4CFF2DE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Parallel Computing: Resources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B509551-6DCD-4BD5-A87D-B6DC4490F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229600" cy="4525963"/>
          </a:xfrm>
        </p:spPr>
        <p:txBody>
          <a:bodyPr/>
          <a:lstStyle/>
          <a:p>
            <a:r>
              <a:rPr lang="en-GB" altLang="en-US" sz="2000" dirty="0"/>
              <a:t>The compute resources can include: </a:t>
            </a:r>
            <a:endParaRPr lang="fr-FR" altLang="en-US" sz="2000" dirty="0"/>
          </a:p>
          <a:p>
            <a:pPr lvl="1"/>
            <a:r>
              <a:rPr lang="en-GB" altLang="en-US" sz="1800" dirty="0"/>
              <a:t>A single computer with multiple processors/cores</a:t>
            </a:r>
          </a:p>
          <a:p>
            <a:pPr lvl="1"/>
            <a:r>
              <a:rPr lang="en-GB" altLang="en-US" sz="1800" dirty="0"/>
              <a:t>A single computer with (multiple) processor(s) and some specialized computer resources (GPU, FPGA …)</a:t>
            </a:r>
            <a:endParaRPr lang="fr-FR" altLang="en-US" sz="1800" dirty="0"/>
          </a:p>
          <a:p>
            <a:pPr lvl="1"/>
            <a:r>
              <a:rPr lang="en-GB" altLang="en-US" sz="1800" dirty="0"/>
              <a:t>An arbitrary number of computers connected by a network</a:t>
            </a:r>
            <a:endParaRPr lang="fr-FR" altLang="en-US" sz="1800" dirty="0"/>
          </a:p>
          <a:p>
            <a:pPr lvl="1"/>
            <a:r>
              <a:rPr lang="fr-FR" altLang="en-US" sz="1800" dirty="0"/>
              <a:t>A combination of the </a:t>
            </a:r>
            <a:r>
              <a:rPr lang="fr-FR" altLang="en-US" sz="1800" dirty="0" err="1"/>
              <a:t>above</a:t>
            </a:r>
            <a:endParaRPr lang="fr-FR" altLang="en-US" sz="1800" dirty="0"/>
          </a:p>
          <a:p>
            <a:endParaRPr lang="fr-F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5332BA6-8B5C-44DF-AE0D-8C70CF259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2800"/>
              <a:t>Parallel Computing: </a:t>
            </a:r>
            <a:r>
              <a:rPr lang="en-GB" altLang="ja-JP" sz="2800">
                <a:ea typeface="MS PGothic" panose="020B0600070205080204" pitchFamily="34" charset="-128"/>
              </a:rPr>
              <a:t>The computational problem </a:t>
            </a:r>
            <a:endParaRPr lang="fr-FR" altLang="en-US" sz="28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B21C04C-03DF-4433-B43D-FA4CCDBEB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229600" cy="4525963"/>
          </a:xfrm>
        </p:spPr>
        <p:txBody>
          <a:bodyPr/>
          <a:lstStyle/>
          <a:p>
            <a:r>
              <a:rPr lang="en-GB" altLang="en-US" sz="2000" dirty="0"/>
              <a:t>The computational problem usually demonstrates characteristics such as the ability to be: </a:t>
            </a:r>
            <a:endParaRPr lang="fr-FR" altLang="en-US" sz="2000" dirty="0"/>
          </a:p>
          <a:p>
            <a:pPr lvl="1"/>
            <a:r>
              <a:rPr lang="en-GB" altLang="en-US" sz="1800" dirty="0"/>
              <a:t>Broken apart into discrete pieces of work that can be solved simultaneously </a:t>
            </a:r>
            <a:endParaRPr lang="fr-FR" altLang="en-US" sz="1800" dirty="0"/>
          </a:p>
          <a:p>
            <a:pPr lvl="1"/>
            <a:r>
              <a:rPr lang="en-GB" altLang="en-US" sz="1800" dirty="0"/>
              <a:t>Execute multiple program instructions at any moment in time</a:t>
            </a:r>
            <a:endParaRPr lang="fr-FR" altLang="en-US" sz="1800" dirty="0"/>
          </a:p>
          <a:p>
            <a:pPr lvl="1"/>
            <a:r>
              <a:rPr lang="en-GB" altLang="en-US" sz="1800" dirty="0"/>
              <a:t>Solved in less time with multiple compute resources than with a single compute resource</a:t>
            </a:r>
            <a:endParaRPr lang="fr-FR" altLang="en-US" sz="1800" dirty="0"/>
          </a:p>
          <a:p>
            <a:endParaRPr lang="fr-FR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0A23B38-F0F3-413E-A66C-3824899B7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Parallel Computing: what for? (1)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D67FA3-1BE1-4098-8644-E4E10F0F5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229600" cy="4525963"/>
          </a:xfrm>
        </p:spPr>
        <p:txBody>
          <a:bodyPr/>
          <a:lstStyle/>
          <a:p>
            <a:r>
              <a:rPr lang="en-GB" altLang="en-US" sz="2000" dirty="0"/>
              <a:t>Parallel computing is an evolution of serial computing that attempts to emulate what has always been the state of affairs in the natural world: </a:t>
            </a:r>
          </a:p>
          <a:p>
            <a:pPr lvl="1"/>
            <a:r>
              <a:rPr lang="en-GB" altLang="en-US" sz="1600" dirty="0"/>
              <a:t>many complex, interrelated events happening at the same time, yet within a sequence.</a:t>
            </a:r>
          </a:p>
          <a:p>
            <a:r>
              <a:rPr lang="fr-FR" altLang="en-US" sz="2000" dirty="0" err="1"/>
              <a:t>Some</a:t>
            </a:r>
            <a:r>
              <a:rPr lang="fr-FR" altLang="en-US" sz="2000" dirty="0"/>
              <a:t> </a:t>
            </a:r>
            <a:r>
              <a:rPr lang="fr-FR" altLang="en-US" sz="2000" dirty="0" err="1"/>
              <a:t>examples</a:t>
            </a:r>
            <a:r>
              <a:rPr lang="fr-FR" altLang="en-US" sz="2000" dirty="0"/>
              <a:t>: </a:t>
            </a:r>
          </a:p>
          <a:p>
            <a:pPr lvl="1"/>
            <a:r>
              <a:rPr lang="fr-FR" altLang="en-US" sz="1800" dirty="0" err="1"/>
              <a:t>Planetary</a:t>
            </a:r>
            <a:r>
              <a:rPr lang="fr-FR" altLang="en-US" sz="1800" dirty="0"/>
              <a:t> and </a:t>
            </a:r>
            <a:r>
              <a:rPr lang="fr-FR" altLang="en-US" sz="1800" dirty="0" err="1"/>
              <a:t>galactic</a:t>
            </a:r>
            <a:r>
              <a:rPr lang="fr-FR" altLang="en-US" sz="1800" dirty="0"/>
              <a:t> </a:t>
            </a:r>
            <a:r>
              <a:rPr lang="fr-FR" altLang="en-US" sz="1800" dirty="0" err="1"/>
              <a:t>orbits</a:t>
            </a:r>
            <a:r>
              <a:rPr lang="fr-FR" altLang="en-US" sz="1800" dirty="0"/>
              <a:t> </a:t>
            </a:r>
          </a:p>
          <a:p>
            <a:pPr lvl="1"/>
            <a:r>
              <a:rPr lang="fr-FR" altLang="en-US" sz="1800" dirty="0" err="1"/>
              <a:t>Weather</a:t>
            </a:r>
            <a:r>
              <a:rPr lang="fr-FR" altLang="en-US" sz="1800" dirty="0"/>
              <a:t> and </a:t>
            </a:r>
            <a:r>
              <a:rPr lang="fr-FR" altLang="en-US" sz="1800" dirty="0" err="1"/>
              <a:t>ocean</a:t>
            </a:r>
            <a:r>
              <a:rPr lang="fr-FR" altLang="en-US" sz="1800" dirty="0"/>
              <a:t> patterns </a:t>
            </a:r>
          </a:p>
          <a:p>
            <a:pPr lvl="1"/>
            <a:r>
              <a:rPr lang="fr-FR" altLang="en-US" sz="1800" dirty="0" err="1"/>
              <a:t>Tectonic</a:t>
            </a:r>
            <a:r>
              <a:rPr lang="fr-FR" altLang="en-US" sz="1800" dirty="0"/>
              <a:t> plate drift </a:t>
            </a:r>
          </a:p>
          <a:p>
            <a:pPr lvl="1"/>
            <a:r>
              <a:rPr lang="fr-FR" altLang="en-US" sz="1800" dirty="0"/>
              <a:t>Rush </a:t>
            </a:r>
            <a:r>
              <a:rPr lang="fr-FR" altLang="en-US" sz="1800" dirty="0" err="1"/>
              <a:t>hour</a:t>
            </a:r>
            <a:r>
              <a:rPr lang="fr-FR" altLang="en-US" sz="1800" dirty="0"/>
              <a:t> </a:t>
            </a:r>
            <a:r>
              <a:rPr lang="fr-FR" altLang="en-US" sz="1800" dirty="0" err="1"/>
              <a:t>traffic</a:t>
            </a:r>
            <a:r>
              <a:rPr lang="fr-FR" altLang="en-US" sz="1800" dirty="0"/>
              <a:t> in Paris </a:t>
            </a:r>
          </a:p>
          <a:p>
            <a:pPr lvl="1"/>
            <a:r>
              <a:rPr lang="fr-FR" altLang="en-US" sz="1800" dirty="0"/>
              <a:t>Automobile </a:t>
            </a:r>
            <a:r>
              <a:rPr lang="fr-FR" altLang="en-US" sz="1800" dirty="0" err="1"/>
              <a:t>assembly</a:t>
            </a:r>
            <a:r>
              <a:rPr lang="fr-FR" altLang="en-US" sz="1800" dirty="0"/>
              <a:t> line </a:t>
            </a:r>
          </a:p>
          <a:p>
            <a:pPr lvl="1"/>
            <a:r>
              <a:rPr lang="fr-FR" altLang="en-US" sz="1800" dirty="0"/>
              <a:t>Daily </a:t>
            </a:r>
            <a:r>
              <a:rPr lang="fr-FR" altLang="en-US" sz="1800" dirty="0" err="1"/>
              <a:t>operations</a:t>
            </a:r>
            <a:r>
              <a:rPr lang="fr-FR" altLang="en-US" sz="1800" dirty="0"/>
              <a:t> </a:t>
            </a:r>
            <a:r>
              <a:rPr lang="fr-FR" altLang="en-US" sz="1800" dirty="0" err="1"/>
              <a:t>within</a:t>
            </a:r>
            <a:r>
              <a:rPr lang="fr-FR" altLang="en-US" sz="1800" dirty="0"/>
              <a:t> a business </a:t>
            </a:r>
          </a:p>
          <a:p>
            <a:pPr lvl="1"/>
            <a:r>
              <a:rPr lang="fr-FR" altLang="en-US" sz="1800" dirty="0"/>
              <a:t>Building a shopping </a:t>
            </a:r>
            <a:r>
              <a:rPr lang="fr-FR" altLang="en-US" sz="1800" dirty="0" err="1"/>
              <a:t>mall</a:t>
            </a:r>
            <a:r>
              <a:rPr lang="fr-FR" altLang="en-US" sz="1800" dirty="0"/>
              <a:t> </a:t>
            </a:r>
          </a:p>
          <a:p>
            <a:pPr lvl="1"/>
            <a:r>
              <a:rPr lang="en-GB" altLang="en-US" sz="1800" dirty="0"/>
              <a:t>Ordering a hamburger at the drive through. </a:t>
            </a:r>
            <a:endParaRPr lang="fr-FR" altLang="en-US" sz="1800" dirty="0"/>
          </a:p>
          <a:p>
            <a:endParaRPr lang="fr-FR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8F65DB4-88A8-4840-B84E-D3DDE3E9C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Parallel Computing: what for? (2)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CE17ACF-477D-486D-A20F-5D3D0BADE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68760"/>
            <a:ext cx="8229600" cy="4525963"/>
          </a:xfrm>
        </p:spPr>
        <p:txBody>
          <a:bodyPr/>
          <a:lstStyle/>
          <a:p>
            <a:r>
              <a:rPr lang="en-GB" altLang="en-US" sz="2000" dirty="0"/>
              <a:t>Traditionally, parallel computing has been considered to be "the high end of computing" and has been motivated by numerical simulations of complex systems and "Grand Challenge Problems" such as: </a:t>
            </a:r>
            <a:endParaRPr lang="fr-FR" altLang="en-US" sz="2000" dirty="0"/>
          </a:p>
          <a:p>
            <a:pPr lvl="1"/>
            <a:r>
              <a:rPr lang="fr-FR" altLang="en-US" sz="1800" dirty="0" err="1"/>
              <a:t>Weather</a:t>
            </a:r>
            <a:r>
              <a:rPr lang="fr-FR" altLang="en-US" sz="1800" dirty="0"/>
              <a:t> and </a:t>
            </a:r>
            <a:r>
              <a:rPr lang="fr-FR" altLang="en-US" sz="1800" dirty="0" err="1"/>
              <a:t>climate</a:t>
            </a:r>
            <a:r>
              <a:rPr lang="fr-FR" altLang="en-US" sz="1800" dirty="0"/>
              <a:t> </a:t>
            </a:r>
          </a:p>
          <a:p>
            <a:pPr lvl="1"/>
            <a:r>
              <a:rPr lang="fr-FR" altLang="en-US" sz="1800" dirty="0"/>
              <a:t>Chemical and </a:t>
            </a:r>
            <a:r>
              <a:rPr lang="fr-FR" altLang="en-US" sz="1800" dirty="0" err="1"/>
              <a:t>nuclear</a:t>
            </a:r>
            <a:r>
              <a:rPr lang="fr-FR" altLang="en-US" sz="1800" dirty="0"/>
              <a:t> </a:t>
            </a:r>
            <a:r>
              <a:rPr lang="fr-FR" altLang="en-US" sz="1800" dirty="0" err="1"/>
              <a:t>reactions</a:t>
            </a:r>
            <a:r>
              <a:rPr lang="fr-FR" altLang="en-US" sz="1800" dirty="0"/>
              <a:t> </a:t>
            </a:r>
          </a:p>
          <a:p>
            <a:pPr lvl="1"/>
            <a:r>
              <a:rPr lang="fr-FR" altLang="en-US" sz="1800" dirty="0" err="1"/>
              <a:t>Biological</a:t>
            </a:r>
            <a:r>
              <a:rPr lang="fr-FR" altLang="en-US" sz="1800" dirty="0"/>
              <a:t>, </a:t>
            </a:r>
            <a:r>
              <a:rPr lang="fr-FR" altLang="en-US" sz="1800" dirty="0" err="1"/>
              <a:t>human</a:t>
            </a:r>
            <a:r>
              <a:rPr lang="fr-FR" altLang="en-US" sz="1800" dirty="0"/>
              <a:t> </a:t>
            </a:r>
            <a:r>
              <a:rPr lang="fr-FR" altLang="en-US" sz="1800" dirty="0" err="1"/>
              <a:t>genome</a:t>
            </a:r>
            <a:r>
              <a:rPr lang="fr-FR" altLang="en-US" sz="1800" dirty="0"/>
              <a:t> </a:t>
            </a:r>
          </a:p>
          <a:p>
            <a:pPr lvl="1"/>
            <a:r>
              <a:rPr lang="fr-FR" altLang="en-US" sz="1800" dirty="0" err="1"/>
              <a:t>Geological</a:t>
            </a:r>
            <a:r>
              <a:rPr lang="fr-FR" altLang="en-US" sz="1800" dirty="0"/>
              <a:t>, </a:t>
            </a:r>
            <a:r>
              <a:rPr lang="fr-FR" altLang="en-US" sz="1800" dirty="0" err="1"/>
              <a:t>seismic</a:t>
            </a:r>
            <a:r>
              <a:rPr lang="fr-FR" altLang="en-US" sz="1800" dirty="0"/>
              <a:t> </a:t>
            </a:r>
            <a:r>
              <a:rPr lang="fr-FR" altLang="en-US" sz="1800" dirty="0" err="1"/>
              <a:t>activity</a:t>
            </a:r>
            <a:r>
              <a:rPr lang="fr-FR" altLang="en-US" sz="1800" dirty="0"/>
              <a:t> </a:t>
            </a:r>
          </a:p>
          <a:p>
            <a:pPr lvl="1"/>
            <a:r>
              <a:rPr lang="en-GB" altLang="en-US" sz="1800" dirty="0"/>
              <a:t>Mechanical devices - from prosthetics to spacecraft </a:t>
            </a:r>
            <a:endParaRPr lang="fr-FR" altLang="en-US" sz="1800" dirty="0"/>
          </a:p>
          <a:p>
            <a:pPr lvl="1"/>
            <a:r>
              <a:rPr lang="fr-FR" altLang="en-US" sz="1800" dirty="0" err="1"/>
              <a:t>Electronic</a:t>
            </a:r>
            <a:r>
              <a:rPr lang="fr-FR" altLang="en-US" sz="1800" dirty="0"/>
              <a:t> circuits </a:t>
            </a:r>
          </a:p>
          <a:p>
            <a:pPr lvl="1"/>
            <a:r>
              <a:rPr lang="fr-FR" altLang="en-US" sz="1800" dirty="0" err="1"/>
              <a:t>Manufacturing</a:t>
            </a:r>
            <a:r>
              <a:rPr lang="fr-FR" altLang="en-US" sz="1800" dirty="0"/>
              <a:t> </a:t>
            </a:r>
            <a:r>
              <a:rPr lang="fr-FR" altLang="en-US" sz="1800" dirty="0" err="1"/>
              <a:t>processes</a:t>
            </a:r>
            <a:endParaRPr lang="fr-FR" altLang="en-US" sz="1800" dirty="0"/>
          </a:p>
          <a:p>
            <a:endParaRPr lang="fr-FR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030A948-039B-4AAB-A725-244B3A9D8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Parallel Computing: what for? (3)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7FE249C7-0AE1-4663-AF55-CC6E96387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68760"/>
            <a:ext cx="8229600" cy="452596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sz="2000" dirty="0"/>
              <a:t>Commercial applications are providing an equal or greater driving force in the development of faster computers. These applications require the processing of large amounts of data in sophisticated ways. </a:t>
            </a:r>
            <a:r>
              <a:rPr lang="fr-FR" altLang="en-US" sz="2000" dirty="0"/>
              <a:t>Example applications </a:t>
            </a:r>
            <a:r>
              <a:rPr lang="fr-FR" altLang="en-US" sz="2000" dirty="0" err="1"/>
              <a:t>include</a:t>
            </a:r>
            <a:r>
              <a:rPr lang="fr-FR" altLang="en-US" sz="2000" dirty="0"/>
              <a:t>: </a:t>
            </a:r>
          </a:p>
          <a:p>
            <a:pPr lvl="1">
              <a:lnSpc>
                <a:spcPct val="80000"/>
              </a:lnSpc>
            </a:pPr>
            <a:r>
              <a:rPr lang="fr-FR" altLang="en-US" sz="1800" dirty="0" err="1"/>
              <a:t>Parallel</a:t>
            </a:r>
            <a:r>
              <a:rPr lang="fr-FR" altLang="en-US" sz="1800" dirty="0"/>
              <a:t> </a:t>
            </a:r>
            <a:r>
              <a:rPr lang="fr-FR" altLang="en-US" sz="1800" dirty="0" err="1"/>
              <a:t>databases</a:t>
            </a:r>
            <a:endParaRPr lang="fr-FR" altLang="en-US" sz="1800" dirty="0"/>
          </a:p>
          <a:p>
            <a:pPr lvl="1">
              <a:lnSpc>
                <a:spcPct val="80000"/>
              </a:lnSpc>
            </a:pPr>
            <a:r>
              <a:rPr lang="fr-FR" altLang="en-US" sz="1800" dirty="0"/>
              <a:t>Data </a:t>
            </a:r>
            <a:r>
              <a:rPr lang="fr-FR" altLang="en-US" sz="1800" dirty="0" err="1"/>
              <a:t>mining</a:t>
            </a:r>
            <a:endParaRPr lang="fr-FR" altLang="en-US" sz="1800" dirty="0"/>
          </a:p>
          <a:p>
            <a:pPr lvl="1">
              <a:lnSpc>
                <a:spcPct val="80000"/>
              </a:lnSpc>
            </a:pPr>
            <a:r>
              <a:rPr lang="fr-FR" altLang="en-US" sz="1800" dirty="0"/>
              <a:t>Machine </a:t>
            </a:r>
            <a:r>
              <a:rPr lang="fr-FR" altLang="en-US" sz="1800" dirty="0" err="1"/>
              <a:t>learning</a:t>
            </a:r>
            <a:r>
              <a:rPr lang="fr-FR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fr-FR" altLang="en-US" sz="1800" dirty="0" err="1"/>
              <a:t>Oil</a:t>
            </a:r>
            <a:r>
              <a:rPr lang="fr-FR" altLang="en-US" sz="1800" dirty="0"/>
              <a:t> exploration 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Web search engines, web based business services </a:t>
            </a:r>
            <a:endParaRPr lang="fr-FR" altLang="en-US" sz="1800" dirty="0"/>
          </a:p>
          <a:p>
            <a:pPr lvl="1">
              <a:lnSpc>
                <a:spcPct val="80000"/>
              </a:lnSpc>
            </a:pPr>
            <a:r>
              <a:rPr lang="fr-FR" altLang="en-US" sz="1800" dirty="0"/>
              <a:t>Computer-</a:t>
            </a:r>
            <a:r>
              <a:rPr lang="fr-FR" altLang="en-US" sz="1800" dirty="0" err="1"/>
              <a:t>aided</a:t>
            </a:r>
            <a:r>
              <a:rPr lang="fr-FR" altLang="en-US" sz="1800" dirty="0"/>
              <a:t> </a:t>
            </a:r>
            <a:r>
              <a:rPr lang="fr-FR" altLang="en-US" sz="1800" dirty="0" err="1"/>
              <a:t>diagnosis</a:t>
            </a:r>
            <a:r>
              <a:rPr lang="fr-FR" altLang="en-US" sz="1800" dirty="0"/>
              <a:t> in </a:t>
            </a:r>
            <a:r>
              <a:rPr lang="fr-FR" altLang="en-US" sz="1800" dirty="0" err="1"/>
              <a:t>medicine</a:t>
            </a:r>
            <a:r>
              <a:rPr lang="fr-FR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Management of national and multi-national corporations </a:t>
            </a:r>
            <a:endParaRPr lang="fr-FR" altLang="en-US" sz="1800" dirty="0"/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Advanced graphics and virtual reality, particularly in the entertainment industry </a:t>
            </a:r>
            <a:endParaRPr lang="fr-FR" altLang="en-US" sz="1800" dirty="0"/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Networked video and multi-media technologies </a:t>
            </a:r>
            <a:endParaRPr lang="fr-FR" altLang="en-US" sz="1800" dirty="0"/>
          </a:p>
          <a:p>
            <a:pPr lvl="1">
              <a:lnSpc>
                <a:spcPct val="80000"/>
              </a:lnSpc>
            </a:pPr>
            <a:r>
              <a:rPr lang="fr-FR" altLang="en-US" sz="1800" dirty="0"/>
              <a:t>Collaborative </a:t>
            </a:r>
            <a:r>
              <a:rPr lang="fr-FR" altLang="en-US" sz="1800" dirty="0" err="1"/>
              <a:t>work</a:t>
            </a:r>
            <a:r>
              <a:rPr lang="fr-FR" altLang="en-US" sz="1800" dirty="0"/>
              <a:t> </a:t>
            </a:r>
            <a:r>
              <a:rPr lang="fr-FR" altLang="en-US" sz="1800" dirty="0" err="1"/>
              <a:t>environments</a:t>
            </a:r>
            <a:r>
              <a:rPr lang="fr-FR" altLang="en-US" sz="1800" dirty="0"/>
              <a:t> </a:t>
            </a:r>
          </a:p>
          <a:p>
            <a:pPr>
              <a:lnSpc>
                <a:spcPct val="95000"/>
              </a:lnSpc>
            </a:pPr>
            <a:r>
              <a:rPr lang="en-GB" altLang="en-US" sz="2000" dirty="0"/>
              <a:t>Ultimately, parallel computing is an attempt to maximize the infinite but seemingly scarce commodity called time</a:t>
            </a:r>
            <a:endParaRPr lang="fr-F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9E7C2CC-9CA8-43D6-AA5E-CF54FCC4D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Why Parallel Computing? (1)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A79F8E6-181B-41EE-BA6D-875E4E2E9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2400"/>
              <a:t>This is a legitime question! </a:t>
            </a:r>
          </a:p>
          <a:p>
            <a:r>
              <a:rPr lang="fr-FR" altLang="en-US" sz="2400"/>
              <a:t>Parallel computing is complex on any aspect!</a:t>
            </a:r>
          </a:p>
          <a:p>
            <a:endParaRPr lang="fr-FR" altLang="en-US" sz="2400"/>
          </a:p>
          <a:p>
            <a:r>
              <a:rPr lang="en-GB" altLang="en-US" sz="2400"/>
              <a:t>The </a:t>
            </a:r>
            <a:r>
              <a:rPr lang="en-GB" altLang="en-US" sz="2400" b="1"/>
              <a:t>primary reasons </a:t>
            </a:r>
            <a:r>
              <a:rPr lang="en-GB" altLang="en-US" sz="2400"/>
              <a:t>for using parallel computing: </a:t>
            </a:r>
            <a:endParaRPr lang="fr-FR" altLang="en-US" sz="2400"/>
          </a:p>
          <a:p>
            <a:pPr lvl="1"/>
            <a:r>
              <a:rPr lang="fr-FR" altLang="en-US" sz="2000" b="1"/>
              <a:t>Save time and/or money</a:t>
            </a:r>
          </a:p>
          <a:p>
            <a:pPr lvl="2"/>
            <a:r>
              <a:rPr lang="fr-FR" altLang="en-US" sz="1600"/>
              <a:t>wall clock time </a:t>
            </a:r>
          </a:p>
          <a:p>
            <a:pPr lvl="2"/>
            <a:r>
              <a:rPr lang="en-GB" altLang="en-US" sz="1600"/>
              <a:t>using multiple "cheap" computing resources instead of paying for time on a supercomputer</a:t>
            </a:r>
            <a:endParaRPr lang="fr-FR" altLang="en-US" sz="1600"/>
          </a:p>
          <a:p>
            <a:pPr lvl="1"/>
            <a:r>
              <a:rPr lang="fr-FR" altLang="en-US" sz="2000" b="1"/>
              <a:t>Solve larger problems </a:t>
            </a:r>
          </a:p>
          <a:p>
            <a:pPr lvl="1"/>
            <a:r>
              <a:rPr lang="en-GB" altLang="en-US" sz="2000" b="1"/>
              <a:t>Provide concurrency </a:t>
            </a:r>
            <a:r>
              <a:rPr lang="en-GB" altLang="en-US" sz="2000"/>
              <a:t>(do multiple things at the same time) </a:t>
            </a:r>
            <a:endParaRPr lang="fr-FR" altLang="en-US" sz="2000"/>
          </a:p>
          <a:p>
            <a:endParaRPr lang="fr-FR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10BE0-8241-48B7-9DCF-4A172E103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Apresentação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7DE5323-C94B-4E78-AE15-AF3C3FFC8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PT" altLang="pt-PT" sz="2400" b="1" dirty="0"/>
              <a:t>Computação Paralela (2022/2023)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400" dirty="0"/>
              <a:t>Escolaridade: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800" dirty="0"/>
              <a:t> 	</a:t>
            </a:r>
            <a:r>
              <a:rPr lang="pt-PT" altLang="pt-PT" sz="2000" dirty="0">
                <a:solidFill>
                  <a:srgbClr val="008000"/>
                </a:solidFill>
              </a:rPr>
              <a:t>1h TP / semana	2h P / semana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400" dirty="0"/>
              <a:t>Docentes (aulas TP e P):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800" dirty="0">
                <a:solidFill>
                  <a:srgbClr val="008000"/>
                </a:solidFill>
              </a:rPr>
              <a:t>	</a:t>
            </a:r>
            <a:r>
              <a:rPr lang="pt-PT" altLang="pt-PT" sz="2000" dirty="0">
                <a:solidFill>
                  <a:srgbClr val="008000"/>
                </a:solidFill>
              </a:rPr>
              <a:t>Rui Costa 			Nuno Lau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000" dirty="0">
                <a:solidFill>
                  <a:srgbClr val="008000"/>
                </a:solidFill>
              </a:rPr>
              <a:t>	americo.costa@ua.pt	nunolau@ua.pt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pt-PT" altLang="pt-PT" sz="2000" dirty="0">
                <a:solidFill>
                  <a:srgbClr val="008000"/>
                </a:solidFill>
              </a:rPr>
              <a:t>	Física (13.3.32.2) 		IEETA (IRIS </a:t>
            </a:r>
            <a:r>
              <a:rPr lang="pt-PT" altLang="pt-PT" sz="2000" dirty="0" err="1">
                <a:solidFill>
                  <a:srgbClr val="008000"/>
                </a:solidFill>
              </a:rPr>
              <a:t>Lab</a:t>
            </a:r>
            <a:r>
              <a:rPr lang="pt-PT" altLang="pt-PT" sz="2000" dirty="0">
                <a:solidFill>
                  <a:srgbClr val="008000"/>
                </a:solidFill>
              </a:rPr>
              <a:t> / 2.07) 	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pt-PT" altLang="pt-PT" sz="2400" dirty="0"/>
              <a:t>Página web em elearning.ua.pt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800" dirty="0">
                <a:solidFill>
                  <a:schemeClr val="accent2"/>
                </a:solidFill>
              </a:rPr>
              <a:t>	</a:t>
            </a:r>
            <a:r>
              <a:rPr lang="pt-PT" altLang="pt-PT" sz="2000" dirty="0">
                <a:solidFill>
                  <a:srgbClr val="008000"/>
                </a:solidFill>
              </a:rPr>
              <a:t>login: utilizador universal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008000"/>
                </a:solidFill>
              </a:rPr>
              <a:t>Slides adaptados da bibliografia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400" dirty="0">
                <a:solidFill>
                  <a:schemeClr val="accent2"/>
                </a:solidFill>
              </a:rPr>
              <a:t>	</a:t>
            </a:r>
            <a:endParaRPr lang="pt-PT" altLang="pt-PT" sz="18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4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PT" altLang="pt-PT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5AEF24-78C3-457B-8E85-819C39A14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Objetivos</a:t>
            </a:r>
          </a:p>
        </p:txBody>
      </p:sp>
      <p:sp>
        <p:nvSpPr>
          <p:cNvPr id="4099" name="Marcador de Posição de Conteúdo 4">
            <a:extLst>
              <a:ext uri="{FF2B5EF4-FFF2-40B4-BE49-F238E27FC236}">
                <a16:creationId xmlns:a16="http://schemas.microsoft.com/office/drawing/2014/main" id="{C33D3C5D-60F0-4AA4-878E-40954904A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altLang="pt-PT" sz="2400"/>
              <a:t>Identificar e classificar os diferentes modelos e os diferentes níveis da programação paralela</a:t>
            </a:r>
          </a:p>
          <a:p>
            <a:pPr>
              <a:spcBef>
                <a:spcPts val="1200"/>
              </a:spcBef>
            </a:pPr>
            <a:r>
              <a:rPr lang="pt-BR" altLang="pt-PT" sz="2400"/>
              <a:t>Reconhecer programas suscetíveis de ser paralelizados e escolher a melhor abordagem</a:t>
            </a:r>
          </a:p>
          <a:p>
            <a:pPr>
              <a:spcBef>
                <a:spcPts val="1200"/>
              </a:spcBef>
            </a:pPr>
            <a:r>
              <a:rPr lang="pt-BR" altLang="pt-PT" sz="2400"/>
              <a:t>Desenvolver, depurar e otimizar um programa paralelo</a:t>
            </a:r>
          </a:p>
          <a:p>
            <a:pPr>
              <a:spcBef>
                <a:spcPts val="1200"/>
              </a:spcBef>
            </a:pPr>
            <a:r>
              <a:rPr lang="pt-BR" altLang="pt-PT" sz="2400"/>
              <a:t>Utilizar eficazmente clusters computacionais</a:t>
            </a:r>
            <a:endParaRPr lang="en-US" altLang="pt-PT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FF65BD-FBBB-4EDF-B27B-5EBED1E1B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TeoricoPráticas)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0CEC9C1-CCD5-4D73-8F68-012147ED3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BR" altLang="pt-PT" sz="2400"/>
              <a:t>Computação paralela de alto desempenho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BR" altLang="pt-PT" sz="2400"/>
              <a:t>Modelos de programação paralela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BR" altLang="pt-PT" sz="2400"/>
              <a:t>OpenMP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BR" altLang="pt-PT" sz="2400"/>
              <a:t>CUDA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BR" altLang="pt-PT" sz="2400"/>
              <a:t>MPI</a:t>
            </a:r>
          </a:p>
          <a:p>
            <a:pPr>
              <a:lnSpc>
                <a:spcPct val="70000"/>
              </a:lnSpc>
              <a:spcBef>
                <a:spcPts val="1800"/>
              </a:spcBef>
              <a:buSzPct val="100000"/>
              <a:buFontTx/>
              <a:buAutoNum type="arabicPeriod"/>
            </a:pPr>
            <a:r>
              <a:rPr lang="pt-BR" altLang="pt-PT" sz="2400"/>
              <a:t>Otimização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070FB5-7A9F-4D3B-8DDB-9E3A6C3E8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 </a:t>
            </a:r>
            <a:r>
              <a:rPr lang="pt-PT" altLang="pt-PT" sz="3200"/>
              <a:t>(Aulas Práticas)</a:t>
            </a:r>
            <a:endParaRPr lang="pt-PT" altLang="pt-P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BB1D926-1342-4783-BEDA-AB1CA7910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pt-PT" sz="2400" dirty="0"/>
              <a:t>As aulas práticas seguem uma filosofia do </a:t>
            </a:r>
            <a:r>
              <a:rPr lang="pt-PT" sz="2400" i="1" dirty="0"/>
              <a:t>saber fazer </a:t>
            </a:r>
            <a:r>
              <a:rPr lang="pt-PT" sz="2400" dirty="0"/>
              <a:t>e visam a realização de pequenos trabalhos sobre os diferentes assuntos.</a:t>
            </a:r>
          </a:p>
          <a:p>
            <a:pPr>
              <a:spcBef>
                <a:spcPts val="600"/>
              </a:spcBef>
              <a:defRPr/>
            </a:pPr>
            <a:r>
              <a:rPr lang="en-US" sz="2400" dirty="0" err="1"/>
              <a:t>Paralelização</a:t>
            </a:r>
            <a:r>
              <a:rPr lang="en-US" sz="2400" dirty="0"/>
              <a:t> com threads</a:t>
            </a:r>
          </a:p>
          <a:p>
            <a:pPr>
              <a:spcBef>
                <a:spcPts val="600"/>
              </a:spcBef>
              <a:defRPr/>
            </a:pPr>
            <a:r>
              <a:rPr lang="pt-PT" sz="2400" dirty="0"/>
              <a:t>Extensões multimédia de processadores</a:t>
            </a:r>
          </a:p>
          <a:p>
            <a:pPr>
              <a:spcBef>
                <a:spcPts val="600"/>
              </a:spcBef>
              <a:defRPr/>
            </a:pPr>
            <a:r>
              <a:rPr lang="pt-PT" sz="2400" dirty="0" err="1"/>
              <a:t>OpenMP</a:t>
            </a:r>
            <a:endParaRPr lang="pt-PT" sz="2400" dirty="0"/>
          </a:p>
          <a:p>
            <a:pPr>
              <a:spcBef>
                <a:spcPts val="600"/>
              </a:spcBef>
              <a:defRPr/>
            </a:pPr>
            <a:r>
              <a:rPr lang="en-US" sz="2400" dirty="0"/>
              <a:t>CUDA</a:t>
            </a:r>
          </a:p>
          <a:p>
            <a:pPr>
              <a:spcBef>
                <a:spcPts val="600"/>
              </a:spcBef>
              <a:defRPr/>
            </a:pPr>
            <a:r>
              <a:rPr lang="en-US" sz="2400" dirty="0"/>
              <a:t>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2BF37C7-F7B7-41AA-A0E6-B59763A56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682900-DB38-497F-8954-AE901988E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b="1"/>
              <a:t>Componente TeoricoPrática</a:t>
            </a:r>
          </a:p>
          <a:p>
            <a:pPr lvl="1"/>
            <a:r>
              <a:rPr lang="pt-PT" altLang="pt-PT" sz="2400"/>
              <a:t>Teste final (durante época de exames)</a:t>
            </a:r>
          </a:p>
          <a:p>
            <a:pPr lvl="1"/>
            <a:r>
              <a:rPr lang="pt-PT" altLang="pt-PT" sz="2400"/>
              <a:t>Nota mínima: 8</a:t>
            </a:r>
          </a:p>
          <a:p>
            <a:r>
              <a:rPr lang="pt-PT" altLang="pt-PT" sz="2800" b="1"/>
              <a:t>Componente Prática</a:t>
            </a:r>
          </a:p>
          <a:p>
            <a:pPr lvl="1"/>
            <a:r>
              <a:rPr lang="pt-PT" altLang="pt-PT" sz="2400"/>
              <a:t>2 trabalhos</a:t>
            </a:r>
          </a:p>
          <a:p>
            <a:pPr lvl="1"/>
            <a:r>
              <a:rPr lang="pt-PT" altLang="pt-PT" sz="2400"/>
              <a:t>50%.TP1 + 50%.TP2</a:t>
            </a:r>
          </a:p>
          <a:p>
            <a:pPr lvl="1"/>
            <a:r>
              <a:rPr lang="pt-PT" altLang="pt-PT" sz="2400"/>
              <a:t>Nota mínima: 8</a:t>
            </a:r>
          </a:p>
          <a:p>
            <a:r>
              <a:rPr lang="pt-PT" altLang="pt-PT" sz="2800" b="1"/>
              <a:t>Nota final</a:t>
            </a:r>
          </a:p>
          <a:p>
            <a:pPr lvl="1"/>
            <a:r>
              <a:rPr lang="pt-PT" altLang="pt-PT" sz="2400"/>
              <a:t>NF = 40%.CTP + 60%.CP</a:t>
            </a:r>
          </a:p>
          <a:p>
            <a:pPr lvl="1"/>
            <a:endParaRPr lang="pt-PT" altLang="pt-PT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A31CB4C7-B170-4168-9FD9-2367FA80A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Trabalhos</a:t>
            </a:r>
          </a:p>
        </p:txBody>
      </p:sp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1DE5536C-DEA7-43CC-871F-9D4954EBD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400"/>
              <a:t>Efetuar uma implementação precisa dos problemas propostos</a:t>
            </a:r>
          </a:p>
          <a:p>
            <a:pPr>
              <a:spcBef>
                <a:spcPts val="1200"/>
              </a:spcBef>
            </a:pPr>
            <a:r>
              <a:rPr lang="pt-PT" altLang="pt-PT" sz="2400"/>
              <a:t>Os trabalhos são desenvolvidos também fora das aulas práticas</a:t>
            </a:r>
          </a:p>
          <a:p>
            <a:pPr>
              <a:spcBef>
                <a:spcPts val="1200"/>
              </a:spcBef>
            </a:pPr>
            <a:r>
              <a:rPr lang="pt-PT" altLang="pt-PT" sz="2400" b="1"/>
              <a:t>O plágio será fortemente penalizado</a:t>
            </a:r>
            <a:endParaRPr lang="en-US" altLang="pt-PT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7F46D2-3E14-43EF-983D-9CDB31836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Bibliografia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AB280F-374A-43A2-8D04-C3111D28C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altLang="pt-PT" sz="2000"/>
              <a:t>Rauber and G. Rünger, Parallel Programming: for Multicore and Cluster Systems, 2nd edition, Springer, 2013.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Hager and G. Wellein, Introduction to High Performance Computing for Scientists and Engineers, CRC Press, 2010.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J. Quinn, Parallel Programming: in C with MPI and OpenMP, McGraw-Hill, 2003.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S. Pacheco, Parallel Programming with MPI, Morgan Kaufmann, 1997.</a:t>
            </a:r>
          </a:p>
          <a:p>
            <a:pPr>
              <a:spcBef>
                <a:spcPts val="1200"/>
              </a:spcBef>
            </a:pPr>
            <a:r>
              <a:rPr lang="pt-PT" altLang="pt-PT" sz="2000"/>
              <a:t>Cheng, M. Grossman, and T. McKercher, Professional CUDA C Programming, Wrox, 2014.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7B0B376-54BA-4D53-A6E8-BDF89F022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Questões?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2200</TotalTime>
  <Words>951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Modelo de apresentação predefinido</vt:lpstr>
      <vt:lpstr>Computação Paralela  Mest. Engenharia Computacional  Mest. Int. Engenharia Computacional</vt:lpstr>
      <vt:lpstr>Apresentação</vt:lpstr>
      <vt:lpstr>Objetivos</vt:lpstr>
      <vt:lpstr>Programa (Aulas TeoricoPráticas)</vt:lpstr>
      <vt:lpstr>Programa (Aulas Práticas)</vt:lpstr>
      <vt:lpstr>Avaliação</vt:lpstr>
      <vt:lpstr>Trabalhos</vt:lpstr>
      <vt:lpstr>Bibliografia</vt:lpstr>
      <vt:lpstr>Questões?</vt:lpstr>
      <vt:lpstr>What is Parallel Computing? (1)</vt:lpstr>
      <vt:lpstr>What is Parallel Computing? (2)</vt:lpstr>
      <vt:lpstr>Parallel Computing: Resources</vt:lpstr>
      <vt:lpstr>Parallel Computing: The computational problem </vt:lpstr>
      <vt:lpstr>Parallel Computing: what for? (1)</vt:lpstr>
      <vt:lpstr>Parallel Computing: what for? (2)</vt:lpstr>
      <vt:lpstr>Parallel Computing: what for? (3)</vt:lpstr>
      <vt:lpstr>Why Parallel Computing? (1)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208</cp:revision>
  <dcterms:created xsi:type="dcterms:W3CDTF">1601-01-01T00:00:00Z</dcterms:created>
  <dcterms:modified xsi:type="dcterms:W3CDTF">2023-02-15T10:05:52Z</dcterms:modified>
</cp:coreProperties>
</file>