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355" r:id="rId3"/>
    <p:sldId id="292" r:id="rId4"/>
    <p:sldId id="356" r:id="rId5"/>
    <p:sldId id="357" r:id="rId6"/>
    <p:sldId id="289" r:id="rId7"/>
    <p:sldId id="291" r:id="rId8"/>
    <p:sldId id="293" r:id="rId9"/>
    <p:sldId id="294" r:id="rId10"/>
    <p:sldId id="295" r:id="rId11"/>
    <p:sldId id="802" r:id="rId12"/>
    <p:sldId id="771" r:id="rId13"/>
    <p:sldId id="807" r:id="rId14"/>
    <p:sldId id="772" r:id="rId15"/>
    <p:sldId id="773" r:id="rId16"/>
    <p:sldId id="774" r:id="rId17"/>
    <p:sldId id="775" r:id="rId18"/>
    <p:sldId id="776" r:id="rId19"/>
    <p:sldId id="808" r:id="rId20"/>
    <p:sldId id="777" r:id="rId21"/>
    <p:sldId id="778" r:id="rId22"/>
    <p:sldId id="779" r:id="rId23"/>
    <p:sldId id="780" r:id="rId24"/>
    <p:sldId id="781" r:id="rId25"/>
    <p:sldId id="782" r:id="rId26"/>
    <p:sldId id="810" r:id="rId27"/>
    <p:sldId id="811" r:id="rId28"/>
    <p:sldId id="812" r:id="rId29"/>
    <p:sldId id="809" r:id="rId30"/>
    <p:sldId id="78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4800" kern="1200">
        <a:solidFill>
          <a:schemeClr val="tx2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8080"/>
    <a:srgbClr val="006666"/>
    <a:srgbClr val="003366"/>
    <a:srgbClr val="FF0000"/>
    <a:srgbClr val="000099"/>
    <a:srgbClr val="99CC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 autoAdjust="0"/>
  </p:normalViewPr>
  <p:slideViewPr>
    <p:cSldViewPr>
      <p:cViewPr varScale="1">
        <p:scale>
          <a:sx n="80" d="100"/>
          <a:sy n="80" d="100"/>
        </p:scale>
        <p:origin x="12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8B5537-E21C-437C-946F-1DDEDCA1AB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494B60-E20A-4884-9809-050F373EB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B65100-B3C7-487D-AAA3-EE6F4D1F91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AFD05-90DD-421E-939D-683AC6596C69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81951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2F03BD-FC03-4E94-8B37-347C9AF483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CBB862-FDB1-4E25-B354-E62E81AE1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3D6DB7-BC7F-4689-A80C-6207147705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2783-239C-409D-BF24-14B920702231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66307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2057400" cy="5668963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19800" cy="566896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AC0610-BD34-40C3-80F8-971EA775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65362D-A5B9-4F1B-BFE0-24E737B6B7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6999EB-D22B-4565-B9CD-2D677D80DD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67367-B5E8-4852-BEB5-E23141F4E4E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23952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EC9D4-A559-4F1C-B1B4-EF19F9D20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C4CDD-CFA9-4215-A8C0-0494A53AC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5E15F6-2448-41EF-BCA5-40427872CF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4F98C-1A91-4F63-AC5A-A52C63A95A8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91787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01000" cy="60960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038600" cy="21859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3"/>
          </p:nvPr>
        </p:nvSpPr>
        <p:spPr>
          <a:xfrm>
            <a:off x="4572000" y="3633788"/>
            <a:ext cx="4038600" cy="218757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D75084-6ABF-4B08-A96A-79AE9410ED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4DDB813-FDF1-4679-B510-8E9563D1E7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C918347-93A0-4F7B-A5B8-3293025B4C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B87E-0910-4A1B-8461-DF3ACEABD375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954870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5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028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96E759-E981-4037-86A2-68F846265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84E45C-EBD5-4179-89B9-5905E0C834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B0B48D-3DE7-46CD-B593-56955172A9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335CB-F3DF-48D0-AA9B-BC93EC6AB072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87753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464986-5C9C-43C5-9B0B-F8EF044EA4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E5937B-3AE9-41CA-BAF2-55E49BDA14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DD77EB-7372-4B67-B968-07D1EDCA0A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87772-3DE5-43E5-B491-A961FE908ED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50923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D270A-EF45-443A-A0DB-48FB7EC392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ED8F3-497C-4E02-8D53-6F36A334B8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7B7605-2D36-44EC-88DC-C7D36BE63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F8138-6D2B-4225-9FDF-FB859BF5DC58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7710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A65BD1-B2DF-49C9-A389-AFEAAFCAF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149D407-E163-4A64-928A-798380BF40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07B148-AF38-41C1-B5BF-092F8CEA0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BAC72-86E9-4C24-A9EE-DB03B8FCF3B7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62529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17C02D-61D0-4C83-B47C-50B09B70D6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2F0FAD-EDBA-4683-8BD4-D8E72B303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91A632-7B7B-4E6E-86D6-E0FCE4046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237E1-2365-49D7-8373-4345261E9B3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12992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7FC61A-9A59-4721-B411-CA73C1BFFD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31755E-B344-48E2-A66F-3F37F227C8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937453-FC1D-49BF-A15B-35E031280E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5CEC-56A2-4A98-AAC7-660593CAE9AD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35997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E9F15-3042-43F0-A5D7-CC34EC01F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9987E-7101-4942-834C-D618B0FE7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633938-FBEC-4EA4-9E76-4B1647D6F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734E9-BF1A-4C86-ABF3-9118016A603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2325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94B02-03C3-40D2-A6B0-B5C3A66668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6207E-E292-4F5D-9A41-CE33E83710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58AC8-8D22-492C-93ED-88B73932B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9633-4B0A-45E4-907E-0069A6C9DBDC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05185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BFAA962-2A1B-41AB-8EA6-303E36C73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 estilo do título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FF2F581-139B-4A3D-8134-37CA56A98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Clique para editar os estilos de texto do modelo global</a:t>
            </a:r>
          </a:p>
          <a:p>
            <a:pPr lvl="1"/>
            <a:r>
              <a:rPr lang="en-US" altLang="pt-PT"/>
              <a:t>Segundo nível</a:t>
            </a:r>
          </a:p>
          <a:p>
            <a:pPr lvl="2"/>
            <a:r>
              <a:rPr lang="en-US" altLang="pt-PT"/>
              <a:t>Terceiro nível</a:t>
            </a:r>
          </a:p>
          <a:p>
            <a:pPr lvl="3"/>
            <a:r>
              <a:rPr lang="en-US" altLang="pt-PT"/>
              <a:t>Quarto nível</a:t>
            </a:r>
          </a:p>
          <a:p>
            <a:pPr lvl="4"/>
            <a:r>
              <a:rPr lang="en-US" altLang="pt-PT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D23BBFF-3522-424E-99DC-113AA0186A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619189-05E4-40D9-A920-C220BCBC4F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7FC26B7-DEC5-4896-81C9-4426418409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BBFE61-9C7A-499C-B4D9-A9BA4749AA8A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  <p:sp>
        <p:nvSpPr>
          <p:cNvPr id="1032" name="Rectangle 19">
            <a:extLst>
              <a:ext uri="{FF2B5EF4-FFF2-40B4-BE49-F238E27FC236}">
                <a16:creationId xmlns:a16="http://schemas.microsoft.com/office/drawing/2014/main" id="{9CDAF962-DCB5-4229-9185-FDA82179E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610600" cy="152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>
              <a:defRPr/>
            </a:pPr>
            <a:endParaRPr lang="en-GB" altLang="pt-PT" sz="2000" b="1">
              <a:solidFill>
                <a:srgbClr val="2A476F"/>
              </a:solidFill>
            </a:endParaRPr>
          </a:p>
        </p:txBody>
      </p:sp>
      <p:sp>
        <p:nvSpPr>
          <p:cNvPr id="2" name="Line 20">
            <a:extLst>
              <a:ext uri="{FF2B5EF4-FFF2-40B4-BE49-F238E27FC236}">
                <a16:creationId xmlns:a16="http://schemas.microsoft.com/office/drawing/2014/main" id="{AB721E54-0D52-42AA-99E2-BDB100166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889000"/>
            <a:ext cx="8610600" cy="0"/>
          </a:xfrm>
          <a:prstGeom prst="line">
            <a:avLst/>
          </a:prstGeom>
          <a:noFill/>
          <a:ln w="57150">
            <a:solidFill>
              <a:srgbClr val="2A47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id="{24FF7465-E0BA-422E-9DDA-F37216DD5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CE34AF32-A7AA-4F22-AD86-0D0FE4F50CEC}" type="slidenum">
              <a:rPr lang="pt-PT" altLang="pt-PT" sz="1400" b="1" smtClean="0">
                <a:solidFill>
                  <a:srgbClr val="2A476F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GB" altLang="pt-PT" sz="1400" b="1">
              <a:solidFill>
                <a:srgbClr val="2A476F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12EC1621-3B62-4C98-B4D9-C270D0B2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400800"/>
            <a:ext cx="3546475" cy="2857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pt-PT" sz="1400" b="1" dirty="0">
                <a:solidFill>
                  <a:srgbClr val="2A476F"/>
                </a:solidFill>
                <a:latin typeface="Arial" charset="0"/>
              </a:rPr>
              <a:t>UA</a:t>
            </a:r>
          </a:p>
        </p:txBody>
      </p:sp>
      <p:grpSp>
        <p:nvGrpSpPr>
          <p:cNvPr id="3" name="Grupo 16">
            <a:extLst>
              <a:ext uri="{FF2B5EF4-FFF2-40B4-BE49-F238E27FC236}">
                <a16:creationId xmlns:a16="http://schemas.microsoft.com/office/drawing/2014/main" id="{E08DE455-2E8A-4117-89D9-0DF770F166A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05788" y="69850"/>
            <a:ext cx="849312" cy="747713"/>
            <a:chOff x="8205173" y="0"/>
            <a:chExt cx="894112" cy="788175"/>
          </a:xfrm>
        </p:grpSpPr>
        <p:pic>
          <p:nvPicPr>
            <p:cNvPr id="1036" name="Imagem 13">
              <a:extLst>
                <a:ext uri="{FF2B5EF4-FFF2-40B4-BE49-F238E27FC236}">
                  <a16:creationId xmlns:a16="http://schemas.microsoft.com/office/drawing/2014/main" id="{D73CB10F-2262-4EE4-9C11-CC5DBD68E1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67"/>
            <a:stretch>
              <a:fillRect/>
            </a:stretch>
          </p:blipFill>
          <p:spPr bwMode="auto">
            <a:xfrm>
              <a:off x="8390166" y="0"/>
              <a:ext cx="539552" cy="5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">
              <a:extLst>
                <a:ext uri="{FF2B5EF4-FFF2-40B4-BE49-F238E27FC236}">
                  <a16:creationId xmlns:a16="http://schemas.microsoft.com/office/drawing/2014/main" id="{2FAE9CEE-639C-469E-8B7A-CF1FA8B6FA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173" y="571480"/>
              <a:ext cx="894112" cy="76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2">
              <a:extLst>
                <a:ext uri="{FF2B5EF4-FFF2-40B4-BE49-F238E27FC236}">
                  <a16:creationId xmlns:a16="http://schemas.microsoft.com/office/drawing/2014/main" id="{DF636E5B-C814-4A4C-B2B7-69D18C8A509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7753" y="654234"/>
              <a:ext cx="248438" cy="133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33"/>
        </a:buClr>
        <a:buSzPct val="12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476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E586870-43F9-4758-B475-E2D217E00C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2544763"/>
            <a:ext cx="8785225" cy="1143000"/>
          </a:xfrm>
        </p:spPr>
        <p:txBody>
          <a:bodyPr/>
          <a:lstStyle/>
          <a:p>
            <a:pPr algn="ctr" eaLnBrk="1" hangingPunct="1"/>
            <a:r>
              <a:rPr lang="pt-PT" altLang="pt-PT" b="1" dirty="0"/>
              <a:t>Computação Paralela</a:t>
            </a:r>
            <a:br>
              <a:rPr lang="pt-PT" altLang="pt-PT" dirty="0"/>
            </a:br>
            <a:br>
              <a:rPr lang="pt-PT" altLang="pt-PT" sz="1600" dirty="0"/>
            </a:br>
            <a:r>
              <a:rPr lang="pt-PT" altLang="pt-PT" sz="3200" dirty="0" err="1"/>
              <a:t>Mest</a:t>
            </a:r>
            <a:r>
              <a:rPr lang="pt-PT" altLang="pt-PT" sz="3200" dirty="0"/>
              <a:t>. Engenharia Computacional</a:t>
            </a:r>
            <a:br>
              <a:rPr lang="pt-PT" altLang="pt-PT" sz="1600" dirty="0"/>
            </a:br>
            <a:r>
              <a:rPr lang="pt-PT" altLang="pt-PT" sz="3200" dirty="0" err="1"/>
              <a:t>Mest</a:t>
            </a:r>
            <a:r>
              <a:rPr lang="pt-PT" altLang="pt-PT" sz="3200" dirty="0"/>
              <a:t>. </a:t>
            </a:r>
            <a:r>
              <a:rPr lang="pt-PT" altLang="pt-PT" sz="3200" dirty="0" err="1"/>
              <a:t>Int</a:t>
            </a:r>
            <a:r>
              <a:rPr lang="pt-PT" altLang="pt-PT" sz="3200" dirty="0"/>
              <a:t>. Engenharia Computacional</a:t>
            </a:r>
            <a:endParaRPr lang="en-GB" altLang="pt-PT" sz="32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C91C0F1-F853-4D54-9F05-61D9A8902B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89425"/>
            <a:ext cx="6400800" cy="13716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altLang="pt-PT" sz="2400" dirty="0">
                <a:solidFill>
                  <a:srgbClr val="008000"/>
                </a:solidFill>
              </a:rPr>
              <a:t>Ano letivo 2022/2023</a:t>
            </a:r>
          </a:p>
          <a:p>
            <a:pPr eaLnBrk="1" hangingPunct="1"/>
            <a:r>
              <a:rPr lang="pt-PT" altLang="pt-PT" sz="2400" dirty="0">
                <a:solidFill>
                  <a:srgbClr val="008000"/>
                </a:solidFill>
              </a:rPr>
              <a:t>Rui Costa, Nuno Lau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0DE131C-86DF-49D7-A5AE-139029114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Hybrid Distributed-Shared Memory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6396AA5-104F-44E2-83E9-AC331E34E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5543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1800"/>
              <a:t>The largest and fastest computers in the world today employ both shared and distributed memory architectures.</a:t>
            </a:r>
          </a:p>
          <a:p>
            <a:pPr>
              <a:lnSpc>
                <a:spcPct val="80000"/>
              </a:lnSpc>
            </a:pPr>
            <a:endParaRPr lang="fr-FR" altLang="en-US" sz="1800"/>
          </a:p>
          <a:p>
            <a:pPr>
              <a:lnSpc>
                <a:spcPct val="80000"/>
              </a:lnSpc>
            </a:pPr>
            <a:endParaRPr lang="fr-FR" altLang="en-US" sz="1800"/>
          </a:p>
          <a:p>
            <a:pPr>
              <a:lnSpc>
                <a:spcPct val="80000"/>
              </a:lnSpc>
            </a:pPr>
            <a:endParaRPr lang="fr-FR" altLang="en-US" sz="1800"/>
          </a:p>
          <a:p>
            <a:pPr>
              <a:lnSpc>
                <a:spcPct val="80000"/>
              </a:lnSpc>
            </a:pPr>
            <a:endParaRPr lang="fr-FR" altLang="en-US" sz="1800"/>
          </a:p>
          <a:p>
            <a:pPr>
              <a:lnSpc>
                <a:spcPct val="80000"/>
              </a:lnSpc>
            </a:pPr>
            <a:endParaRPr lang="fr-FR" altLang="en-US" sz="1800"/>
          </a:p>
          <a:p>
            <a:pPr>
              <a:lnSpc>
                <a:spcPct val="80000"/>
              </a:lnSpc>
            </a:pPr>
            <a:endParaRPr lang="fr-FR" altLang="en-US" sz="1800"/>
          </a:p>
          <a:p>
            <a:pPr>
              <a:lnSpc>
                <a:spcPct val="80000"/>
              </a:lnSpc>
            </a:pPr>
            <a:endParaRPr lang="fr-FR" altLang="en-US" sz="1800"/>
          </a:p>
          <a:p>
            <a:pPr>
              <a:lnSpc>
                <a:spcPct val="90000"/>
              </a:lnSpc>
            </a:pPr>
            <a:r>
              <a:rPr lang="en-GB" altLang="en-US" sz="1800"/>
              <a:t>The shared memory component is usually a cache coherent SMP machine. Processors on a given SMP can address that machine's memory as global. </a:t>
            </a:r>
            <a:endParaRPr lang="fr-FR" altLang="en-US" sz="1800"/>
          </a:p>
          <a:p>
            <a:pPr>
              <a:lnSpc>
                <a:spcPct val="90000"/>
              </a:lnSpc>
            </a:pPr>
            <a:r>
              <a:rPr lang="en-GB" altLang="en-US" sz="1800"/>
              <a:t>The distributed memory component is the networking of multiple SMPs. SMPs know only about their own memory - not the memory on another SMP. Therefore, network communications are required to move data from one SMP to another. </a:t>
            </a:r>
            <a:endParaRPr lang="fr-FR" altLang="en-US" sz="1800"/>
          </a:p>
          <a:p>
            <a:pPr>
              <a:lnSpc>
                <a:spcPct val="90000"/>
              </a:lnSpc>
            </a:pPr>
            <a:r>
              <a:rPr lang="en-GB" altLang="en-US" sz="1800"/>
              <a:t>Current trends seem to indicate that this type of memory architecture will continue to prevail and increase at the high end of computing for the foreseeable future. </a:t>
            </a:r>
            <a:endParaRPr lang="fr-FR" altLang="en-US" sz="1800"/>
          </a:p>
          <a:p>
            <a:pPr>
              <a:lnSpc>
                <a:spcPct val="90000"/>
              </a:lnSpc>
            </a:pPr>
            <a:r>
              <a:rPr lang="en-GB" altLang="en-US" sz="1800"/>
              <a:t>Advantages and Disadvantages: whatever is common to both shared and distributed memory architectures. </a:t>
            </a:r>
            <a:endParaRPr lang="fr-FR" altLang="en-US" sz="1800"/>
          </a:p>
        </p:txBody>
      </p:sp>
      <p:pic>
        <p:nvPicPr>
          <p:cNvPr id="35844" name="Picture 4" descr="Hybrid memory architecture">
            <a:extLst>
              <a:ext uri="{FF2B5EF4-FFF2-40B4-BE49-F238E27FC236}">
                <a16:creationId xmlns:a16="http://schemas.microsoft.com/office/drawing/2014/main" id="{E43A18BE-4589-48B6-A6C3-ED74732D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84313"/>
            <a:ext cx="4610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DBD66614-0CE3-416D-82A9-D16DC2A4A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Superscalar Compiler and Processor</a:t>
            </a:r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id="{E6CD2CDA-7BFA-4E69-A20E-899CA92F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77716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637859C-83BA-46C4-873C-88BB7005A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Multimedia extensions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19D7BE2-005E-4EFE-A39F-E6F139F2D5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 sz="2000"/>
              <a:t>Extensions to the base ISA that allow a form of vector computation</a:t>
            </a:r>
          </a:p>
          <a:p>
            <a:r>
              <a:rPr lang="en-US" altLang="pt-PT" sz="2000"/>
              <a:t>“Vectors” are implemented in dedicated registers</a:t>
            </a:r>
          </a:p>
          <a:p>
            <a:pPr lvl="1"/>
            <a:r>
              <a:rPr lang="en-US" altLang="pt-PT" sz="1600"/>
              <a:t>MMX: 64 bits</a:t>
            </a:r>
          </a:p>
          <a:p>
            <a:pPr lvl="1"/>
            <a:r>
              <a:rPr lang="en-US" altLang="pt-PT" sz="1600"/>
              <a:t>SSE: 128 bits</a:t>
            </a:r>
          </a:p>
          <a:p>
            <a:pPr lvl="1"/>
            <a:r>
              <a:rPr lang="en-US" altLang="pt-PT" sz="1600"/>
              <a:t>AVX: 256 bits</a:t>
            </a:r>
          </a:p>
          <a:p>
            <a:pPr lvl="1"/>
            <a:r>
              <a:rPr lang="en-US" altLang="pt-PT" sz="1600"/>
              <a:t>AVX-512: 512 bits</a:t>
            </a:r>
          </a:p>
          <a:p>
            <a:r>
              <a:rPr lang="en-US" altLang="pt-PT" sz="2000"/>
              <a:t>Registers of N bits may be used as vectors of 2x(N/2) elements, 4x(N/4) elements, etc.</a:t>
            </a:r>
          </a:p>
          <a:p>
            <a:r>
              <a:rPr lang="en-US" altLang="pt-PT" sz="2000"/>
              <a:t>One multimedia instruction applies simultaneously to all elements of a register</a:t>
            </a:r>
          </a:p>
          <a:p>
            <a:pPr lvl="1"/>
            <a:endParaRPr lang="en-US" altLang="pt-PT" sz="1600"/>
          </a:p>
          <a:p>
            <a:endParaRPr lang="en-US" altLang="pt-PT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D3FC26-7EC7-4B91-9E04-68DA4D75C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Multimedia extensions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0798D75-F8CB-4779-918D-B853140DBC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pt-PT" altLang="pt-PT" sz="2000"/>
              <a:t>MMX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57 instructions added to Pentium</a:t>
            </a:r>
          </a:p>
          <a:p>
            <a:pPr>
              <a:lnSpc>
                <a:spcPct val="70000"/>
              </a:lnSpc>
            </a:pPr>
            <a:r>
              <a:rPr lang="pt-PT" altLang="pt-PT" sz="2000"/>
              <a:t>Extended MMX</a:t>
            </a:r>
          </a:p>
          <a:p>
            <a:pPr>
              <a:lnSpc>
                <a:spcPct val="70000"/>
              </a:lnSpc>
            </a:pPr>
            <a:r>
              <a:rPr lang="pt-PT" altLang="pt-PT" sz="2000"/>
              <a:t>SSE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Pentium III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71 instructions (52 FP SIMD, 19 MMX)</a:t>
            </a:r>
          </a:p>
          <a:p>
            <a:pPr>
              <a:lnSpc>
                <a:spcPct val="70000"/>
              </a:lnSpc>
            </a:pPr>
            <a:r>
              <a:rPr lang="pt-PT" altLang="pt-PT" sz="2000"/>
              <a:t>SSE2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144 new instructions (Pentium 4)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128 bit registers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Cache-control</a:t>
            </a:r>
          </a:p>
          <a:p>
            <a:pPr>
              <a:lnSpc>
                <a:spcPct val="70000"/>
              </a:lnSpc>
            </a:pPr>
            <a:r>
              <a:rPr lang="pt-PT" altLang="pt-PT" sz="2000"/>
              <a:t>SSE3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13 new instructions (Pentium 4 - 2004)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Horizontal processing of values in a register</a:t>
            </a:r>
          </a:p>
          <a:p>
            <a:pPr>
              <a:lnSpc>
                <a:spcPct val="70000"/>
              </a:lnSpc>
            </a:pPr>
            <a:r>
              <a:rPr lang="pt-PT" altLang="pt-PT" sz="2000"/>
              <a:t>SSSE3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32 new instructions (Core)</a:t>
            </a:r>
          </a:p>
          <a:p>
            <a:pPr>
              <a:lnSpc>
                <a:spcPct val="70000"/>
              </a:lnSpc>
            </a:pPr>
            <a:r>
              <a:rPr lang="pt-PT" altLang="pt-PT" sz="2000"/>
              <a:t>SSE4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54 instructions (Penryn - 2008)</a:t>
            </a:r>
          </a:p>
          <a:p>
            <a:pPr>
              <a:lnSpc>
                <a:spcPct val="70000"/>
              </a:lnSpc>
            </a:pPr>
            <a:endParaRPr lang="pt-PT" altLang="pt-PT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BB57DE0-4896-4EA5-8AA7-FF650EA87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Multimedia extensions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33B67FB-34B6-447D-9D07-020B82A341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pt-PT" altLang="pt-PT" sz="2000"/>
              <a:t>3D Now!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AMD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45 instructions (21 FP SIMD, 19 MMX, 5 DSP) </a:t>
            </a:r>
          </a:p>
          <a:p>
            <a:pPr>
              <a:lnSpc>
                <a:spcPct val="70000"/>
              </a:lnSpc>
            </a:pPr>
            <a:r>
              <a:rPr lang="pt-PT" altLang="pt-PT" sz="2000"/>
              <a:t>AltiVec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Motorola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162 instructions</a:t>
            </a:r>
          </a:p>
          <a:p>
            <a:pPr>
              <a:lnSpc>
                <a:spcPct val="70000"/>
              </a:lnSpc>
            </a:pPr>
            <a:r>
              <a:rPr lang="pt-PT" altLang="pt-PT" sz="2000"/>
              <a:t>AVX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Sandy Bridge – 2011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256 bit registers</a:t>
            </a:r>
          </a:p>
          <a:p>
            <a:pPr lvl="1">
              <a:lnSpc>
                <a:spcPct val="70000"/>
              </a:lnSpc>
            </a:pPr>
            <a:r>
              <a:rPr lang="pt-PT" altLang="pt-PT" sz="1800"/>
              <a:t>Instructions with 3 operands</a:t>
            </a:r>
          </a:p>
          <a:p>
            <a:pPr>
              <a:lnSpc>
                <a:spcPct val="70000"/>
              </a:lnSpc>
            </a:pPr>
            <a:r>
              <a:rPr lang="pt-PT" altLang="pt-PT" sz="2000"/>
              <a:t>AVX2</a:t>
            </a:r>
          </a:p>
          <a:p>
            <a:pPr lvl="1">
              <a:lnSpc>
                <a:spcPct val="70000"/>
              </a:lnSpc>
            </a:pPr>
            <a:r>
              <a:rPr lang="en-US" altLang="pt-PT" sz="1800"/>
              <a:t>Haswell New Instructions, 2013</a:t>
            </a:r>
          </a:p>
          <a:p>
            <a:pPr lvl="1">
              <a:lnSpc>
                <a:spcPct val="70000"/>
              </a:lnSpc>
            </a:pPr>
            <a:r>
              <a:rPr lang="en-US" altLang="pt-PT" sz="1800"/>
              <a:t>Broadcast/permute operations on data elements</a:t>
            </a:r>
          </a:p>
          <a:p>
            <a:pPr lvl="1">
              <a:lnSpc>
                <a:spcPct val="70000"/>
              </a:lnSpc>
            </a:pPr>
            <a:r>
              <a:rPr lang="en-US" altLang="pt-PT" sz="1800"/>
              <a:t>Vector shift instructions with variable-shift count per data element</a:t>
            </a:r>
          </a:p>
          <a:p>
            <a:pPr lvl="1">
              <a:lnSpc>
                <a:spcPct val="70000"/>
              </a:lnSpc>
            </a:pPr>
            <a:r>
              <a:rPr lang="en-US" altLang="pt-PT" sz="1800"/>
              <a:t>Instructions to fetch non-contiguous data elements from memory</a:t>
            </a:r>
          </a:p>
          <a:p>
            <a:pPr>
              <a:lnSpc>
                <a:spcPct val="70000"/>
              </a:lnSpc>
            </a:pPr>
            <a:r>
              <a:rPr lang="en-US" altLang="pt-PT" sz="2000"/>
              <a:t>AVX-512</a:t>
            </a:r>
          </a:p>
          <a:p>
            <a:pPr lvl="1">
              <a:lnSpc>
                <a:spcPct val="70000"/>
              </a:lnSpc>
            </a:pPr>
            <a:r>
              <a:rPr lang="en-US" altLang="pt-PT" sz="1800"/>
              <a:t>Proposed in 2013, First Processor 2016</a:t>
            </a:r>
          </a:p>
          <a:p>
            <a:pPr lvl="1">
              <a:lnSpc>
                <a:spcPct val="70000"/>
              </a:lnSpc>
            </a:pPr>
            <a:r>
              <a:rPr lang="en-US" altLang="pt-PT" sz="1800"/>
              <a:t>512 bit registers</a:t>
            </a:r>
          </a:p>
          <a:p>
            <a:pPr lvl="1">
              <a:lnSpc>
                <a:spcPct val="70000"/>
              </a:lnSpc>
            </a:pPr>
            <a:r>
              <a:rPr lang="en-US" altLang="pt-PT" sz="1800"/>
              <a:t>Several extensions: Foundation, Prefetch, Vector Neural Network, etc.</a:t>
            </a:r>
          </a:p>
          <a:p>
            <a:pPr lvl="1">
              <a:lnSpc>
                <a:spcPct val="70000"/>
              </a:lnSpc>
            </a:pPr>
            <a:endParaRPr lang="pt-PT" altLang="pt-PT" sz="1800"/>
          </a:p>
          <a:p>
            <a:pPr>
              <a:lnSpc>
                <a:spcPct val="70000"/>
              </a:lnSpc>
            </a:pPr>
            <a:endParaRPr lang="pt-PT" altLang="pt-PT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5F39360-EFE6-43C8-9E5F-A19B5F278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MMX registers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95D6D06-C6DE-492A-8166-C0532228F2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8 registers of 64 bits</a:t>
            </a:r>
          </a:p>
          <a:p>
            <a:pPr lvl="1"/>
            <a:r>
              <a:rPr lang="pt-PT" altLang="pt-PT" sz="2400"/>
              <a:t>MM0, MM1, …,MM7</a:t>
            </a:r>
          </a:p>
          <a:p>
            <a:pPr lvl="1"/>
            <a:r>
              <a:rPr lang="pt-PT" altLang="pt-PT" sz="2400"/>
              <a:t>Are implemented on the same hardware as the FP registers: ST0, …, ST7</a:t>
            </a:r>
          </a:p>
          <a:p>
            <a:pPr lvl="2"/>
            <a:r>
              <a:rPr lang="pt-PT" altLang="pt-PT" sz="2000"/>
              <a:t>This allowed to mantain compatibility with existing operating systems</a:t>
            </a:r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D50B02DB-FCE4-4B39-ACC1-37B28596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3573463"/>
            <a:ext cx="2120900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B9BB504-F51D-45EC-8DDD-90D0B7696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MMX data types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4AFE76E-A906-4EF4-A566-F020B1660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8 bytes array</a:t>
            </a:r>
          </a:p>
          <a:p>
            <a:endParaRPr lang="pt-PT" altLang="pt-PT" sz="2400"/>
          </a:p>
          <a:p>
            <a:endParaRPr lang="pt-PT" altLang="pt-PT" sz="2400"/>
          </a:p>
          <a:p>
            <a:r>
              <a:rPr lang="pt-PT" altLang="pt-PT" sz="2400"/>
              <a:t>4 words array (16 bit/word)</a:t>
            </a:r>
          </a:p>
          <a:p>
            <a:endParaRPr lang="pt-PT" altLang="pt-PT" sz="2400"/>
          </a:p>
          <a:p>
            <a:endParaRPr lang="pt-PT" altLang="pt-PT" sz="2400"/>
          </a:p>
          <a:p>
            <a:r>
              <a:rPr lang="pt-PT" altLang="pt-PT" sz="2400"/>
              <a:t>2 double words array (32 bits)</a:t>
            </a:r>
          </a:p>
          <a:p>
            <a:endParaRPr lang="pt-PT" altLang="pt-PT" sz="2400"/>
          </a:p>
          <a:p>
            <a:endParaRPr lang="pt-PT" altLang="pt-PT" sz="2400"/>
          </a:p>
          <a:p>
            <a:r>
              <a:rPr lang="pt-PT" altLang="pt-PT" sz="2400"/>
              <a:t>Quadword (64 bits)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7CBAA9F-D213-4B17-915E-E312B4E02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2288"/>
            <a:ext cx="3527425" cy="77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D52EB420-23BA-4038-BFCE-98FCBAA89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38" y="3141663"/>
            <a:ext cx="34337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0C965D4-FACE-457E-AB60-08D712CF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3" y="4437063"/>
            <a:ext cx="3492500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>
            <a:extLst>
              <a:ext uri="{FF2B5EF4-FFF2-40B4-BE49-F238E27FC236}">
                <a16:creationId xmlns:a16="http://schemas.microsoft.com/office/drawing/2014/main" id="{494CD40C-F318-4B82-97B6-F96D83AD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8" y="5732463"/>
            <a:ext cx="34528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36DAEA3-DF69-4BEC-A58F-515444317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MMX instructions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8466834-FB79-4079-B879-4AAB21CCC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pt-PT" sz="2400"/>
              <a:t>Data transfer</a:t>
            </a:r>
          </a:p>
          <a:p>
            <a:pPr lvl="1"/>
            <a:r>
              <a:rPr lang="en-US" altLang="pt-PT" sz="2000"/>
              <a:t>Move data between registers, memory and MMX registers</a:t>
            </a:r>
          </a:p>
          <a:p>
            <a:pPr lvl="1"/>
            <a:r>
              <a:rPr lang="en-US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movd</a:t>
            </a:r>
            <a:r>
              <a:rPr lang="en-US" altLang="pt-PT" sz="2000"/>
              <a:t> (32 bits) and </a:t>
            </a:r>
            <a:r>
              <a:rPr lang="en-US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altLang="pt-PT" sz="2000"/>
              <a:t> (64 bits)</a:t>
            </a:r>
          </a:p>
          <a:p>
            <a:pPr>
              <a:spcBef>
                <a:spcPts val="800"/>
              </a:spcBef>
            </a:pPr>
            <a:r>
              <a:rPr lang="en-US" altLang="pt-PT" sz="2400"/>
              <a:t>Conversion</a:t>
            </a:r>
          </a:p>
          <a:p>
            <a:pPr lvl="1"/>
            <a:r>
              <a:rPr lang="en-US" altLang="pt-PT" sz="2000"/>
              <a:t>Converts larger data types to smaller data types and vice-versa</a:t>
            </a:r>
          </a:p>
          <a:p>
            <a:pPr>
              <a:spcBef>
                <a:spcPts val="800"/>
              </a:spcBef>
            </a:pPr>
            <a:r>
              <a:rPr lang="en-US" altLang="pt-PT" sz="2400"/>
              <a:t>Packed arithmetic</a:t>
            </a:r>
          </a:p>
          <a:p>
            <a:pPr>
              <a:spcBef>
                <a:spcPts val="800"/>
              </a:spcBef>
            </a:pPr>
            <a:r>
              <a:rPr lang="en-US" altLang="pt-PT" sz="2400"/>
              <a:t>Comparisons</a:t>
            </a:r>
          </a:p>
          <a:p>
            <a:pPr>
              <a:spcBef>
                <a:spcPts val="800"/>
              </a:spcBef>
            </a:pPr>
            <a:r>
              <a:rPr lang="en-US" altLang="pt-PT" sz="2400"/>
              <a:t>Logic operations</a:t>
            </a:r>
          </a:p>
          <a:p>
            <a:pPr>
              <a:spcBef>
                <a:spcPts val="800"/>
              </a:spcBef>
            </a:pPr>
            <a:r>
              <a:rPr lang="en-US" altLang="pt-PT" sz="2400"/>
              <a:t>Shift and Rotate</a:t>
            </a:r>
          </a:p>
          <a:p>
            <a:pPr>
              <a:spcBef>
                <a:spcPts val="800"/>
              </a:spcBef>
            </a:pPr>
            <a:r>
              <a:rPr lang="en-US" altLang="pt-PT" sz="2400"/>
              <a:t>EMMS</a:t>
            </a:r>
          </a:p>
          <a:p>
            <a:pPr lvl="1"/>
            <a:r>
              <a:rPr lang="en-US" altLang="pt-PT" sz="2000"/>
              <a:t>Prepares the processor to execute FP code again</a:t>
            </a:r>
          </a:p>
          <a:p>
            <a:pPr>
              <a:lnSpc>
                <a:spcPct val="70000"/>
              </a:lnSpc>
            </a:pPr>
            <a:endParaRPr lang="en-US" altLang="pt-PT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6485522-3183-4A4F-8C4C-DDCDA403A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MMX instructions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A15EAF6-9CEA-4EC4-BFE3-0937458EC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Convertion</a:t>
            </a:r>
            <a:endParaRPr lang="pt-PT" altLang="pt-PT" i="1"/>
          </a:p>
        </p:txBody>
      </p:sp>
      <p:pic>
        <p:nvPicPr>
          <p:cNvPr id="10244" name="Picture 5">
            <a:extLst>
              <a:ext uri="{FF2B5EF4-FFF2-40B4-BE49-F238E27FC236}">
                <a16:creationId xmlns:a16="http://schemas.microsoft.com/office/drawing/2014/main" id="{AC9FA0A0-8000-4BA1-8D73-6CAA5B12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60575"/>
            <a:ext cx="6958012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EBE16BF-DFE9-46CB-882F-E7F32E81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MMX instructions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7E0E612-7A81-4CC7-AB8D-8B42A49FB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800"/>
              <a:t>Packed arithmetic</a:t>
            </a:r>
          </a:p>
          <a:p>
            <a:pPr lvl="1"/>
            <a:r>
              <a:rPr lang="pt-PT" altLang="pt-PT" sz="2400"/>
              <a:t>SIMD: </a:t>
            </a:r>
            <a:r>
              <a:rPr lang="pt-PT" altLang="pt-PT" sz="2400" i="1"/>
              <a:t>Single Instruction Multiple Data</a:t>
            </a:r>
          </a:p>
          <a:p>
            <a:pPr lvl="1"/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paddb</a:t>
            </a:r>
            <a:r>
              <a:rPr lang="pt-PT" altLang="pt-PT" sz="2400" i="1"/>
              <a:t> </a:t>
            </a:r>
            <a:r>
              <a:rPr lang="pt-PT" altLang="pt-PT" sz="2400"/>
              <a:t>(8bit)</a:t>
            </a:r>
            <a:r>
              <a:rPr lang="pt-PT" altLang="pt-PT" sz="2400" i="1"/>
              <a:t>, </a:t>
            </a:r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paddw</a:t>
            </a:r>
            <a:r>
              <a:rPr lang="pt-PT" altLang="pt-PT" sz="2400" i="1"/>
              <a:t> </a:t>
            </a:r>
            <a:r>
              <a:rPr lang="pt-PT" altLang="pt-PT" sz="2400"/>
              <a:t>(16bit)</a:t>
            </a:r>
            <a:r>
              <a:rPr lang="pt-PT" altLang="pt-PT" sz="2400" i="1"/>
              <a:t>, </a:t>
            </a:r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paddd</a:t>
            </a:r>
            <a:r>
              <a:rPr lang="pt-PT" altLang="pt-PT" sz="2400"/>
              <a:t> (32bit)</a:t>
            </a:r>
            <a:endParaRPr lang="pt-PT" altLang="pt-PT" sz="2400" i="1"/>
          </a:p>
          <a:p>
            <a:pPr lvl="1"/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paddb</a:t>
            </a:r>
            <a:r>
              <a:rPr lang="pt-PT" altLang="pt-PT" sz="2400" i="1"/>
              <a:t>, </a:t>
            </a:r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paddsb</a:t>
            </a:r>
            <a:r>
              <a:rPr lang="pt-PT" altLang="pt-PT" sz="2400" i="1"/>
              <a:t> (signed saturation), </a:t>
            </a:r>
            <a:r>
              <a:rPr lang="pt-PT" altLang="pt-PT" sz="2400">
                <a:latin typeface="Courier New" panose="02070309020205020404" pitchFamily="49" charset="0"/>
                <a:cs typeface="Courier New" panose="02070309020205020404" pitchFamily="49" charset="0"/>
              </a:rPr>
              <a:t>paddusb</a:t>
            </a:r>
            <a:r>
              <a:rPr lang="pt-PT" altLang="pt-PT" sz="2400" i="1"/>
              <a:t> (unsigned saturation)</a:t>
            </a:r>
          </a:p>
          <a:p>
            <a:endParaRPr lang="pt-PT" altLang="pt-PT" sz="280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AB783E1-8B15-404F-9624-B08D84BE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716338"/>
            <a:ext cx="60483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DA3D7922-45AC-4722-8954-D625A74F7A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ja-JP">
                <a:ea typeface="MS PGothic" panose="020B0600070205080204" pitchFamily="34" charset="-128"/>
              </a:rPr>
              <a:t>Parallel Computer Memory Architectures</a:t>
            </a:r>
            <a:endParaRPr lang="fr-F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5E7963E-4BA2-484A-99A5-1007C2B1C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MMX instructions</a:t>
            </a:r>
          </a:p>
        </p:txBody>
      </p:sp>
      <p:graphicFrame>
        <p:nvGraphicFramePr>
          <p:cNvPr id="559498" name="Group 394">
            <a:extLst>
              <a:ext uri="{FF2B5EF4-FFF2-40B4-BE49-F238E27FC236}">
                <a16:creationId xmlns:a16="http://schemas.microsoft.com/office/drawing/2014/main" id="{C80EEEC4-D960-4B5F-A2FB-FF9A875890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295400"/>
          <a:ext cx="8229601" cy="4438648"/>
        </p:xfrm>
        <a:graphic>
          <a:graphicData uri="http://schemas.openxmlformats.org/drawingml/2006/table">
            <a:tbl>
              <a:tblPr/>
              <a:tblGrid>
                <a:gridCol w="3493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22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Packed Arithmetic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Wrap Around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Signed Sat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Sat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5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Addition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PADD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PADDS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PADDUS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5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Subtraction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PSUB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PSUBS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PSUBUS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Multiplication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PMULL/H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Multiply &amp; add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PMADD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 Arithmetic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PSRA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Compare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PCMPcc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22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Conversions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Signed Sat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Unsigned Sat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Pack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PACKSS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PACKUS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Unpack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PUNPCKL/H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22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Logical Operations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Packed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 64-bit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4332" marR="104332" marT="46034" marB="46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PAND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 not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PANDN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POR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Exclusive or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PXOR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PSLL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PSLL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PSRL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PSRL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922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Transfers and Memory Operations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64-bit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4332" marR="104332" marT="46034" marB="46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Register-register move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MOVD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MOVQ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from memory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MOVD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MOVQ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to memory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MOVD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MOVQ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9228"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Miscellaneous</a:t>
                      </a:r>
                      <a:endParaRPr kumimoji="0" 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4332" marR="104332" marT="46034" marB="460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41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 multimedia state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EMMS</a:t>
                      </a:r>
                    </a:p>
                  </a:txBody>
                  <a:tcPr marL="106060" marR="10606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2500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0" lang="pt-PT" sz="9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106060" marR="10606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BBF0627-C59A-4264-8A74-2A4B385B9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SSE/SSE2 data types</a:t>
            </a:r>
            <a:endParaRPr lang="pt-PT" altLang="pt-PT" i="1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BD89AE5-1DB1-4E27-AD19-A8C2B4B13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/>
              <a:t>8 registers of 128 bits</a:t>
            </a:r>
          </a:p>
          <a:p>
            <a:pPr lvl="1"/>
            <a:r>
              <a:rPr lang="pt-PT" altLang="pt-PT" sz="2000"/>
              <a:t>XMM0, …, XMM7</a:t>
            </a:r>
          </a:p>
          <a:p>
            <a:r>
              <a:rPr lang="pt-PT" altLang="pt-PT" sz="2400"/>
              <a:t>4 FPs simple precision (SSE)</a:t>
            </a:r>
          </a:p>
          <a:p>
            <a:r>
              <a:rPr lang="pt-PT" altLang="pt-PT" sz="2400"/>
              <a:t>2 FPs double precision (SSE2)</a:t>
            </a:r>
          </a:p>
          <a:p>
            <a:r>
              <a:rPr lang="pt-PT" altLang="pt-PT" sz="2400"/>
              <a:t>16 bytes (SSE2)</a:t>
            </a:r>
          </a:p>
          <a:p>
            <a:r>
              <a:rPr lang="pt-PT" altLang="pt-PT" sz="2400"/>
              <a:t>8 words (SSE2)</a:t>
            </a:r>
          </a:p>
          <a:p>
            <a:r>
              <a:rPr lang="pt-PT" altLang="pt-PT" sz="2400"/>
              <a:t>4 double words (SSE2)</a:t>
            </a:r>
          </a:p>
          <a:p>
            <a:r>
              <a:rPr lang="pt-PT" altLang="pt-PT" sz="2400"/>
              <a:t>1 inteiro 128bit (SSE2)</a:t>
            </a:r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9A9F6FA7-B246-4234-9F91-A6AA28C2D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171575"/>
            <a:ext cx="33337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D1B2E2E-5EC0-4B54-9F6B-7ABAF84B0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Sum arrays</a:t>
            </a:r>
            <a:endParaRPr lang="pt-PT" altLang="pt-PT" i="1"/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78D5B47F-3DEC-4E85-A6DE-D1A7769DB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28775"/>
            <a:ext cx="82089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solidFill>
                  <a:srgbClr val="003366"/>
                </a:solidFill>
              </a:rPr>
              <a:t>Code: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endParaRPr lang="pt-PT" altLang="pt-PT" sz="900" b="1">
              <a:solidFill>
                <a:srgbClr val="003366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latin typeface="Courier New" panose="02070309020205020404" pitchFamily="49" charset="0"/>
              </a:rPr>
              <a:t>int A[size], B[size], C[size];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latin typeface="Courier New" panose="02070309020205020404" pitchFamily="49" charset="0"/>
              </a:rPr>
              <a:t>for (i = 0 ; i &lt; size ; i++)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latin typeface="Courier New" panose="02070309020205020404" pitchFamily="49" charset="0"/>
              </a:rPr>
              <a:t>	   C[i] = A[i] + B[i];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endParaRPr lang="pt-PT" altLang="pt-PT" sz="2400" b="1">
              <a:solidFill>
                <a:srgbClr val="003366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solidFill>
                  <a:srgbClr val="003366"/>
                </a:solidFill>
              </a:rPr>
              <a:t>	Parallelism?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4408CBE-BE2A-4ADE-9976-F8716B164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Sum arrays</a:t>
            </a:r>
            <a:endParaRPr lang="pt-PT" altLang="pt-PT" i="1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AB4970A-F4C2-468E-8594-8264206B6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movdqa (%eax,%edx,4), %xmm0   # load A[i] to A[i+3]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movdqa (%ebx,%edx,4), %xmm1   # load B[i] to B[i+3]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paddd  %xmm0, %xmm1           # CCCC = AAAA + BBBB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movdqa %xmm1, (%ecx,%edx,4)   # store C[i] to C[i+3]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addl   $4, %edx               # i += 4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910E6C22-47EE-4E9F-A19F-374D39B4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554413"/>
            <a:ext cx="7262812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9933"/>
              </a:buClr>
              <a:buSzPct val="120000"/>
              <a:buFontTx/>
              <a:buChar char="•"/>
              <a:defRPr/>
            </a:pPr>
            <a:r>
              <a:rPr lang="pt-PT" sz="2800" dirty="0" err="1">
                <a:solidFill>
                  <a:schemeClr val="tx1"/>
                </a:solidFill>
                <a:latin typeface="+mn-lt"/>
                <a:cs typeface="+mn-cs"/>
              </a:rPr>
              <a:t>movdqa</a:t>
            </a:r>
            <a:r>
              <a:rPr lang="pt-PT" sz="2800" dirty="0">
                <a:solidFill>
                  <a:schemeClr val="tx1"/>
                </a:solidFill>
                <a:latin typeface="+mn-lt"/>
                <a:cs typeface="+mn-cs"/>
              </a:rPr>
              <a:t> (%</a:t>
            </a:r>
            <a:r>
              <a:rPr lang="pt-PT" sz="2800" dirty="0" err="1">
                <a:solidFill>
                  <a:schemeClr val="tx1"/>
                </a:solidFill>
                <a:latin typeface="+mn-lt"/>
                <a:cs typeface="+mn-cs"/>
              </a:rPr>
              <a:t>eax</a:t>
            </a:r>
            <a:r>
              <a:rPr lang="pt-PT" sz="2800" dirty="0">
                <a:solidFill>
                  <a:schemeClr val="tx1"/>
                </a:solidFill>
                <a:latin typeface="+mn-lt"/>
                <a:cs typeface="+mn-cs"/>
              </a:rPr>
              <a:t>,%edx,4), %xmm0</a:t>
            </a:r>
            <a:endParaRPr lang="pt-PT" sz="2800" b="1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2A476F"/>
              </a:buClr>
              <a:buSzPct val="55000"/>
              <a:buFontTx/>
              <a:buChar char="•"/>
              <a:defRPr/>
            </a:pPr>
            <a:r>
              <a:rPr lang="pt-PT" sz="2400" b="1" dirty="0" err="1">
                <a:solidFill>
                  <a:schemeClr val="tx1"/>
                </a:solidFill>
                <a:latin typeface="+mn-lt"/>
                <a:cs typeface="+mn-cs"/>
              </a:rPr>
              <a:t>mov</a:t>
            </a:r>
            <a:r>
              <a:rPr lang="pt-PT" sz="2400" dirty="0">
                <a:solidFill>
                  <a:schemeClr val="tx1"/>
                </a:solidFill>
                <a:latin typeface="+mn-lt"/>
                <a:cs typeface="+mn-cs"/>
              </a:rPr>
              <a:t>: transferência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2A476F"/>
              </a:buClr>
              <a:buSzPct val="55000"/>
              <a:buFontTx/>
              <a:buChar char="•"/>
              <a:defRPr/>
            </a:pPr>
            <a:r>
              <a:rPr lang="pt-PT" sz="2400" b="1" dirty="0" err="1">
                <a:solidFill>
                  <a:schemeClr val="tx1"/>
                </a:solidFill>
                <a:latin typeface="+mn-lt"/>
                <a:cs typeface="+mn-cs"/>
              </a:rPr>
              <a:t>dq</a:t>
            </a:r>
            <a:r>
              <a:rPr lang="pt-PT" sz="2400" dirty="0">
                <a:solidFill>
                  <a:schemeClr val="tx1"/>
                </a:solidFill>
                <a:latin typeface="+mn-lt"/>
                <a:cs typeface="+mn-cs"/>
              </a:rPr>
              <a:t>: </a:t>
            </a:r>
            <a:r>
              <a:rPr lang="pt-PT" sz="2400" dirty="0" err="1">
                <a:solidFill>
                  <a:schemeClr val="tx1"/>
                </a:solidFill>
                <a:latin typeface="+mn-lt"/>
                <a:cs typeface="+mn-cs"/>
              </a:rPr>
              <a:t>double</a:t>
            </a:r>
            <a:r>
              <a:rPr lang="pt-PT" sz="2400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pt-PT" sz="2400" dirty="0" err="1">
                <a:solidFill>
                  <a:schemeClr val="tx1"/>
                </a:solidFill>
                <a:latin typeface="+mn-lt"/>
                <a:cs typeface="+mn-cs"/>
              </a:rPr>
              <a:t>quad</a:t>
            </a:r>
            <a:endParaRPr lang="pt-PT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2A476F"/>
              </a:buClr>
              <a:buSzPct val="55000"/>
              <a:buFontTx/>
              <a:buChar char="•"/>
              <a:defRPr/>
            </a:pPr>
            <a:r>
              <a:rPr lang="pt-PT" sz="2400" b="1" dirty="0">
                <a:solidFill>
                  <a:schemeClr val="tx1"/>
                </a:solidFill>
                <a:latin typeface="+mn-lt"/>
                <a:cs typeface="+mn-cs"/>
              </a:rPr>
              <a:t>a</a:t>
            </a:r>
            <a:r>
              <a:rPr lang="pt-PT" sz="2400" dirty="0">
                <a:solidFill>
                  <a:schemeClr val="tx1"/>
                </a:solidFill>
                <a:latin typeface="+mn-lt"/>
                <a:cs typeface="+mn-cs"/>
              </a:rPr>
              <a:t>: </a:t>
            </a:r>
            <a:r>
              <a:rPr lang="pt-PT" sz="2400" dirty="0" err="1">
                <a:solidFill>
                  <a:schemeClr val="tx1"/>
                </a:solidFill>
                <a:latin typeface="+mn-lt"/>
                <a:cs typeface="+mn-cs"/>
              </a:rPr>
              <a:t>align</a:t>
            </a:r>
            <a:endParaRPr lang="pt-PT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2A476F"/>
              </a:buClr>
              <a:buSzPct val="55000"/>
              <a:buFontTx/>
              <a:buChar char="•"/>
              <a:defRPr/>
            </a:pPr>
            <a:r>
              <a:rPr lang="pt-PT" sz="2400" b="1" dirty="0">
                <a:solidFill>
                  <a:schemeClr val="tx1"/>
                </a:solidFill>
                <a:latin typeface="+mn-lt"/>
                <a:cs typeface="+mn-cs"/>
              </a:rPr>
              <a:t>(%</a:t>
            </a:r>
            <a:r>
              <a:rPr lang="pt-PT" sz="2400" b="1" dirty="0" err="1">
                <a:solidFill>
                  <a:schemeClr val="tx1"/>
                </a:solidFill>
                <a:latin typeface="+mn-lt"/>
                <a:cs typeface="+mn-cs"/>
              </a:rPr>
              <a:t>eax</a:t>
            </a:r>
            <a:r>
              <a:rPr lang="pt-PT" sz="2400" b="1" dirty="0">
                <a:solidFill>
                  <a:schemeClr val="tx1"/>
                </a:solidFill>
                <a:latin typeface="+mn-lt"/>
                <a:cs typeface="+mn-cs"/>
              </a:rPr>
              <a:t>,%edx,4)</a:t>
            </a:r>
            <a:r>
              <a:rPr lang="pt-PT" sz="2400" dirty="0">
                <a:solidFill>
                  <a:schemeClr val="tx1"/>
                </a:solidFill>
                <a:latin typeface="+mn-lt"/>
                <a:cs typeface="+mn-cs"/>
              </a:rPr>
              <a:t>: </a:t>
            </a:r>
            <a:r>
              <a:rPr lang="pt-PT" sz="2400" dirty="0" err="1">
                <a:solidFill>
                  <a:schemeClr val="tx1"/>
                </a:solidFill>
                <a:latin typeface="+mn-lt"/>
                <a:cs typeface="+mn-cs"/>
              </a:rPr>
              <a:t>eax</a:t>
            </a:r>
            <a:r>
              <a:rPr lang="pt-PT" sz="2400" dirty="0">
                <a:solidFill>
                  <a:schemeClr val="tx1"/>
                </a:solidFill>
                <a:latin typeface="+mn-lt"/>
                <a:cs typeface="+mn-cs"/>
              </a:rPr>
              <a:t> + 4*edx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5A80BF6-5263-4AEA-9B45-49B61CABA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Sum elements of an array</a:t>
            </a:r>
            <a:endParaRPr lang="pt-PT" altLang="pt-PT" i="1"/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9483B3FB-67AB-4490-B682-B6F02EB62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28775"/>
            <a:ext cx="82089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solidFill>
                  <a:srgbClr val="003366"/>
                </a:solidFill>
              </a:rPr>
              <a:t>Code: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endParaRPr lang="pt-PT" altLang="pt-PT" sz="900" b="1">
              <a:solidFill>
                <a:srgbClr val="003366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latin typeface="Courier New" panose="02070309020205020404" pitchFamily="49" charset="0"/>
              </a:rPr>
              <a:t>int A[size], total=0;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latin typeface="Courier New" panose="02070309020205020404" pitchFamily="49" charset="0"/>
              </a:rPr>
              <a:t>for (i = 0 ; i &lt; size ; i++)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latin typeface="Courier New" panose="02070309020205020404" pitchFamily="49" charset="0"/>
              </a:rPr>
              <a:t>	   total += A[i];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endParaRPr lang="pt-PT" altLang="pt-PT" sz="2400" b="1">
              <a:solidFill>
                <a:srgbClr val="003366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solidFill>
                  <a:srgbClr val="003366"/>
                </a:solidFill>
              </a:rPr>
              <a:t>	Parallelism?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AD9F9C4-B981-4742-89E3-EDE3259A8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Sum elements of an array</a:t>
            </a:r>
            <a:endParaRPr lang="pt-PT" altLang="pt-PT" i="1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4D60939-642C-48E3-9F9E-39D5493D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28775"/>
            <a:ext cx="82089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solidFill>
                  <a:srgbClr val="003366"/>
                </a:solidFill>
              </a:rPr>
              <a:t>Restructured code: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endParaRPr lang="pt-PT" altLang="pt-PT" sz="900" b="1">
              <a:solidFill>
                <a:srgbClr val="003366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int A[size], temp[4], total;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temp[0]=temp[1]=temp[2]=temp[3]=0;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for (i = 0 ; i &lt; size ; i+=4) {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	   temp[0] += A[i];   temp[1] += A[i+1];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	   temp[2] += A[i+2]; temp[3] += A[i+3];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total = temp[0]+temp[1]+temp[2]+temp[3];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endParaRPr lang="pt-PT" altLang="pt-PT" sz="2000" b="1">
              <a:solidFill>
                <a:srgbClr val="003366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solidFill>
                  <a:srgbClr val="003366"/>
                </a:solidFill>
              </a:rPr>
              <a:t>	Parallelism?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59C4566-7F8F-4AB2-9E94-55DB0F10F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Internal product of 2 vectors</a:t>
            </a:r>
            <a:endParaRPr lang="pt-PT" altLang="pt-PT" i="1"/>
          </a:p>
        </p:txBody>
      </p:sp>
      <p:sp>
        <p:nvSpPr>
          <p:cNvPr id="18435" name="Rectangle 6">
            <a:extLst>
              <a:ext uri="{FF2B5EF4-FFF2-40B4-BE49-F238E27FC236}">
                <a16:creationId xmlns:a16="http://schemas.microsoft.com/office/drawing/2014/main" id="{9579CE1C-360F-478E-83FB-105FA09EE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28775"/>
            <a:ext cx="82089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solidFill>
                  <a:srgbClr val="003366"/>
                </a:solidFill>
              </a:rPr>
              <a:t>Code: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endParaRPr lang="pt-PT" altLang="pt-PT" sz="900" b="1">
              <a:solidFill>
                <a:srgbClr val="003366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latin typeface="Courier New" panose="02070309020205020404" pitchFamily="49" charset="0"/>
              </a:rPr>
              <a:t>int A[size], B[size], iprod;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latin typeface="Courier New" panose="02070309020205020404" pitchFamily="49" charset="0"/>
              </a:rPr>
              <a:t>for (i = 0 ; i &lt; size ; i++)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latin typeface="Courier New" panose="02070309020205020404" pitchFamily="49" charset="0"/>
              </a:rPr>
              <a:t>	   iprod += A[i]*b[i];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endParaRPr lang="pt-PT" altLang="pt-PT" sz="2400" b="1">
              <a:solidFill>
                <a:srgbClr val="003366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solidFill>
                  <a:srgbClr val="003366"/>
                </a:solidFill>
              </a:rPr>
              <a:t>	Parallelism?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9F4987A-C3BA-4A49-9B50-27A030FF4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Internal product of 2 vectors</a:t>
            </a:r>
            <a:endParaRPr lang="pt-PT" altLang="pt-PT" i="1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E91E995-EEBD-4F55-B8B5-1D2CDBA2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28775"/>
            <a:ext cx="82089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solidFill>
                  <a:srgbClr val="003366"/>
                </a:solidFill>
              </a:rPr>
              <a:t>Loop unrolled code: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endParaRPr lang="pt-PT" altLang="pt-PT" sz="900" b="1">
              <a:solidFill>
                <a:srgbClr val="003366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int A[size], B[size], iprod=0;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for (i = 0 ; i &lt; size ; i+=3) {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    iprod += A[i]*B[i];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    iprod += A[i+1]*B[i+1];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    iprod += A[i+2]*B[i+2];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endParaRPr lang="pt-PT" altLang="pt-PT" sz="2000" b="1">
              <a:solidFill>
                <a:srgbClr val="003366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solidFill>
                  <a:srgbClr val="003366"/>
                </a:solidFill>
              </a:rPr>
              <a:t>	Parallelism?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B972D6-0E91-48A2-84C3-85396E148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Internal product of 2 vectors</a:t>
            </a:r>
            <a:endParaRPr lang="pt-PT" altLang="pt-PT" i="1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2965400-4551-4236-85EF-128477AD3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28775"/>
            <a:ext cx="82089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solidFill>
                  <a:srgbClr val="003366"/>
                </a:solidFill>
              </a:rPr>
              <a:t>Loop unrolled code: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endParaRPr lang="pt-PT" altLang="pt-PT" sz="900" b="1">
              <a:solidFill>
                <a:srgbClr val="003366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int A[size], B[size], iprod=0;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for (i = 0 ; i &lt; size ; i+=3) {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    temp0 = A[i]*B[i];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    temp1 = A[i+1]*B[i+1];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    temp2 = A[i+2]*B[i+2];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    iprod += temp0 + temp1 + temp2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endParaRPr lang="pt-PT" altLang="pt-PT" sz="2000" b="1">
              <a:solidFill>
                <a:srgbClr val="003366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25000"/>
              </a:spcAft>
              <a:buClrTx/>
              <a:buSzPct val="75000"/>
              <a:buFontTx/>
              <a:buNone/>
            </a:pPr>
            <a:r>
              <a:rPr lang="pt-PT" altLang="pt-PT" b="1">
                <a:solidFill>
                  <a:srgbClr val="003366"/>
                </a:solidFill>
              </a:rPr>
              <a:t>	Parallelism?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B8064301-7E6F-4E7C-95EA-AD1AC3304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SSE with unrolled loop</a:t>
            </a:r>
          </a:p>
        </p:txBody>
      </p:sp>
      <p:sp>
        <p:nvSpPr>
          <p:cNvPr id="21507" name="Marcador de Posição de Conteúdo 2">
            <a:extLst>
              <a:ext uri="{FF2B5EF4-FFF2-40B4-BE49-F238E27FC236}">
                <a16:creationId xmlns:a16="http://schemas.microsoft.com/office/drawing/2014/main" id="{6EFEDF46-EAAC-4F47-B84D-147A2C579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561975"/>
          </a:xfrm>
        </p:spPr>
        <p:txBody>
          <a:bodyPr/>
          <a:lstStyle/>
          <a:p>
            <a:r>
              <a:rPr lang="en-US" altLang="pt-PT"/>
              <a:t>Internal product of 2 vectors (</a:t>
            </a:r>
            <a:r>
              <a:rPr lang="en-US" altLang="pt-PT" b="1"/>
              <a:t>a</a:t>
            </a:r>
            <a:r>
              <a:rPr lang="en-US" altLang="pt-PT"/>
              <a:t> and </a:t>
            </a:r>
            <a:r>
              <a:rPr lang="en-US" altLang="pt-PT" b="1"/>
              <a:t>b</a:t>
            </a:r>
            <a:r>
              <a:rPr lang="en-US" altLang="pt-PT"/>
              <a:t>)</a:t>
            </a:r>
          </a:p>
          <a:p>
            <a:endParaRPr lang="en-US" altLang="pt-PT"/>
          </a:p>
          <a:p>
            <a:endParaRPr lang="en-US" altLang="pt-PT"/>
          </a:p>
        </p:txBody>
      </p:sp>
      <p:sp>
        <p:nvSpPr>
          <p:cNvPr id="32772" name="CaixaDeTexto 3">
            <a:extLst>
              <a:ext uri="{FF2B5EF4-FFF2-40B4-BE49-F238E27FC236}">
                <a16:creationId xmlns:a16="http://schemas.microsoft.com/office/drawing/2014/main" id="{D9CEFDF0-EC5A-465F-8350-AF41AAA1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885950"/>
            <a:ext cx="821531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33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A476F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length6 = (size/24)*24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for(; i &lt; length6; i += 24){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__asm__ volatile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(// instruction comment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"\n\t movdqa 0x00(%0),%%xmm2 \t#" "\n\t movdqa 0x10(%0),%%xmm3 \t#"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"\n\t movdqa 0x20(%0),%%xmm4 \t#” "\n\t movdqa 0x30(%0),%%xmm5 \t#"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"\n\t movdqa 0x40(%0),%%xmm6 \t#” "\n\t movdqa 0x50(%0),%%xmm7 \t#"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t-PT" sz="14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"\n\t mulps 0x00(%1),%%xmm2 \t#”  "\n\t mulps 0x10(%1),%%xmm3 \t#"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"\n\t mulps 0x20(%1),%%xmm4 \t#”  "\n\t mulps 0x30(%1),%%xmm5 \t#"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"\n\t mulps 0x40(%1),%%xmm6 \t#”  "\n\t mulps 0x50(%1),%%xmm7 \t#"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pt-PT" sz="14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"\n\t addps %%xmm2,%%xmm0 \t#”    "\n\t addps %%xmm3,%%xmm0 \t#"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"\n\t addps %%xmm4,%%xmm0 \t#”    "\n\t addps %%xmm5,%%xmm0 \t#"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"\n\t addps %%xmm6,%%xmm0 \t#”    "\n\t addps %%xmm7,%%xmm0 \t#"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:"r" (a+i), // %0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"r" (b+i)  // %1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PT"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9D9B55E-0F74-435F-BEBF-344D314FE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Memory architectures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25D153D-96E6-4BBC-967C-5F06DBE7E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en-US"/>
              <a:t>Shared Memory</a:t>
            </a:r>
          </a:p>
          <a:p>
            <a:r>
              <a:rPr lang="fr-FR" altLang="en-US"/>
              <a:t>Distributed Memory</a:t>
            </a:r>
          </a:p>
          <a:p>
            <a:r>
              <a:rPr lang="fr-FR" altLang="en-US"/>
              <a:t>Hybrid Distributed-Shared Memory</a:t>
            </a:r>
          </a:p>
          <a:p>
            <a:endParaRPr lang="fr-F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405DDCB5-AE32-49DF-9714-FCE7B87B5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/>
              <a:t>SSE with loop unrolling</a:t>
            </a:r>
          </a:p>
        </p:txBody>
      </p:sp>
      <p:sp>
        <p:nvSpPr>
          <p:cNvPr id="22531" name="Marcador de Posição de Conteúdo 3">
            <a:extLst>
              <a:ext uri="{FF2B5EF4-FFF2-40B4-BE49-F238E27FC236}">
                <a16:creationId xmlns:a16="http://schemas.microsoft.com/office/drawing/2014/main" id="{1DCF0044-BBAF-42E2-952D-AE6B96B3A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/>
              <a:t>Comparison with other libraries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CAB02AB5-E368-4312-A29A-6FA7B3EC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804988"/>
            <a:ext cx="62865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B1E4CEF-8A91-4B0E-9EEC-D651EE2AF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Shared Memory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F050C5F-CA0C-44FE-94CC-ABB258F8D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5688013"/>
          </a:xfrm>
        </p:spPr>
        <p:txBody>
          <a:bodyPr/>
          <a:lstStyle/>
          <a:p>
            <a:r>
              <a:rPr lang="en-GB" altLang="en-US" sz="2000"/>
              <a:t>Shared memory parallel computers vary widely, but generally have in common the ability for all processors to access all memory as global address space. </a:t>
            </a:r>
            <a:endParaRPr lang="fr-FR" altLang="en-US" sz="2000"/>
          </a:p>
          <a:p>
            <a:endParaRPr lang="en-GB" altLang="en-US" sz="2000"/>
          </a:p>
          <a:p>
            <a:endParaRPr lang="en-GB" altLang="en-US" sz="2000"/>
          </a:p>
          <a:p>
            <a:endParaRPr lang="en-GB" altLang="en-US" sz="2000"/>
          </a:p>
          <a:p>
            <a:endParaRPr lang="en-GB" altLang="en-US" sz="2000"/>
          </a:p>
          <a:p>
            <a:endParaRPr lang="en-GB" altLang="en-US" sz="2000"/>
          </a:p>
          <a:p>
            <a:endParaRPr lang="en-GB" altLang="en-US" sz="2000"/>
          </a:p>
          <a:p>
            <a:endParaRPr lang="en-GB" altLang="en-US" sz="2000"/>
          </a:p>
          <a:p>
            <a:r>
              <a:rPr lang="en-GB" altLang="en-US" sz="2000"/>
              <a:t>Multiple processors can operate independently but share the same memory resources. </a:t>
            </a:r>
            <a:endParaRPr lang="fr-FR" altLang="en-US" sz="2000"/>
          </a:p>
          <a:p>
            <a:r>
              <a:rPr lang="en-GB" altLang="en-US" sz="2000"/>
              <a:t>Changes in a memory location effected by one processor are visible to all other processors. </a:t>
            </a:r>
            <a:endParaRPr lang="fr-FR" altLang="en-US" sz="2000"/>
          </a:p>
          <a:p>
            <a:r>
              <a:rPr lang="en-GB" altLang="ja-JP" sz="2000">
                <a:ea typeface="MS PGothic" panose="020B0600070205080204" pitchFamily="34" charset="-128"/>
              </a:rPr>
              <a:t>Shared memory machines can be divided into two main classes based upon memory access times: </a:t>
            </a:r>
            <a:r>
              <a:rPr lang="en-GB" altLang="ja-JP" sz="2000" b="1" i="1">
                <a:ea typeface="MS PGothic" panose="020B0600070205080204" pitchFamily="34" charset="-128"/>
              </a:rPr>
              <a:t>UMA</a:t>
            </a:r>
            <a:r>
              <a:rPr lang="en-GB" altLang="ja-JP" sz="2000">
                <a:ea typeface="MS PGothic" panose="020B0600070205080204" pitchFamily="34" charset="-128"/>
              </a:rPr>
              <a:t> and </a:t>
            </a:r>
            <a:r>
              <a:rPr lang="en-GB" altLang="ja-JP" sz="2000" b="1" i="1">
                <a:ea typeface="MS PGothic" panose="020B0600070205080204" pitchFamily="34" charset="-128"/>
              </a:rPr>
              <a:t>NUMA</a:t>
            </a:r>
            <a:r>
              <a:rPr lang="en-GB" altLang="ja-JP" sz="2000">
                <a:ea typeface="MS PGothic" panose="020B0600070205080204" pitchFamily="34" charset="-128"/>
              </a:rPr>
              <a:t>. </a:t>
            </a:r>
            <a:endParaRPr lang="fr-FR" altLang="en-US" sz="2000"/>
          </a:p>
        </p:txBody>
      </p:sp>
      <p:pic>
        <p:nvPicPr>
          <p:cNvPr id="29700" name="Picture 4" descr="Shared memory architecture">
            <a:extLst>
              <a:ext uri="{FF2B5EF4-FFF2-40B4-BE49-F238E27FC236}">
                <a16:creationId xmlns:a16="http://schemas.microsoft.com/office/drawing/2014/main" id="{A8A9C397-C30C-4C22-95E5-59A5813B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944688"/>
            <a:ext cx="36512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E40205E-3589-4A48-AFC6-B0DD2FB97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Shared Memory : UMA vs. NUMA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B73549F-D731-4BBA-8C92-C48FA66E0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en-US" sz="2000" b="1"/>
              <a:t>Uniform Memory Access (UMA): </a:t>
            </a:r>
          </a:p>
          <a:p>
            <a:pPr lvl="1"/>
            <a:r>
              <a:rPr lang="en-GB" altLang="en-US" sz="1800"/>
              <a:t>Most commonly represented today by Symmetric Multiprocessor (SMP) machines </a:t>
            </a:r>
            <a:endParaRPr lang="fr-FR" altLang="en-US" sz="1800"/>
          </a:p>
          <a:p>
            <a:pPr lvl="1"/>
            <a:r>
              <a:rPr lang="fr-FR" altLang="en-US" sz="1800"/>
              <a:t>Identical processors </a:t>
            </a:r>
          </a:p>
          <a:p>
            <a:pPr lvl="1"/>
            <a:r>
              <a:rPr lang="en-GB" altLang="en-US" sz="1800" b="1"/>
              <a:t>Equal access and access times to memory </a:t>
            </a:r>
            <a:endParaRPr lang="fr-FR" altLang="en-US" sz="1800" b="1"/>
          </a:p>
          <a:p>
            <a:pPr lvl="1"/>
            <a:r>
              <a:rPr lang="en-GB" altLang="en-US" sz="1800"/>
              <a:t>Sometimes called CC-UMA - Cache Coherent UMA. Cache coherent means if one processor updates a location in shared memory, all the other processors know about the update. </a:t>
            </a:r>
            <a:r>
              <a:rPr lang="fr-FR" altLang="en-US" sz="1800"/>
              <a:t>Cache coherency is accomplished at the hardware level. </a:t>
            </a:r>
          </a:p>
          <a:p>
            <a:r>
              <a:rPr lang="en-GB" altLang="en-US" sz="2000" b="1"/>
              <a:t>Non-Uniform Memory Access (NUMA): </a:t>
            </a:r>
            <a:endParaRPr lang="fr-FR" altLang="en-US" sz="2000" b="1"/>
          </a:p>
          <a:p>
            <a:pPr lvl="1"/>
            <a:r>
              <a:rPr lang="en-GB" altLang="en-US" sz="1800"/>
              <a:t>Often made by physically linking two or more SMPs </a:t>
            </a:r>
            <a:endParaRPr lang="fr-FR" altLang="en-US" sz="1800"/>
          </a:p>
          <a:p>
            <a:pPr lvl="1"/>
            <a:r>
              <a:rPr lang="en-GB" altLang="en-US" sz="1800"/>
              <a:t>One SMP can directly access memory of another SMP </a:t>
            </a:r>
            <a:endParaRPr lang="fr-FR" altLang="en-US" sz="1800"/>
          </a:p>
          <a:p>
            <a:pPr lvl="1"/>
            <a:r>
              <a:rPr lang="en-GB" altLang="en-US" sz="1800" b="1"/>
              <a:t>Not all processors have equal access time to all memories </a:t>
            </a:r>
            <a:endParaRPr lang="fr-FR" altLang="en-US" sz="1800" b="1"/>
          </a:p>
          <a:p>
            <a:pPr lvl="1"/>
            <a:r>
              <a:rPr lang="en-GB" altLang="en-US" sz="1800"/>
              <a:t>Memory access across link is slower </a:t>
            </a:r>
            <a:endParaRPr lang="fr-FR" altLang="en-US" sz="1800"/>
          </a:p>
          <a:p>
            <a:pPr lvl="1"/>
            <a:r>
              <a:rPr lang="en-GB" altLang="en-US" sz="1800"/>
              <a:t>If cache coherency is maintained, then may also be called CC-NUMA - Cache Coherent NUMA </a:t>
            </a:r>
            <a:endParaRPr lang="fr-FR" altLang="en-US" sz="1800"/>
          </a:p>
          <a:p>
            <a:pPr>
              <a:lnSpc>
                <a:spcPct val="80000"/>
              </a:lnSpc>
            </a:pPr>
            <a:endParaRPr lang="fr-FR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DD61254-8059-4E82-B400-8B0A95A0B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Shared Memory: Pro and Con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A1CCFB7-27F7-4AA6-833F-DED02AF12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en-US" sz="2000" b="1"/>
              <a:t>Advantages</a:t>
            </a:r>
          </a:p>
          <a:p>
            <a:pPr lvl="1"/>
            <a:r>
              <a:rPr lang="en-GB" altLang="en-US" sz="1800"/>
              <a:t>Global address space provides a user-friendly programming perspective to memory </a:t>
            </a:r>
            <a:endParaRPr lang="fr-FR" altLang="en-US" sz="1800"/>
          </a:p>
          <a:p>
            <a:pPr lvl="1"/>
            <a:r>
              <a:rPr lang="en-GB" altLang="en-US" sz="1800"/>
              <a:t>Data sharing between tasks is both fast and uniform due to the proximity of memory to CPUs </a:t>
            </a:r>
            <a:endParaRPr lang="fr-FR" altLang="en-US" sz="1800"/>
          </a:p>
          <a:p>
            <a:r>
              <a:rPr lang="fr-FR" altLang="en-US" sz="2000" b="1"/>
              <a:t>Disadvantages: </a:t>
            </a:r>
          </a:p>
          <a:p>
            <a:pPr lvl="1"/>
            <a:r>
              <a:rPr lang="en-GB" altLang="en-US" sz="1800"/>
              <a:t>Primary disadvantage is the lack of scalability between memory and CPUs. Adding more CPUs can geometrically increases traffic on the shared memory-CPU path, and for cache coherent systems, geometrically increase traffic associated with cache/memory management. </a:t>
            </a:r>
            <a:endParaRPr lang="fr-FR" altLang="en-US" sz="1800"/>
          </a:p>
          <a:p>
            <a:pPr lvl="1"/>
            <a:r>
              <a:rPr lang="en-GB" altLang="en-US" sz="1800"/>
              <a:t>Programmer responsibility for synchronization constructs that insure "correct" access of global memory. </a:t>
            </a:r>
            <a:endParaRPr lang="fr-FR" altLang="en-US" sz="1800"/>
          </a:p>
          <a:p>
            <a:pPr lvl="1"/>
            <a:r>
              <a:rPr lang="en-GB" altLang="en-US" sz="1800"/>
              <a:t>Expense: it becomes increasingly difficult and expensive to design and produce shared memory machines with ever increasing numbers of processors. </a:t>
            </a:r>
            <a:endParaRPr lang="fr-FR" altLang="en-US" sz="1800"/>
          </a:p>
          <a:p>
            <a:pPr>
              <a:lnSpc>
                <a:spcPct val="80000"/>
              </a:lnSpc>
            </a:pPr>
            <a:endParaRPr lang="fr-FR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13BBF8D-FF6F-430E-A2D1-0F0B961F3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Distributed Memory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7C824D3-7672-4721-95FD-986465E34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25525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1600"/>
              <a:t>Like shared memory systems, distributed memory systems vary widely but share a common characteristic. Distributed memory systems require a </a:t>
            </a:r>
            <a:r>
              <a:rPr lang="en-GB" altLang="en-US" sz="1600" b="1"/>
              <a:t>communication network</a:t>
            </a:r>
            <a:r>
              <a:rPr lang="en-GB" altLang="en-US" sz="1600"/>
              <a:t> to connect inter-processor memory. </a:t>
            </a:r>
            <a:endParaRPr lang="fr-FR" altLang="en-US" sz="1600"/>
          </a:p>
          <a:p>
            <a:pPr>
              <a:lnSpc>
                <a:spcPct val="90000"/>
              </a:lnSpc>
            </a:pPr>
            <a:r>
              <a:rPr lang="en-GB" altLang="en-US" sz="1600" b="1"/>
              <a:t>Processors have their own local memory</a:t>
            </a:r>
            <a:r>
              <a:rPr lang="en-GB" altLang="en-US" sz="1600"/>
              <a:t>. Memory addresses in one processor do not map to another processor, so there is no concept of global address space across all processors. </a:t>
            </a:r>
            <a:endParaRPr lang="fr-FR" altLang="en-US" sz="1600"/>
          </a:p>
          <a:p>
            <a:pPr>
              <a:lnSpc>
                <a:spcPct val="90000"/>
              </a:lnSpc>
            </a:pPr>
            <a:r>
              <a:rPr lang="en-GB" altLang="en-US" sz="1600"/>
              <a:t>Because each processor has its own local memory, it operates independently. Changes it makes to its local memory have no effect on the memory of other processors. </a:t>
            </a:r>
            <a:r>
              <a:rPr lang="fr-FR" altLang="en-US" sz="1600"/>
              <a:t>Hence, the concept of </a:t>
            </a:r>
            <a:r>
              <a:rPr lang="fr-FR" altLang="en-US" sz="1600" b="1"/>
              <a:t>cache coherency does not apply</a:t>
            </a:r>
            <a:r>
              <a:rPr lang="fr-FR" altLang="en-US" sz="1600"/>
              <a:t>. </a:t>
            </a:r>
          </a:p>
          <a:p>
            <a:pPr>
              <a:lnSpc>
                <a:spcPct val="90000"/>
              </a:lnSpc>
            </a:pPr>
            <a:r>
              <a:rPr lang="en-GB" altLang="en-US" sz="1600"/>
              <a:t>When a processor needs access to data in another processor, it is usually the task of the programmer to explicitly define how and when data is communicated. </a:t>
            </a:r>
            <a:r>
              <a:rPr lang="fr-FR" altLang="en-US" sz="1600"/>
              <a:t>Synchronization between tasks is likewise the programmer's responsibility. </a:t>
            </a:r>
          </a:p>
          <a:p>
            <a:pPr>
              <a:lnSpc>
                <a:spcPct val="90000"/>
              </a:lnSpc>
            </a:pPr>
            <a:r>
              <a:rPr lang="en-GB" altLang="en-US" sz="1600"/>
              <a:t>The network "fabric" used for data transfer varies widely, though it can can be as simple as Ethernet.</a:t>
            </a:r>
            <a:endParaRPr lang="fr-FR" altLang="en-US" sz="1600"/>
          </a:p>
        </p:txBody>
      </p:sp>
      <p:pic>
        <p:nvPicPr>
          <p:cNvPr id="32772" name="Picture 4" descr="Distributed memory architecture">
            <a:extLst>
              <a:ext uri="{FF2B5EF4-FFF2-40B4-BE49-F238E27FC236}">
                <a16:creationId xmlns:a16="http://schemas.microsoft.com/office/drawing/2014/main" id="{281AA929-C8F8-48AC-B5B3-CFFAC61E3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508500"/>
            <a:ext cx="4610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4EF4816-30B5-4286-9D45-0669673C7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Distributed Memory: Pro and Con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43C4A9C-728B-4D77-9B13-644C8F290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en-US" sz="2000" b="1"/>
              <a:t>Advantages</a:t>
            </a:r>
          </a:p>
          <a:p>
            <a:pPr lvl="1"/>
            <a:r>
              <a:rPr lang="en-GB" altLang="en-US" sz="1800"/>
              <a:t>Memory is scalable with number of processors. Increase the number of processors and the size of memory increases proportionately. </a:t>
            </a:r>
            <a:endParaRPr lang="fr-FR" altLang="en-US" sz="1800"/>
          </a:p>
          <a:p>
            <a:pPr lvl="1"/>
            <a:r>
              <a:rPr lang="en-GB" altLang="en-US" sz="1800"/>
              <a:t>Each processor can rapidly access its own memory without interference and without the overhead incurred with trying to maintain cache coherency. </a:t>
            </a:r>
            <a:endParaRPr lang="fr-FR" altLang="en-US" sz="1800"/>
          </a:p>
          <a:p>
            <a:pPr lvl="1"/>
            <a:r>
              <a:rPr lang="en-GB" altLang="en-US" sz="1800"/>
              <a:t>Cost effectiveness: can use commodity, off-the-shelf processors and networking. </a:t>
            </a:r>
            <a:endParaRPr lang="fr-FR" altLang="en-US" sz="1800"/>
          </a:p>
          <a:p>
            <a:r>
              <a:rPr lang="fr-FR" altLang="en-US" sz="2000" b="1"/>
              <a:t>Disadvantages</a:t>
            </a:r>
          </a:p>
          <a:p>
            <a:pPr lvl="1"/>
            <a:r>
              <a:rPr lang="en-GB" altLang="en-US" sz="1800"/>
              <a:t>The programmer is responsible for many of the details associated with data communication between processors. </a:t>
            </a:r>
            <a:endParaRPr lang="fr-FR" altLang="en-US" sz="1800"/>
          </a:p>
          <a:p>
            <a:pPr lvl="1"/>
            <a:r>
              <a:rPr lang="en-GB" altLang="en-US" sz="1800"/>
              <a:t>It may be difficult to map existing data structures, based on global memory, to this memory organization. </a:t>
            </a:r>
            <a:endParaRPr lang="fr-FR" altLang="en-US" sz="1800"/>
          </a:p>
          <a:p>
            <a:pPr lvl="1"/>
            <a:r>
              <a:rPr lang="en-GB" altLang="ja-JP" sz="1800">
                <a:ea typeface="MS PGothic" panose="020B0600070205080204" pitchFamily="34" charset="-128"/>
              </a:rPr>
              <a:t>Non-uniform memory access (NUMA) times</a:t>
            </a:r>
            <a:r>
              <a:rPr lang="fr-FR" altLang="ja-JP" sz="1800">
                <a:ea typeface="MS PGothic" panose="020B0600070205080204" pitchFamily="34" charset="-128"/>
              </a:rPr>
              <a:t> </a:t>
            </a:r>
            <a:endParaRPr lang="fr-FR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1BF8E86-2C43-4FC8-9DA1-1EED76C84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Hybrid Distributed-Shared Memory</a:t>
            </a:r>
          </a:p>
        </p:txBody>
      </p:sp>
      <p:graphicFrame>
        <p:nvGraphicFramePr>
          <p:cNvPr id="67656" name="Group 72">
            <a:extLst>
              <a:ext uri="{FF2B5EF4-FFF2-40B4-BE49-F238E27FC236}">
                <a16:creationId xmlns:a16="http://schemas.microsoft.com/office/drawing/2014/main" id="{8C1B94FF-C588-4E27-9974-7ABDF591B98C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85800" y="1673225"/>
          <a:ext cx="7772400" cy="4794252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89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Comparison of Shared and Distributed Memory Architectures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Architecture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CC-UMA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CC-NUMA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Distributed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2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Examples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SMPs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Sun Vexx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Challenge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POWER3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Bull NovaScale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Origin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Sequent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HP Exemplar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POWER4 (MCM)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Cray</a:t>
                      </a: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T3E </a:t>
                      </a:r>
                      <a:b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Maspar</a:t>
                      </a: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b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SP2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</a:t>
                      </a:r>
                      <a:r>
                        <a:rPr kumimoji="0" lang="fr-FR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BlueGene</a:t>
                      </a:r>
                      <a:endParaRPr kumimoji="0" lang="fr-F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Communications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8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Scalability </a:t>
                      </a:r>
                      <a:endParaRPr kumimoji="0" lang="fr-F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10s of processors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100s of processors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1000s of processors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Draw Backs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Non-uniform access times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System administration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Programming is hard to develop and maintain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8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Software Availability</a:t>
                      </a:r>
                      <a:endParaRPr kumimoji="0" lang="fr-F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100s ISVs </a:t>
                      </a:r>
                      <a:endParaRPr kumimoji="0" lang="fr-F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631" name="Text Box 47">
            <a:extLst>
              <a:ext uri="{FF2B5EF4-FFF2-40B4-BE49-F238E27FC236}">
                <a16:creationId xmlns:a16="http://schemas.microsoft.com/office/drawing/2014/main" id="{70EDEC37-7E6C-4AA3-8A51-7973C47C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979488"/>
            <a:ext cx="729297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altLang="ja-JP" sz="2000" dirty="0">
                <a:latin typeface="+mn-lt"/>
              </a:rPr>
              <a:t>Summarizing a few of the key characteristics of shared and distributed memory machines</a:t>
            </a:r>
            <a:r>
              <a:rPr lang="fr-FR" altLang="ja-JP" sz="2000" dirty="0">
                <a:latin typeface="+mn-lt"/>
              </a:rPr>
              <a:t> </a:t>
            </a:r>
            <a:endParaRPr lang="fr-FR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PhdsDETI_atri_20101112_modelo</Template>
  <TotalTime>2844</TotalTime>
  <Words>2283</Words>
  <Application>Microsoft Office PowerPoint</Application>
  <PresentationFormat>On-screen Show (4:3)</PresentationFormat>
  <Paragraphs>348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Times New Roman</vt:lpstr>
      <vt:lpstr>Webdings</vt:lpstr>
      <vt:lpstr>Modelo de apresentação predefinido</vt:lpstr>
      <vt:lpstr>Computação Paralela  Mest. Engenharia Computacional Mest. Int. Engenharia Computacional</vt:lpstr>
      <vt:lpstr>Parallel Computer Memory Architectures</vt:lpstr>
      <vt:lpstr>Memory architectures</vt:lpstr>
      <vt:lpstr>Shared Memory</vt:lpstr>
      <vt:lpstr>Shared Memory : UMA vs. NUMA</vt:lpstr>
      <vt:lpstr>Shared Memory: Pro and Con</vt:lpstr>
      <vt:lpstr>Distributed Memory</vt:lpstr>
      <vt:lpstr>Distributed Memory: Pro and Con</vt:lpstr>
      <vt:lpstr>Hybrid Distributed-Shared Memory</vt:lpstr>
      <vt:lpstr>Hybrid Distributed-Shared Memory</vt:lpstr>
      <vt:lpstr>Superscalar Compiler and Processor</vt:lpstr>
      <vt:lpstr>Multimedia extensions</vt:lpstr>
      <vt:lpstr>Multimedia extensions</vt:lpstr>
      <vt:lpstr>Multimedia extensions</vt:lpstr>
      <vt:lpstr>MMX registers</vt:lpstr>
      <vt:lpstr>MMX data types</vt:lpstr>
      <vt:lpstr>MMX instructions</vt:lpstr>
      <vt:lpstr>MMX instructions</vt:lpstr>
      <vt:lpstr>MMX instructions</vt:lpstr>
      <vt:lpstr>MMX instructions</vt:lpstr>
      <vt:lpstr>SSE/SSE2 data types</vt:lpstr>
      <vt:lpstr>Sum arrays</vt:lpstr>
      <vt:lpstr>Sum arrays</vt:lpstr>
      <vt:lpstr>Sum elements of an array</vt:lpstr>
      <vt:lpstr>Sum elements of an array</vt:lpstr>
      <vt:lpstr>Internal product of 2 vectors</vt:lpstr>
      <vt:lpstr>Internal product of 2 vectors</vt:lpstr>
      <vt:lpstr>Internal product of 2 vectors</vt:lpstr>
      <vt:lpstr>SSE with unrolled loop</vt:lpstr>
      <vt:lpstr>SSE with loop unrolling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Lau</dc:creator>
  <cp:lastModifiedBy>Nuno Lau</cp:lastModifiedBy>
  <cp:revision>222</cp:revision>
  <dcterms:created xsi:type="dcterms:W3CDTF">1601-01-01T00:00:00Z</dcterms:created>
  <dcterms:modified xsi:type="dcterms:W3CDTF">2023-03-01T10:29:04Z</dcterms:modified>
</cp:coreProperties>
</file>