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802" r:id="rId3"/>
    <p:sldId id="809" r:id="rId4"/>
    <p:sldId id="810" r:id="rId5"/>
    <p:sldId id="811" r:id="rId6"/>
    <p:sldId id="812" r:id="rId7"/>
    <p:sldId id="813" r:id="rId8"/>
    <p:sldId id="814" r:id="rId9"/>
    <p:sldId id="815" r:id="rId10"/>
    <p:sldId id="816" r:id="rId11"/>
    <p:sldId id="817" r:id="rId12"/>
    <p:sldId id="831" r:id="rId13"/>
    <p:sldId id="818" r:id="rId14"/>
    <p:sldId id="819" r:id="rId15"/>
    <p:sldId id="820" r:id="rId16"/>
    <p:sldId id="821" r:id="rId17"/>
    <p:sldId id="822" r:id="rId18"/>
    <p:sldId id="823" r:id="rId19"/>
    <p:sldId id="830" r:id="rId20"/>
    <p:sldId id="83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8A6FDD-A742-402B-8244-79F61A9F8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B14442-4D09-4253-A556-8820F7019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3A7499-9E1F-4222-9D7B-2EE034A91D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3665A-BF5F-4CF8-A389-48E6566D21B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49177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DFB3E-2309-41E1-936F-18F7BADFC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DFFAE7-EC31-4467-BFCA-196F1E10E8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42EFE1-B384-4255-91C2-DF4B43135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08A46-128A-488B-AC64-9B7E222E18D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19566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1CEA06-CDBD-4BB7-8AB4-F133FE5373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4125B8-7393-4CA6-A31F-BC57CBA5EE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0CABB0-F297-4304-A827-89FD7AACF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7497D-3CB1-477E-98AF-05BA7DD9542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43147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2B7A2-6B26-409B-B996-8EB519EF5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E7CA74-561D-42E2-B233-836B9E670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ADADC-E842-4BA0-94BA-49882892A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174E8-E1C8-443C-B6FE-2DBBDFFA63F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8579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B79A0CD-5782-4648-BA0A-52DD1C79B3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5E04E7F-7C69-425A-AB5B-2926A6790B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E8D3BDA-7959-44B9-963E-52F8C319B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771A6-CEB3-439C-A80D-EE8DDD15F8D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48167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481253-4ABB-4B9D-B57D-745D26E94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5B6077-EC5B-4506-BBA4-78441C386C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309C41-0AA5-4B85-8B5E-E26EAD813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DDE8C-BC08-45BA-86AA-C40577526DA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26242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A585FD-8D25-4546-90D9-7B5DA1CB02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EA6C04-20D9-4A47-8DF6-1DF2E6939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F54F76-574B-4B20-BF15-F8D6B69F8B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F0F9E-3849-4076-B338-C26F2ED7F4B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49573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B3AB1-3A18-4E24-89A8-402563786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8E644-8A9E-4E48-9BC0-D19AE6AB8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D6D09-80A7-485B-8A3E-BC035D33E0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3AB72-4D6D-470E-8DD5-F95829A4DEC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8631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026466-9D3C-45F2-B97B-8A44BBF538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DD56799-4BB3-4238-BC18-CFCB026B4A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B103B-7047-4BA9-BD24-C9F323BFD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3284-3E07-4294-900D-6050B701044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09216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80CA14-656F-41C3-85F9-A30CCCB2C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B096BC-EA50-4856-A5E0-B36CA8C2BA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610720-FD92-4732-8B2B-E2E2E9F32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37661-4F72-4243-A2B2-6463CDDD232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58426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75770E-8DA1-4C19-9B36-905CA6A17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DC26D4-6CA2-4685-9296-8F5EA24D26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A372C7-021C-4F69-9583-C74406AF5F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497C-F550-46F8-AF03-B230E5490DE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86544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5B5A9-74E1-415C-8171-AEDF433E8A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D366A-BD7C-49CC-B332-A064FEFBB8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3F50E-579C-4C15-999B-514A34CB1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BD2A1-F0EB-439A-BC88-94C6DDC9A2F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64590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A4AE7-E862-4943-B055-7EA7EB8EE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A1B24-6E07-4EE0-8D50-186E33999E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9C685-FA29-4F6B-B5A4-F6CCE42701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42FB0-D84D-4D14-8735-C0C689235BE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0172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92FBD8-BAD7-4121-A300-35AEF63E5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FB5AF1-7A1A-4B03-925D-EC5311C9B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E08D64-AA51-4F23-B34A-73068EB85F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0FCFF9-6BBB-4DEC-8CDF-B8C2119F0E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A671EAF-3EFE-46D7-921E-72821743BB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696ED9-0153-4E46-A5EA-AAE5C156CE8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sp>
        <p:nvSpPr>
          <p:cNvPr id="1032" name="Rectangle 19">
            <a:extLst>
              <a:ext uri="{FF2B5EF4-FFF2-40B4-BE49-F238E27FC236}">
                <a16:creationId xmlns:a16="http://schemas.microsoft.com/office/drawing/2014/main" id="{A7902B15-6549-4128-A490-34FAF724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2" name="Line 20">
            <a:extLst>
              <a:ext uri="{FF2B5EF4-FFF2-40B4-BE49-F238E27FC236}">
                <a16:creationId xmlns:a16="http://schemas.microsoft.com/office/drawing/2014/main" id="{F38E6DDD-6B13-4A7D-A0AC-D127A1848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386AB7A2-EF75-4F64-BD7A-5E2DD067E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89869A2F-F673-4BF3-871F-5831107C2F08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50CA3C59-8AD9-4A3B-88B0-975C0922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 dirty="0">
                <a:solidFill>
                  <a:srgbClr val="2A476F"/>
                </a:solidFill>
                <a:latin typeface="Arial" charset="0"/>
              </a:rPr>
              <a:t>UA</a:t>
            </a:r>
          </a:p>
        </p:txBody>
      </p:sp>
      <p:grpSp>
        <p:nvGrpSpPr>
          <p:cNvPr id="3" name="Grupo 16">
            <a:extLst>
              <a:ext uri="{FF2B5EF4-FFF2-40B4-BE49-F238E27FC236}">
                <a16:creationId xmlns:a16="http://schemas.microsoft.com/office/drawing/2014/main" id="{855E826E-BEEF-4364-AF1A-239BFF96257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6" name="Imagem 13">
              <a:extLst>
                <a:ext uri="{FF2B5EF4-FFF2-40B4-BE49-F238E27FC236}">
                  <a16:creationId xmlns:a16="http://schemas.microsoft.com/office/drawing/2014/main" id="{DFE3A2D2-09FB-4457-A8AF-C2D1F4242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">
              <a:extLst>
                <a:ext uri="{FF2B5EF4-FFF2-40B4-BE49-F238E27FC236}">
                  <a16:creationId xmlns:a16="http://schemas.microsoft.com/office/drawing/2014/main" id="{C6929904-F493-4A38-A4A0-0AFE29EF8A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2">
              <a:extLst>
                <a:ext uri="{FF2B5EF4-FFF2-40B4-BE49-F238E27FC236}">
                  <a16:creationId xmlns:a16="http://schemas.microsoft.com/office/drawing/2014/main" id="{AF6A8E3E-D49A-4E12-BB98-8C806A3379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9EC5CB-7F76-4EA4-9D9A-92B5AA6A36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Computação Paralela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Mest. Engenharia Computacional</a:t>
            </a:r>
            <a:br>
              <a:rPr lang="pt-PT" altLang="pt-PT" sz="3200"/>
            </a:br>
            <a:r>
              <a:rPr lang="pt-PT" altLang="pt-PT" sz="3200"/>
              <a:t>Mest. Int. Engenharia Computacional</a:t>
            </a:r>
            <a:endParaRPr lang="en-GB" altLang="pt-PT" sz="32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54B270B-7CED-4842-A5F5-11DF1D0620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sz="2400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Rui Costa, Nuno Lau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1BF299AA-DF46-4A7F-B702-BC4555B89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 basic functions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A82A63-E568-41DF-905F-80C96F85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>
              <a:defRPr/>
            </a:pPr>
            <a:r>
              <a:rPr lang="en-US" sz="2000" dirty="0">
                <a:cs typeface="Courier New" panose="02070309020205020404" pitchFamily="49" charset="0"/>
              </a:rPr>
              <a:t>Returns thread </a:t>
            </a:r>
            <a:r>
              <a:rPr lang="en-US" sz="2000" b="1" dirty="0">
                <a:cs typeface="Courier New" panose="02070309020205020404" pitchFamily="49" charset="0"/>
              </a:rPr>
              <a:t>id</a:t>
            </a:r>
            <a:r>
              <a:rPr lang="en-US" sz="2000" dirty="0">
                <a:cs typeface="Courier New" panose="02070309020205020404" pitchFamily="49" charset="0"/>
              </a:rPr>
              <a:t> from </a:t>
            </a:r>
            <a:r>
              <a:rPr lang="en-US" sz="2000" b="1" dirty="0">
                <a:cs typeface="Courier New" panose="02070309020205020404" pitchFamily="49" charset="0"/>
              </a:rPr>
              <a:t>0</a:t>
            </a:r>
            <a:r>
              <a:rPr lang="en-US" sz="2000" dirty="0">
                <a:cs typeface="Courier New" panose="02070309020205020404" pitchFamily="49" charset="0"/>
              </a:rPr>
              <a:t> to </a:t>
            </a:r>
            <a:r>
              <a:rPr lang="en-US" sz="2000" b="1" dirty="0">
                <a:cs typeface="Courier New" panose="02070309020205020404" pitchFamily="49" charset="0"/>
              </a:rPr>
              <a:t>n-1</a:t>
            </a:r>
            <a:r>
              <a:rPr lang="en-US" sz="2000" dirty="0">
                <a:cs typeface="Courier New" panose="02070309020205020404" pitchFamily="49" charset="0"/>
              </a:rPr>
              <a:t>, where </a:t>
            </a:r>
            <a:r>
              <a:rPr lang="en-US" sz="2000" b="1" dirty="0">
                <a:cs typeface="Courier New" panose="02070309020205020404" pitchFamily="49" charset="0"/>
              </a:rPr>
              <a:t>n</a:t>
            </a:r>
            <a:r>
              <a:rPr lang="en-US" sz="2000" dirty="0">
                <a:cs typeface="Courier New" panose="02070309020205020404" pitchFamily="49" charset="0"/>
              </a:rPr>
              <a:t> is the number of threads</a:t>
            </a:r>
          </a:p>
          <a:p>
            <a:pPr lvl="1">
              <a:defRPr/>
            </a:pPr>
            <a:r>
              <a:rPr lang="en-US" sz="2000" dirty="0">
                <a:cs typeface="Courier New" panose="02070309020205020404" pitchFamily="49" charset="0"/>
              </a:rPr>
              <a:t>Master thread has id </a:t>
            </a:r>
            <a:r>
              <a:rPr lang="en-US" sz="2000" b="1" dirty="0">
                <a:cs typeface="Courier New" panose="02070309020205020404" pitchFamily="49" charset="0"/>
              </a:rPr>
              <a:t>0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omp_get_num_threads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>
              <a:defRPr/>
            </a:pPr>
            <a:r>
              <a:rPr lang="en-US" sz="2000" dirty="0">
                <a:cs typeface="Courier New" panose="02070309020205020404" pitchFamily="49" charset="0"/>
              </a:rPr>
              <a:t>Returns the number of active threads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defRPr/>
            </a:pPr>
            <a:r>
              <a:rPr lang="en-US" sz="2000" dirty="0">
                <a:cs typeface="Courier New" panose="02070309020205020404" pitchFamily="49" charset="0"/>
              </a:rPr>
              <a:t>Specifies the maximum number of threads to be used in the next parallel regions</a:t>
            </a:r>
          </a:p>
          <a:p>
            <a:pPr lvl="1">
              <a:defRPr/>
            </a:pPr>
            <a:r>
              <a:rPr lang="en-US" sz="2000" dirty="0">
                <a:cs typeface="Courier New" panose="02070309020205020404" pitchFamily="49" charset="0"/>
              </a:rPr>
              <a:t>Can only be called from sequential code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7879DF1F-54C0-4570-9AD1-6674B6E57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Shared and private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1994C1-E3EB-4059-8D85-9AF7705C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shared(list1) private(list2)</a:t>
            </a:r>
          </a:p>
          <a:p>
            <a:pPr marL="0" indent="0">
              <a:buFontTx/>
              <a:buNone/>
              <a:defRPr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/>
              <a:t>Shared variables</a:t>
            </a:r>
          </a:p>
          <a:p>
            <a:pPr lvl="1">
              <a:defRPr/>
            </a:pPr>
            <a:r>
              <a:rPr lang="en-US" sz="2000" dirty="0"/>
              <a:t>Shared by all threads</a:t>
            </a:r>
          </a:p>
          <a:p>
            <a:pPr lvl="1">
              <a:defRPr/>
            </a:pPr>
            <a:r>
              <a:rPr lang="en-US" sz="2000" dirty="0"/>
              <a:t>Beware of race conditions!</a:t>
            </a:r>
          </a:p>
          <a:p>
            <a:pPr>
              <a:defRPr/>
            </a:pPr>
            <a:r>
              <a:rPr lang="en-US" sz="2400" dirty="0"/>
              <a:t>Private variables</a:t>
            </a:r>
          </a:p>
          <a:p>
            <a:pPr lvl="1">
              <a:defRPr/>
            </a:pPr>
            <a:r>
              <a:rPr lang="en-US" sz="2000" dirty="0"/>
              <a:t>Duplicated in each thread</a:t>
            </a:r>
          </a:p>
          <a:p>
            <a:pPr lvl="1">
              <a:defRPr/>
            </a:pPr>
            <a:r>
              <a:rPr lang="en-US" sz="2000" dirty="0"/>
              <a:t>Initial value is undefined</a:t>
            </a:r>
          </a:p>
          <a:p>
            <a:pPr lvl="1">
              <a:defRPr/>
            </a:pPr>
            <a:r>
              <a:rPr lang="en-US" sz="2000" dirty="0"/>
              <a:t>Value after parallel region is undefined</a:t>
            </a:r>
          </a:p>
          <a:p>
            <a:pPr>
              <a:defRPr/>
            </a:pPr>
            <a:r>
              <a:rPr lang="en-US" sz="2400" dirty="0"/>
              <a:t>Variables are shared by default</a:t>
            </a:r>
          </a:p>
          <a:p>
            <a:pPr lvl="1">
              <a:defRPr/>
            </a:pPr>
            <a:r>
              <a:rPr lang="en-US" sz="2000" dirty="0"/>
              <a:t>Can be changed by using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default(mod)</a:t>
            </a:r>
            <a:r>
              <a:rPr lang="en-US" sz="2000" dirty="0"/>
              <a:t> clause</a:t>
            </a:r>
          </a:p>
          <a:p>
            <a:pPr lvl="2"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800" dirty="0"/>
              <a:t>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/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en-US" sz="1800" dirty="0"/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defRPr/>
            </a:pPr>
            <a:r>
              <a:rPr lang="en-US" sz="2600" dirty="0"/>
              <a:t>Variables declared inside parallel region are private</a:t>
            </a:r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273B136-0655-464D-8B6B-CEDBEBFBD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Shared and private variables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5585-7D37-4D4D-8870-1EBC91F3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n = ...;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*v = (int *) malloc(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 * n);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default(none) \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shared(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private(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pPr marL="0" indent="0">
              <a:buFontTx/>
              <a:buNone/>
              <a:defRPr/>
            </a:pP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 = 0; i &lt; n * 100000; i++) j += tid;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j;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/>
              <a:t>private variables: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and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/>
              <a:t>shared variables: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dirty="0"/>
              <a:t> 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Which is the final value of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F649EEA6-7C81-4249-BCF3-3E52187C7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Fistprivate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7209E-1DFE-48DE-B6D7-26F769E7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firstprivate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</a:p>
          <a:p>
            <a:pPr marL="0" indent="0">
              <a:buFontTx/>
              <a:buNone/>
              <a:defRPr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firstprivate</a:t>
            </a:r>
            <a:r>
              <a:rPr lang="en-US" sz="2400" dirty="0"/>
              <a:t> variables</a:t>
            </a:r>
          </a:p>
          <a:p>
            <a:pPr lvl="1">
              <a:defRPr/>
            </a:pPr>
            <a:r>
              <a:rPr lang="en-US" sz="2000" dirty="0"/>
              <a:t>Duplicated in each thread</a:t>
            </a:r>
          </a:p>
          <a:p>
            <a:pPr lvl="1">
              <a:defRPr/>
            </a:pPr>
            <a:r>
              <a:rPr lang="en-US" sz="2000" dirty="0"/>
              <a:t>Initial value is copied from value of variable with the same name</a:t>
            </a:r>
          </a:p>
          <a:p>
            <a:pPr lvl="1">
              <a:defRPr/>
            </a:pPr>
            <a:r>
              <a:rPr lang="en-US" sz="2000" dirty="0"/>
              <a:t>Can be used to improve efficiency</a:t>
            </a:r>
          </a:p>
          <a:p>
            <a:pPr lvl="2">
              <a:defRPr/>
            </a:pPr>
            <a:r>
              <a:rPr lang="en-US" sz="2000" dirty="0"/>
              <a:t>Latency of reading private variable may be lower than latency of reading shared variable by all threads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30CD18A5-E5C1-4E33-8C40-86C325857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Example: Dot 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D8D962-36D8-41C9-B7D7-61B0BED0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dot_product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(int* u, int* v, int n) {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r = 0;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+= u[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v[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r;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/>
              <a:t>Partition iterations / vector among threads</a:t>
            </a:r>
          </a:p>
          <a:p>
            <a:pPr>
              <a:defRPr/>
            </a:pPr>
            <a:r>
              <a:rPr lang="en-US" sz="2400" dirty="0"/>
              <a:t>Reduction of partial 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3AAB5AA3-F657-47FD-AEC7-23A8D3771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Example: Dot 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79C57-AA2E-4498-BBCD-F45B5C680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>
                <a:cs typeface="Courier New" panose="02070309020205020404" pitchFamily="49" charset="0"/>
              </a:rPr>
              <a:t>First version (incorrect!):</a:t>
            </a:r>
          </a:p>
          <a:p>
            <a:pPr marL="0" indent="0">
              <a:buFontTx/>
              <a:buNone/>
              <a:defRPr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dot_product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(int* u, int* v, int n) 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r = 0;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rank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 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omp_get_num_threads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rank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(rank+1)*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 += u[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v[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cs typeface="Courier New" panose="02070309020205020404" pitchFamily="49" charset="0"/>
              </a:rPr>
              <a:t>Manual partition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cs typeface="Courier New" panose="02070309020205020404" pitchFamily="49" charset="0"/>
              </a:rPr>
              <a:t>Error prone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01E9A6A0-3CCB-4014-90E5-3870AED97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Example: Dot 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CD1B3-D694-438F-85F5-6CD1AFD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>
                <a:cs typeface="Courier New" panose="02070309020205020404" pitchFamily="49" charset="0"/>
              </a:rPr>
              <a:t>Better version:</a:t>
            </a:r>
          </a:p>
          <a:p>
            <a:pPr marL="0" indent="0">
              <a:buFontTx/>
              <a:buNone/>
              <a:defRPr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dot_product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(int* u, int* v, int n) 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r = 0;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#pragma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reduction(+:r)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 += u[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v[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</a:p>
          <a:p>
            <a:pPr lvl="1">
              <a:spcBef>
                <a:spcPts val="0"/>
              </a:spcBef>
              <a:defRPr/>
            </a:pPr>
            <a:r>
              <a:rPr lang="en-US" sz="1600" dirty="0">
                <a:cs typeface="Courier New" panose="02070309020205020404" pitchFamily="49" charset="0"/>
              </a:rPr>
              <a:t>distributes iterations among threads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cs typeface="Courier New" panose="02070309020205020404" pitchFamily="49" charset="0"/>
              </a:rPr>
              <a:t>Reduction is automatically performed by using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reduction</a:t>
            </a:r>
            <a:r>
              <a:rPr lang="en-US" sz="2000" dirty="0">
                <a:cs typeface="Courier New" panose="02070309020205020404" pitchFamily="49" charset="0"/>
              </a:rPr>
              <a:t> clause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cs typeface="Courier New" panose="02070309020205020404" pitchFamily="49" charset="0"/>
              </a:rPr>
              <a:t>Scheduling may be controlled through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en-US" sz="2000" dirty="0">
                <a:cs typeface="Courier New" panose="02070309020205020404" pitchFamily="49" charset="0"/>
              </a:rPr>
              <a:t> clause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42B9C21D-1C43-4CEA-81D4-C7D9FF740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Example: Dot 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35BD39-9F8C-4635-9EE4-602DA13E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>
                <a:cs typeface="Courier New" panose="02070309020205020404" pitchFamily="49" charset="0"/>
              </a:rPr>
              <a:t>Even better version:</a:t>
            </a:r>
          </a:p>
          <a:p>
            <a:pPr marL="0" indent="0">
              <a:buFontTx/>
              <a:buNone/>
              <a:defRPr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dot_product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(int* u, int* v, int n) 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r = 0;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 reduction(+:r)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 += u[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v[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pPr lvl="1">
              <a:spcBef>
                <a:spcPts val="0"/>
              </a:spcBef>
              <a:defRPr/>
            </a:pPr>
            <a:r>
              <a:rPr lang="en-US" sz="1600" dirty="0">
                <a:cs typeface="Courier New" panose="02070309020205020404" pitchFamily="49" charset="0"/>
              </a:rPr>
              <a:t>creates parallel region and distributes iterations among threads</a:t>
            </a:r>
          </a:p>
          <a:p>
            <a:pPr marL="0" indent="0">
              <a:buFontTx/>
              <a:buNone/>
              <a:defRPr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D7D6C3FA-D919-4DC4-BB86-F31313D23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 Reduction</a:t>
            </a:r>
          </a:p>
        </p:txBody>
      </p:sp>
      <p:sp>
        <p:nvSpPr>
          <p:cNvPr id="19459" name="Content Placeholder 1">
            <a:extLst>
              <a:ext uri="{FF2B5EF4-FFF2-40B4-BE49-F238E27FC236}">
                <a16:creationId xmlns:a16="http://schemas.microsoft.com/office/drawing/2014/main" id="{A533CD1C-29A3-4636-A981-70C8B4C90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OpenMP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reduction</a:t>
            </a:r>
            <a:r>
              <a:rPr lang="en-US" altLang="en-US" sz="2000" dirty="0"/>
              <a:t> clause:</a:t>
            </a:r>
          </a:p>
          <a:p>
            <a:pPr lvl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reduction (op : list)</a:t>
            </a:r>
          </a:p>
          <a:p>
            <a:r>
              <a:rPr lang="en-US" altLang="en-US" sz="2000" dirty="0"/>
              <a:t>Inside a parallel or a work-sharing construct:</a:t>
            </a:r>
          </a:p>
          <a:p>
            <a:pPr lvl="1"/>
            <a:r>
              <a:rPr lang="en-US" altLang="en-US" sz="1800" dirty="0"/>
              <a:t>A local copy of each list variable is made and initialized depending on the “op” (e.g. 0 for “+”).</a:t>
            </a:r>
          </a:p>
          <a:p>
            <a:pPr lvl="1"/>
            <a:r>
              <a:rPr lang="en-US" altLang="en-US" sz="1800" dirty="0"/>
              <a:t>Updates occur on the local copy.</a:t>
            </a:r>
          </a:p>
          <a:p>
            <a:pPr lvl="1"/>
            <a:r>
              <a:rPr lang="en-US" altLang="en-US" sz="1800" dirty="0"/>
              <a:t>Local copies are reduced into a single value and combined with the original global value.</a:t>
            </a:r>
          </a:p>
          <a:p>
            <a:r>
              <a:rPr lang="en-US" altLang="en-US" sz="2000" dirty="0"/>
              <a:t>The variables in “list” must be shared in the enclosing parallel region.</a:t>
            </a:r>
          </a:p>
        </p:txBody>
      </p:sp>
      <p:sp>
        <p:nvSpPr>
          <p:cNvPr id="19460" name="TextBox 2">
            <a:extLst>
              <a:ext uri="{FF2B5EF4-FFF2-40B4-BE49-F238E27FC236}">
                <a16:creationId xmlns:a16="http://schemas.microsoft.com/office/drawing/2014/main" id="{62493937-4053-4619-A3CC-DB57574C0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4603750"/>
            <a:ext cx="5975350" cy="175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ave=0.0, A[MAX]; int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for reduction (+:ave)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(i=0;i&lt; MAX;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ave + = 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 = ave/MAX;</a:t>
            </a:r>
            <a:endParaRPr lang="en-US" altLang="en-US" sz="18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EFE02790-1D82-4108-848F-52128450A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 Reduction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3BBADE-3482-4581-A16D-F6DAD66EAF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2275" y="1219200"/>
          <a:ext cx="4824413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3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Initial value</a:t>
                      </a:r>
                      <a:endParaRPr lang="en-US" sz="1800" dirty="0"/>
                    </a:p>
                  </a:txBody>
                  <a:tcPr marL="91438" marR="91438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+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38" marR="91438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min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Largest pos. number</a:t>
                      </a:r>
                    </a:p>
                  </a:txBody>
                  <a:tcPr marL="91438" marR="91438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max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Most neg. number</a:t>
                      </a:r>
                    </a:p>
                  </a:txBody>
                  <a:tcPr marL="91438" marR="91438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493F29A-E776-4E0E-8D46-389ACC78B883}"/>
              </a:ext>
            </a:extLst>
          </p:cNvPr>
          <p:cNvGraphicFramePr>
            <a:graphicFrameLocks/>
          </p:cNvGraphicFramePr>
          <p:nvPr/>
        </p:nvGraphicFramePr>
        <p:xfrm>
          <a:off x="1679575" y="4149725"/>
          <a:ext cx="4824413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3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Initial value</a:t>
                      </a:r>
                      <a:endParaRPr lang="en-US" sz="1800" dirty="0"/>
                    </a:p>
                  </a:txBody>
                  <a:tcPr marL="91438" marR="91438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</a:t>
                      </a: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38" marR="91438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</a:t>
                      </a: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^</a:t>
                      </a: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&amp;&amp;</a:t>
                      </a: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38" marR="91438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||</a:t>
                      </a: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8" marR="91438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58CD46-40F2-4AC9-9F7A-B8A3BB3911EB}"/>
              </a:ext>
            </a:extLst>
          </p:cNvPr>
          <p:cNvSpPr txBox="1"/>
          <p:nvPr/>
        </p:nvSpPr>
        <p:spPr>
          <a:xfrm>
            <a:off x="1679575" y="3770313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C/C++ only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8402CE52-E95C-41F8-9166-29D58E3F8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</a:t>
            </a:r>
          </a:p>
        </p:txBody>
      </p:sp>
      <p:sp>
        <p:nvSpPr>
          <p:cNvPr id="3075" name="Content Placeholder 1">
            <a:extLst>
              <a:ext uri="{FF2B5EF4-FFF2-40B4-BE49-F238E27FC236}">
                <a16:creationId xmlns:a16="http://schemas.microsoft.com/office/drawing/2014/main" id="{67E31DC7-C000-46EE-BE2C-D6D3F1D7B3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/>
              <a:t>Open </a:t>
            </a:r>
            <a:r>
              <a:rPr lang="en-US" altLang="en-US" sz="2800" i="1"/>
              <a:t>specifications for </a:t>
            </a:r>
            <a:r>
              <a:rPr lang="en-US" altLang="en-US" sz="2800" b="1"/>
              <a:t>Multi Processing </a:t>
            </a:r>
            <a:r>
              <a:rPr lang="en-US" altLang="en-US" sz="2800" i="1"/>
              <a:t>via collaborative work between interested parties from the hardware and software industry, government and academia</a:t>
            </a:r>
            <a:endParaRPr lang="en-US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66693-92DD-494F-9520-7AACFB50DB60}"/>
              </a:ext>
            </a:extLst>
          </p:cNvPr>
          <p:cNvSpPr txBox="1"/>
          <p:nvPr/>
        </p:nvSpPr>
        <p:spPr>
          <a:xfrm>
            <a:off x="346075" y="5732463"/>
            <a:ext cx="84740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Acknowledgement: This lecture is based on “A ‘Hands-on’ Introduction to OpenMP”, Tim Mattson, Intel Corp., timothy.g.mattson@intel.com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F620-BC19-4D5D-A2CF-E0ED5EA5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 = 0, b = 5, c = -2, d = 3;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 \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reduction(+: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reduction(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min:c,d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 = b = c = d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1800" b="1" dirty="0">
              <a:solidFill>
                <a:srgbClr val="000000"/>
              </a:solidFill>
              <a:latin typeface="LMMonoLt10-Bold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LMMonoLt10-Bold"/>
              </a:rPr>
              <a:t>Final values a=3, b=8, c=-2, d=0</a:t>
            </a:r>
            <a:endParaRPr lang="en-US" sz="1800" dirty="0">
              <a:solidFill>
                <a:srgbClr val="000000"/>
              </a:solidFill>
              <a:latin typeface="LMMonoLt10-Bol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1507" name="Título 1">
            <a:extLst>
              <a:ext uri="{FF2B5EF4-FFF2-40B4-BE49-F238E27FC236}">
                <a16:creationId xmlns:a16="http://schemas.microsoft.com/office/drawing/2014/main" id="{A3A66818-D1E3-4385-9B69-AD145D08F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 Reduction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3D54494B-E18D-498F-AC00-17040C71C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</a:t>
            </a:r>
          </a:p>
        </p:txBody>
      </p:sp>
      <p:sp>
        <p:nvSpPr>
          <p:cNvPr id="4099" name="Content Placeholder 1">
            <a:extLst>
              <a:ext uri="{FF2B5EF4-FFF2-40B4-BE49-F238E27FC236}">
                <a16:creationId xmlns:a16="http://schemas.microsoft.com/office/drawing/2014/main" id="{2B9B0AD4-2EF5-4559-B71C-0AAAA37A7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Shared Memory Programming Model</a:t>
            </a:r>
          </a:p>
          <a:p>
            <a:r>
              <a:rPr lang="en-US" altLang="en-US" sz="2400" dirty="0"/>
              <a:t>Cooperation of several hardware and software companies (AMD, Intel, arm, Fujitsu, IBM, HP, NASA, NEC, NVIDIA, Siemens, SUSE, …)</a:t>
            </a:r>
          </a:p>
          <a:p>
            <a:r>
              <a:rPr lang="en-US" altLang="en-US" sz="2400" dirty="0"/>
              <a:t>Parallel Programming API for multiprocessor / multicore architectures</a:t>
            </a:r>
          </a:p>
          <a:p>
            <a:r>
              <a:rPr lang="en-US" altLang="en-US" sz="2400" dirty="0"/>
              <a:t>Languages: C/C++ or Fortran</a:t>
            </a:r>
          </a:p>
          <a:p>
            <a:r>
              <a:rPr lang="en-US" altLang="en-US" sz="2400" dirty="0"/>
              <a:t>OS: Unix/Linux or Windows</a:t>
            </a:r>
          </a:p>
          <a:p>
            <a:r>
              <a:rPr lang="en-US" altLang="en-US" sz="2400" b="1" dirty="0"/>
              <a:t>OpenMP is a specification not an implementation!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D2F7AFC7-3342-4CF5-9795-0A9FB523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 objectives</a:t>
            </a:r>
          </a:p>
        </p:txBody>
      </p:sp>
      <p:sp>
        <p:nvSpPr>
          <p:cNvPr id="5123" name="Content Placeholder 1">
            <a:extLst>
              <a:ext uri="{FF2B5EF4-FFF2-40B4-BE49-F238E27FC236}">
                <a16:creationId xmlns:a16="http://schemas.microsoft.com/office/drawing/2014/main" id="{CC350B4A-2A8C-4123-8959-AA31BB8F4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Portable programming model for shared memory architectures</a:t>
            </a:r>
          </a:p>
          <a:p>
            <a:r>
              <a:rPr lang="en-US" altLang="en-US" sz="2400"/>
              <a:t>Simple set of programming directives</a:t>
            </a:r>
          </a:p>
          <a:p>
            <a:r>
              <a:rPr lang="en-US" altLang="en-US" sz="2400"/>
              <a:t>Enable incremental parallelism for sequential programs</a:t>
            </a:r>
          </a:p>
          <a:p>
            <a:r>
              <a:rPr lang="en-US" altLang="en-US" sz="2400"/>
              <a:t>Efficient implementations for different 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5C4B1541-FCF6-4E2C-ADF2-CDC550817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 Programming model</a:t>
            </a:r>
          </a:p>
        </p:txBody>
      </p:sp>
      <p:sp>
        <p:nvSpPr>
          <p:cNvPr id="6147" name="Content Placeholder 1">
            <a:extLst>
              <a:ext uri="{FF2B5EF4-FFF2-40B4-BE49-F238E27FC236}">
                <a16:creationId xmlns:a16="http://schemas.microsoft.com/office/drawing/2014/main" id="{6F6C1457-8ED3-4F96-9F8B-53CA7D13EC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Explicit parallelism</a:t>
            </a:r>
          </a:p>
          <a:p>
            <a:pPr lvl="1"/>
            <a:r>
              <a:rPr lang="en-US" altLang="en-US" sz="2000"/>
              <a:t>Programmer is responsible for annotating execution tasks and synchronization points</a:t>
            </a:r>
          </a:p>
          <a:p>
            <a:pPr lvl="1"/>
            <a:r>
              <a:rPr lang="en-US" altLang="en-US" sz="2000"/>
              <a:t>Embedded compiler directives</a:t>
            </a:r>
          </a:p>
          <a:p>
            <a:r>
              <a:rPr lang="en-US" altLang="en-US" sz="2400"/>
              <a:t>Implicit multithreading</a:t>
            </a:r>
          </a:p>
          <a:p>
            <a:pPr lvl="1"/>
            <a:r>
              <a:rPr lang="en-US" altLang="en-US" sz="2000"/>
              <a:t>Process is a set of threads that communicate through shared variables</a:t>
            </a:r>
          </a:p>
          <a:p>
            <a:pPr lvl="1"/>
            <a:r>
              <a:rPr lang="en-US" altLang="en-US" sz="2000"/>
              <a:t>Creation and termination of threads is performed implicitly by the execution environment</a:t>
            </a:r>
          </a:p>
          <a:p>
            <a:pPr lvl="2"/>
            <a:r>
              <a:rPr lang="en-US" altLang="en-US" sz="1800"/>
              <a:t>Global address space is shared by all threads</a:t>
            </a:r>
          </a:p>
          <a:p>
            <a:pPr lvl="2"/>
            <a:r>
              <a:rPr lang="en-US" altLang="en-US" sz="1800"/>
              <a:t>Variables may be shared or private for each thread</a:t>
            </a:r>
          </a:p>
          <a:p>
            <a:pPr lvl="2"/>
            <a:r>
              <a:rPr lang="en-US" altLang="en-US" sz="1800"/>
              <a:t>Control, management and synchronization of variables involved in parallel tasks is transparent to the programmer</a:t>
            </a:r>
          </a:p>
          <a:p>
            <a:pPr lvl="2"/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0926484D-1064-49AB-B115-35B990B6A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 fork-join execution </a:t>
            </a:r>
          </a:p>
        </p:txBody>
      </p:sp>
      <p:sp>
        <p:nvSpPr>
          <p:cNvPr id="7171" name="Content Placeholder 1">
            <a:extLst>
              <a:ext uri="{FF2B5EF4-FFF2-40B4-BE49-F238E27FC236}">
                <a16:creationId xmlns:a16="http://schemas.microsoft.com/office/drawing/2014/main" id="{BA3DAF90-CC1B-4098-AD50-6E6D750C6F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Program initiates with a single (master) thread</a:t>
            </a:r>
          </a:p>
          <a:p>
            <a:r>
              <a:rPr lang="en-US" altLang="en-US" sz="2400" dirty="0"/>
              <a:t>Executes sequentially until parallel region is defined by OpenMP constructor, and then:</a:t>
            </a:r>
          </a:p>
          <a:p>
            <a:pPr lvl="1"/>
            <a:r>
              <a:rPr lang="en-US" altLang="en-US" sz="1800" dirty="0"/>
              <a:t>Master thread forks “team of threads”</a:t>
            </a:r>
          </a:p>
          <a:p>
            <a:pPr lvl="1"/>
            <a:r>
              <a:rPr lang="en-US" altLang="en-US" sz="1800" dirty="0"/>
              <a:t>Parallel region code is executed concurrently by all threads (including master thread)</a:t>
            </a:r>
          </a:p>
          <a:p>
            <a:pPr lvl="1"/>
            <a:r>
              <a:rPr lang="en-US" altLang="en-US" sz="1800" dirty="0"/>
              <a:t>There is an implicit barrier at the end of parallel region</a:t>
            </a:r>
          </a:p>
          <a:p>
            <a:pPr lvl="1"/>
            <a:r>
              <a:rPr lang="en-US" altLang="en-US" sz="1800" dirty="0"/>
              <a:t>“team of threads” terminates and master thread continues sequentially</a:t>
            </a:r>
          </a:p>
          <a:p>
            <a:pPr lvl="1"/>
            <a:endParaRPr lang="en-US" altLang="en-US" sz="2000" dirty="0"/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A12EC523-05FD-44BF-9423-CC7824BB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467225"/>
            <a:ext cx="69913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1C9349-4CDA-4D6A-B1AE-2456E828A9A7}"/>
              </a:ext>
            </a:extLst>
          </p:cNvPr>
          <p:cNvSpPr txBox="1"/>
          <p:nvPr/>
        </p:nvSpPr>
        <p:spPr>
          <a:xfrm>
            <a:off x="6875463" y="6224588"/>
            <a:ext cx="1279525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latin typeface="+mn-lt"/>
              </a:rPr>
              <a:t>From CP@FCUP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EEB8AC04-7141-4DC1-895E-8425E3A5A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OpenMP API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27C2F9-F330-4804-9B6D-63E7B6D5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API includes</a:t>
            </a:r>
          </a:p>
          <a:p>
            <a:pPr lvl="1">
              <a:defRPr/>
            </a:pPr>
            <a:r>
              <a:rPr lang="en-US" sz="2000" dirty="0"/>
              <a:t>Compiler directives: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&lt;directive&gt;</a:t>
            </a:r>
          </a:p>
          <a:p>
            <a:pPr lvl="1">
              <a:defRPr/>
            </a:pPr>
            <a:r>
              <a:rPr lang="en-US" sz="2000" dirty="0"/>
              <a:t>Library of functions declared at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2000" dirty="0"/>
              <a:t>Environment variables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</a:t>
            </a:r>
            <a:r>
              <a:rPr lang="en-US" sz="2000" dirty="0"/>
              <a:t>; …)</a:t>
            </a:r>
          </a:p>
          <a:p>
            <a:pPr>
              <a:defRPr/>
            </a:pPr>
            <a:r>
              <a:rPr lang="en-US" sz="2400" dirty="0"/>
              <a:t>OpenMP code</a:t>
            </a:r>
          </a:p>
          <a:p>
            <a:pPr lvl="1">
              <a:defRPr/>
            </a:pPr>
            <a:r>
              <a:rPr lang="en-US" sz="1800" dirty="0"/>
              <a:t>Must include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sz="1800" dirty="0"/>
              <a:t> header file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defRPr/>
            </a:pPr>
            <a:r>
              <a:rPr lang="en-US" sz="1800" dirty="0"/>
              <a:t>To compile with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/>
              <a:t> use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fopenmp</a:t>
            </a:r>
            <a:r>
              <a:rPr lang="en-US" sz="1800" dirty="0"/>
              <a:t> option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myprog.c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7B0F0DF3-9182-4881-B26E-92302800E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omp parallel directive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177C9B-76EB-4E5F-AFB3-7C5C61AA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[clause, …]</a:t>
            </a:r>
          </a:p>
          <a:p>
            <a:pPr>
              <a:defRPr/>
            </a:pPr>
            <a:r>
              <a:rPr lang="en-US" sz="2400" dirty="0"/>
              <a:t>Defines parallel region</a:t>
            </a:r>
          </a:p>
          <a:p>
            <a:pPr>
              <a:defRPr/>
            </a:pPr>
            <a:r>
              <a:rPr lang="en-US" sz="2400" dirty="0"/>
              <a:t>Number of threads determined by:</a:t>
            </a:r>
          </a:p>
          <a:p>
            <a:pPr lvl="1">
              <a:defRPr/>
            </a:pPr>
            <a:r>
              <a:rPr lang="en-US" sz="2000" dirty="0"/>
              <a:t>Only master 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if(expr)</a:t>
            </a:r>
            <a:r>
              <a:rPr lang="en-US" sz="2000" dirty="0"/>
              <a:t> clause is used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2000" dirty="0"/>
              <a:t> is false</a:t>
            </a:r>
          </a:p>
          <a:p>
            <a:pPr lvl="1">
              <a:defRPr/>
            </a:pPr>
            <a:r>
              <a:rPr lang="en-US" sz="2000" dirty="0"/>
              <a:t>Number defined by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(expr)</a:t>
            </a:r>
            <a:r>
              <a:rPr lang="en-US" sz="2000" b="1" dirty="0"/>
              <a:t> </a:t>
            </a:r>
            <a:r>
              <a:rPr lang="en-US" sz="2000" dirty="0"/>
              <a:t>clause</a:t>
            </a:r>
          </a:p>
          <a:p>
            <a:pPr lvl="1">
              <a:defRPr/>
            </a:pPr>
            <a:r>
              <a:rPr lang="en-US" sz="2000" dirty="0"/>
              <a:t>Number defined by last call 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(expr)</a:t>
            </a:r>
          </a:p>
          <a:p>
            <a:pPr lvl="1">
              <a:defRPr/>
            </a:pPr>
            <a:r>
              <a:rPr lang="en-US" sz="2000" dirty="0"/>
              <a:t>Number defined by environment variable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</a:t>
            </a:r>
          </a:p>
          <a:p>
            <a:pPr lvl="1">
              <a:defRPr/>
            </a:pPr>
            <a:r>
              <a:rPr lang="en-US" sz="2000" dirty="0"/>
              <a:t>Implementation dependent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A2B7794E-8EA1-42CB-8B81-9BCD9E0D7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Hello.c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3F4E4C-A0AB-4F22-B0FC-89E46236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ID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(%d) ", ID);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("World (%d) \n", ID);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2466</TotalTime>
  <Words>1486</Words>
  <Application>Microsoft Office PowerPoint</Application>
  <PresentationFormat>On-screen Show (4:3)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LMMonoLt10-Bold</vt:lpstr>
      <vt:lpstr>Times New Roman</vt:lpstr>
      <vt:lpstr>Modelo de apresentação predefinido</vt:lpstr>
      <vt:lpstr>Computação Paralela  Mest. Engenharia Computacional Mest. Int. Engenharia Computacional</vt:lpstr>
      <vt:lpstr>OpenMP</vt:lpstr>
      <vt:lpstr>OpenMP</vt:lpstr>
      <vt:lpstr>OpenMP objectives</vt:lpstr>
      <vt:lpstr>OpenMP Programming model</vt:lpstr>
      <vt:lpstr>OpenMP fork-join execution </vt:lpstr>
      <vt:lpstr>OpenMP API</vt:lpstr>
      <vt:lpstr>omp parallel directive</vt:lpstr>
      <vt:lpstr>Hello.c</vt:lpstr>
      <vt:lpstr>OpenMP basic functions</vt:lpstr>
      <vt:lpstr>Shared and private variables</vt:lpstr>
      <vt:lpstr>Shared and private variables</vt:lpstr>
      <vt:lpstr>Fistprivate variables</vt:lpstr>
      <vt:lpstr>Example: Dot product</vt:lpstr>
      <vt:lpstr>Example: Dot product</vt:lpstr>
      <vt:lpstr>Example: Dot product</vt:lpstr>
      <vt:lpstr>Example: Dot product</vt:lpstr>
      <vt:lpstr>OpenMP Reduction</vt:lpstr>
      <vt:lpstr>OpenMP Reduction</vt:lpstr>
      <vt:lpstr>OpenMP Reduction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219</cp:revision>
  <dcterms:created xsi:type="dcterms:W3CDTF">1601-01-01T00:00:00Z</dcterms:created>
  <dcterms:modified xsi:type="dcterms:W3CDTF">2023-03-08T10:39:58Z</dcterms:modified>
</cp:coreProperties>
</file>