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sldIdLst>
    <p:sldId id="256" r:id="rId2"/>
    <p:sldId id="802" r:id="rId3"/>
    <p:sldId id="809" r:id="rId4"/>
    <p:sldId id="812" r:id="rId5"/>
    <p:sldId id="837" r:id="rId6"/>
    <p:sldId id="824" r:id="rId7"/>
    <p:sldId id="825" r:id="rId8"/>
    <p:sldId id="826" r:id="rId9"/>
    <p:sldId id="838" r:id="rId10"/>
    <p:sldId id="827" r:id="rId11"/>
    <p:sldId id="828" r:id="rId12"/>
    <p:sldId id="829" r:id="rId13"/>
    <p:sldId id="830" r:id="rId14"/>
    <p:sldId id="831" r:id="rId15"/>
    <p:sldId id="832" r:id="rId16"/>
    <p:sldId id="833" r:id="rId17"/>
    <p:sldId id="834" r:id="rId18"/>
    <p:sldId id="835" r:id="rId19"/>
    <p:sldId id="836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8080"/>
    <a:srgbClr val="006666"/>
    <a:srgbClr val="003366"/>
    <a:srgbClr val="FF0000"/>
    <a:srgbClr val="000099"/>
    <a:srgbClr val="99CC99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 autoAdjust="0"/>
  </p:normalViewPr>
  <p:slideViewPr>
    <p:cSldViewPr>
      <p:cViewPr varScale="1">
        <p:scale>
          <a:sx n="80" d="100"/>
          <a:sy n="80" d="100"/>
        </p:scale>
        <p:origin x="124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48A6FDD-A742-402B-8244-79F61A9F8E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AB14442-4D09-4253-A556-8820F7019F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93A7499-9E1F-4222-9D7B-2EE034A91D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D3665A-BF5F-4CF8-A389-48E6566D21BF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491779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04DFB3E-2309-41E1-936F-18F7BADFC6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2DFFAE7-EC31-4467-BFCA-196F1E10E88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542EFE1-B384-4255-91C2-DF4B431350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D08A46-128A-488B-AC64-9B7E222E18DA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195668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2057400" cy="5668963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019800" cy="5668963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81CEA06-CDBD-4BB7-8AB4-F133FE5373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34125B8-7393-4CA6-A31F-BC57CBA5EE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10CABB0-F297-4304-A827-89FD7AACFD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67497D-3CB1-477E-98AF-05BA7DD95420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843147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001000" cy="609600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half" idx="1"/>
          </p:nvPr>
        </p:nvSpPr>
        <p:spPr>
          <a:xfrm>
            <a:off x="381000" y="1295400"/>
            <a:ext cx="4038600" cy="4525963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038600" cy="4525963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02B7A2-6B26-409B-B996-8EB519EF56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E7CA74-561D-42E2-B233-836B9E670D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EADADC-E842-4BA0-94BA-49882892AE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0174E8-E1C8-443C-B6FE-2DBBDFFA63F2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385794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, texto e 2 objec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001000" cy="609600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half" idx="1"/>
          </p:nvPr>
        </p:nvSpPr>
        <p:spPr>
          <a:xfrm>
            <a:off x="381000" y="1295400"/>
            <a:ext cx="4038600" cy="4525963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quarter" idx="2"/>
          </p:nvPr>
        </p:nvSpPr>
        <p:spPr>
          <a:xfrm>
            <a:off x="4572000" y="1295400"/>
            <a:ext cx="4038600" cy="21859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e Conteúdo 4"/>
          <p:cNvSpPr>
            <a:spLocks noGrp="1"/>
          </p:cNvSpPr>
          <p:nvPr>
            <p:ph sz="quarter" idx="3"/>
          </p:nvPr>
        </p:nvSpPr>
        <p:spPr>
          <a:xfrm>
            <a:off x="4572000" y="3633788"/>
            <a:ext cx="4038600" cy="2187575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B79A0CD-5782-4648-BA0A-52DD1C79B3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5E04E7F-7C69-425A-AB5B-2926A6790B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3E8D3BDA-7959-44B9-963E-52F8C319B5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D771A6-CEB3-439C-A80D-EE8DDD15F8D2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481673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4481253-4ABB-4B9D-B57D-745D26E94D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85B6077-EC5B-4506-BBA4-78441C386CC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D309C41-0AA5-4B85-8B5E-E26EAD8139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4DDE8C-BC08-45BA-86AA-C40577526DA0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262429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7A585FD-8D25-4546-90D9-7B5DA1CB02E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5EA6C04-20D9-4A47-8DF6-1DF2E69395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7F54F76-574B-4B20-BF15-F8D6B69F8B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DF0F9E-3849-4076-B338-C26F2ED7F4B9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495735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0B3AB1-3A18-4E24-89A8-4025637861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8E644-8A9E-4E48-9BC0-D19AE6AB8A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7D6D09-80A7-485B-8A3E-BC035D33E0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03AB72-4D6D-470E-8DD5-F95829A4DECE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586318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8026466-9D3C-45F2-B97B-8A44BBF538A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DD56799-4BB3-4238-BC18-CFCB026B4A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08B103B-7047-4BA9-BD24-C9F323BFD5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F63284-3E07-4294-900D-6050B701044F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092165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580CA14-656F-41C3-85F9-A30CCCB2CD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9B096BC-EA50-4856-A5E0-B36CA8C2BA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4610720-FD92-4732-8B2B-E2E2E9F32A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437661-4F72-4243-A2B2-6463CDDD2320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584267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C75770E-8DA1-4C19-9B36-905CA6A170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4DC26D4-6CA2-4685-9296-8F5EA24D26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CA372C7-021C-4F69-9583-C74406AF5F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EC497C-F550-46F8-AF03-B230E5490DE6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86544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B5B5A9-74E1-415C-8171-AEDF433E8A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DD366A-BD7C-49CC-B332-A064FEFBB8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D3F50E-579C-4C15-999B-514A34CB1C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BBD2A1-F0EB-439A-BC88-94C6DDC9A2F2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645908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PT" noProof="0"/>
              <a:t>Clique no ícone para adicionar uma imagem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CA4AE7-E862-4943-B055-7EA7EB8EE0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1A1B24-6E07-4EE0-8D50-186E33999E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E9C685-FA29-4F6B-B5A4-F6CCE42701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542FB0-D84D-4D14-8735-C0C689235BE7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4001722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792FBD8-BAD7-4121-A300-35AEF63E53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00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PT"/>
              <a:t>Clique para editar o estilo do título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EFB5AF1-7A1A-4B03-925D-EC5311C9BE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954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PT"/>
              <a:t>Clique para editar os estilos de texto do modelo global</a:t>
            </a:r>
          </a:p>
          <a:p>
            <a:pPr lvl="1"/>
            <a:r>
              <a:rPr lang="en-US" altLang="pt-PT"/>
              <a:t>Segundo nível</a:t>
            </a:r>
          </a:p>
          <a:p>
            <a:pPr lvl="2"/>
            <a:r>
              <a:rPr lang="en-US" altLang="pt-PT"/>
              <a:t>Terceiro nível</a:t>
            </a:r>
          </a:p>
          <a:p>
            <a:pPr lvl="3"/>
            <a:r>
              <a:rPr lang="en-US" altLang="pt-PT"/>
              <a:t>Quarto nível</a:t>
            </a:r>
          </a:p>
          <a:p>
            <a:pPr lvl="4"/>
            <a:r>
              <a:rPr lang="en-US" altLang="pt-PT"/>
              <a:t>Quinto nível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6E08D64-AA51-4F23-B34A-73068EB85FC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50FCFF9-6BBB-4DEC-8CDF-B8C2119F0E1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A671EAF-3EFE-46D7-921E-72821743BBE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D696ED9-0153-4E46-A5EA-AAE5C156CE80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  <p:sp>
        <p:nvSpPr>
          <p:cNvPr id="1032" name="Rectangle 19">
            <a:extLst>
              <a:ext uri="{FF2B5EF4-FFF2-40B4-BE49-F238E27FC236}">
                <a16:creationId xmlns:a16="http://schemas.microsoft.com/office/drawing/2014/main" id="{A7902B15-6549-4128-A490-34FAF7247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990600"/>
            <a:ext cx="8610600" cy="152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>
              <a:defRPr/>
            </a:pPr>
            <a:endParaRPr lang="en-GB" altLang="pt-PT" sz="2000" b="1">
              <a:solidFill>
                <a:srgbClr val="2A476F"/>
              </a:solidFill>
            </a:endParaRPr>
          </a:p>
        </p:txBody>
      </p:sp>
      <p:sp>
        <p:nvSpPr>
          <p:cNvPr id="2" name="Line 20">
            <a:extLst>
              <a:ext uri="{FF2B5EF4-FFF2-40B4-BE49-F238E27FC236}">
                <a16:creationId xmlns:a16="http://schemas.microsoft.com/office/drawing/2014/main" id="{F38E6DDD-6B13-4A7D-A0AC-D127A18488C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889000"/>
            <a:ext cx="8610600" cy="0"/>
          </a:xfrm>
          <a:prstGeom prst="line">
            <a:avLst/>
          </a:prstGeom>
          <a:noFill/>
          <a:ln w="57150">
            <a:solidFill>
              <a:srgbClr val="2A476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" name="Rectangle 21">
            <a:extLst>
              <a:ext uri="{FF2B5EF4-FFF2-40B4-BE49-F238E27FC236}">
                <a16:creationId xmlns:a16="http://schemas.microsoft.com/office/drawing/2014/main" id="{386AB7A2-EF75-4F64-BD7A-5E2DD067E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6400800"/>
            <a:ext cx="3546475" cy="2857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fld id="{89869A2F-F673-4BF3-871F-5831107C2F08}" type="slidenum">
              <a:rPr lang="pt-PT" altLang="pt-PT" sz="1400" b="1" smtClean="0">
                <a:solidFill>
                  <a:srgbClr val="2A476F"/>
                </a:solidFill>
                <a:latin typeface="Arial" panose="020B0604020202020204" pitchFamily="34" charset="0"/>
              </a:rPr>
              <a:pPr algn="r">
                <a:defRPr/>
              </a:pPr>
              <a:t>‹#›</a:t>
            </a:fld>
            <a:endParaRPr lang="en-GB" altLang="pt-PT" sz="1400" b="1">
              <a:solidFill>
                <a:srgbClr val="2A476F"/>
              </a:solidFill>
              <a:latin typeface="Arial" panose="020B0604020202020204" pitchFamily="34" charset="0"/>
            </a:endParaRPr>
          </a:p>
        </p:txBody>
      </p:sp>
      <p:sp>
        <p:nvSpPr>
          <p:cNvPr id="1035" name="Rectangle 22">
            <a:extLst>
              <a:ext uri="{FF2B5EF4-FFF2-40B4-BE49-F238E27FC236}">
                <a16:creationId xmlns:a16="http://schemas.microsoft.com/office/drawing/2014/main" id="{50CA3C59-8AD9-4A3B-88B0-975C0922C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400800"/>
            <a:ext cx="3546475" cy="2857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pt-PT" sz="1400" b="1" dirty="0">
                <a:solidFill>
                  <a:srgbClr val="2A476F"/>
                </a:solidFill>
                <a:latin typeface="Arial" charset="0"/>
              </a:rPr>
              <a:t>UA</a:t>
            </a:r>
          </a:p>
        </p:txBody>
      </p:sp>
      <p:grpSp>
        <p:nvGrpSpPr>
          <p:cNvPr id="3" name="Grupo 16">
            <a:extLst>
              <a:ext uri="{FF2B5EF4-FFF2-40B4-BE49-F238E27FC236}">
                <a16:creationId xmlns:a16="http://schemas.microsoft.com/office/drawing/2014/main" id="{855E826E-BEEF-4364-AF1A-239BFF96257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205788" y="69850"/>
            <a:ext cx="849312" cy="747713"/>
            <a:chOff x="8205173" y="0"/>
            <a:chExt cx="894112" cy="788175"/>
          </a:xfrm>
        </p:grpSpPr>
        <p:pic>
          <p:nvPicPr>
            <p:cNvPr id="1036" name="Imagem 13">
              <a:extLst>
                <a:ext uri="{FF2B5EF4-FFF2-40B4-BE49-F238E27FC236}">
                  <a16:creationId xmlns:a16="http://schemas.microsoft.com/office/drawing/2014/main" id="{DFE3A2D2-09FB-4457-A8AF-C2D1F4242ED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467"/>
            <a:stretch>
              <a:fillRect/>
            </a:stretch>
          </p:blipFill>
          <p:spPr bwMode="auto">
            <a:xfrm>
              <a:off x="8390166" y="0"/>
              <a:ext cx="539552" cy="55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7" name="Picture 1">
              <a:extLst>
                <a:ext uri="{FF2B5EF4-FFF2-40B4-BE49-F238E27FC236}">
                  <a16:creationId xmlns:a16="http://schemas.microsoft.com/office/drawing/2014/main" id="{C6929904-F493-4A38-A4A0-0AFE29EF8A82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05173" y="571480"/>
              <a:ext cx="894112" cy="76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8" name="Picture 2">
              <a:extLst>
                <a:ext uri="{FF2B5EF4-FFF2-40B4-BE49-F238E27FC236}">
                  <a16:creationId xmlns:a16="http://schemas.microsoft.com/office/drawing/2014/main" id="{AF6A8E3E-D49A-4E12-BB98-8C806A33797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27753" y="654234"/>
              <a:ext cx="248438" cy="133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9933"/>
        </a:buClr>
        <a:buSzPct val="12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A476F"/>
        </a:buClr>
        <a:buChar char="•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B39EC5CB-7F76-4EA4-9D9A-92B5AA6A36B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9388" y="2544763"/>
            <a:ext cx="8785225" cy="1143000"/>
          </a:xfrm>
        </p:spPr>
        <p:txBody>
          <a:bodyPr/>
          <a:lstStyle/>
          <a:p>
            <a:pPr algn="ctr" eaLnBrk="1" hangingPunct="1"/>
            <a:r>
              <a:rPr lang="pt-PT" altLang="pt-PT" b="1"/>
              <a:t>Computação Paralela</a:t>
            </a:r>
            <a:br>
              <a:rPr lang="pt-PT" altLang="pt-PT"/>
            </a:br>
            <a:br>
              <a:rPr lang="pt-PT" altLang="pt-PT" sz="1600"/>
            </a:br>
            <a:r>
              <a:rPr lang="pt-PT" altLang="pt-PT" sz="3200"/>
              <a:t>Mest. Engenharia Computacional</a:t>
            </a:r>
            <a:br>
              <a:rPr lang="pt-PT" altLang="pt-PT" sz="3200"/>
            </a:br>
            <a:r>
              <a:rPr lang="pt-PT" altLang="pt-PT" sz="3200"/>
              <a:t>Mest. Int. Engenharia Computacional</a:t>
            </a:r>
            <a:endParaRPr lang="en-GB" altLang="pt-PT" sz="320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54B270B-7CED-4842-A5F5-11DF1D0620E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89425"/>
            <a:ext cx="6400800" cy="13716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pt-PT" altLang="pt-PT" sz="2400">
                <a:solidFill>
                  <a:srgbClr val="008000"/>
                </a:solidFill>
              </a:rPr>
              <a:t>Ano letivo 2022/2023</a:t>
            </a:r>
          </a:p>
          <a:p>
            <a:pPr eaLnBrk="1" hangingPunct="1"/>
            <a:r>
              <a:rPr lang="pt-PT" altLang="pt-PT" sz="2400" dirty="0">
                <a:solidFill>
                  <a:srgbClr val="008000"/>
                </a:solidFill>
              </a:rPr>
              <a:t>Rui Costa, Nuno Lau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>
            <a:extLst>
              <a:ext uri="{FF2B5EF4-FFF2-40B4-BE49-F238E27FC236}">
                <a16:creationId xmlns:a16="http://schemas.microsoft.com/office/drawing/2014/main" id="{69212E9F-5AC2-4EDD-9FC9-C4816BFC8C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PT"/>
              <a:t>OpenMP other synchronization</a:t>
            </a:r>
          </a:p>
        </p:txBody>
      </p:sp>
      <p:sp>
        <p:nvSpPr>
          <p:cNvPr id="6147" name="Content Placeholder 4">
            <a:extLst>
              <a:ext uri="{FF2B5EF4-FFF2-40B4-BE49-F238E27FC236}">
                <a16:creationId xmlns:a16="http://schemas.microsoft.com/office/drawing/2014/main" id="{626B5742-69B7-4B9D-9CCF-AB0636AB8B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omp master</a:t>
            </a:r>
          </a:p>
          <a:p>
            <a:pPr lvl="1"/>
            <a:r>
              <a:rPr lang="en-US" altLang="en-US" sz="2400"/>
              <a:t>Executed only be master thread</a:t>
            </a:r>
          </a:p>
          <a:p>
            <a:pPr lvl="1"/>
            <a:r>
              <a:rPr lang="en-US" altLang="en-US" sz="2400"/>
              <a:t>Ignored by others; no synchronization</a:t>
            </a:r>
          </a:p>
          <a:p>
            <a:r>
              <a:rPr lang="en-US" alt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omp single</a:t>
            </a:r>
          </a:p>
          <a:p>
            <a:pPr lvl="1"/>
            <a:r>
              <a:rPr lang="en-US" altLang="en-US" sz="2400"/>
              <a:t>Executed by a single thread</a:t>
            </a:r>
          </a:p>
          <a:p>
            <a:pPr lvl="1"/>
            <a:r>
              <a:rPr lang="en-US" altLang="en-US" sz="2400"/>
              <a:t>Implicit barrier for all threads</a:t>
            </a:r>
          </a:p>
          <a:p>
            <a:pPr lvl="2"/>
            <a:r>
              <a:rPr lang="en-US" altLang="en-US" sz="2000"/>
              <a:t>Except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nowait</a:t>
            </a:r>
            <a:r>
              <a:rPr lang="en-US" altLang="en-US" sz="2000"/>
              <a:t> clause is used</a:t>
            </a:r>
          </a:p>
          <a:p>
            <a:r>
              <a:rPr lang="en-US" alt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omp barrier</a:t>
            </a:r>
          </a:p>
          <a:p>
            <a:pPr lvl="1"/>
            <a:r>
              <a:rPr lang="en-US" altLang="en-US" sz="2400"/>
              <a:t>Explicit barrier</a:t>
            </a:r>
          </a:p>
          <a:p>
            <a:pPr lvl="1"/>
            <a:endParaRPr lang="en-US" alt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>
            <a:extLst>
              <a:ext uri="{FF2B5EF4-FFF2-40B4-BE49-F238E27FC236}">
                <a16:creationId xmlns:a16="http://schemas.microsoft.com/office/drawing/2014/main" id="{F2ABB15E-9440-4BC4-AB75-990C867560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PT"/>
              <a:t>OpenMP </a:t>
            </a:r>
            <a:r>
              <a:rPr lang="en-US" altLang="pt-PT" b="1">
                <a:latin typeface="Courier New" panose="02070309020205020404" pitchFamily="49" charset="0"/>
                <a:cs typeface="Courier New" panose="02070309020205020404" pitchFamily="49" charset="0"/>
              </a:rPr>
              <a:t>schedule</a:t>
            </a:r>
            <a:r>
              <a:rPr lang="en-US" altLang="pt-PT"/>
              <a:t> clause</a:t>
            </a:r>
          </a:p>
        </p:txBody>
      </p:sp>
      <p:sp>
        <p:nvSpPr>
          <p:cNvPr id="7171" name="Content Placeholder 4">
            <a:extLst>
              <a:ext uri="{FF2B5EF4-FFF2-40B4-BE49-F238E27FC236}">
                <a16:creationId xmlns:a16="http://schemas.microsoft.com/office/drawing/2014/main" id="{E3339A27-17FA-4AF3-91BE-69D979FD5C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schedule(static[,chunk])</a:t>
            </a:r>
          </a:p>
          <a:p>
            <a:pPr lvl="1"/>
            <a:r>
              <a:rPr lang="en-US" altLang="en-US" sz="1800"/>
              <a:t>Each thread has fixed number of iterations</a:t>
            </a:r>
          </a:p>
          <a:p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schedule(dynamic[,chunk])</a:t>
            </a:r>
          </a:p>
          <a:p>
            <a:pPr lvl="1"/>
            <a:r>
              <a:rPr lang="en-US" altLang="en-US" sz="1800"/>
              <a:t>Each thread grabs “chunk” iterations off a queue until all iterations have been handled</a:t>
            </a:r>
          </a:p>
          <a:p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schedule(guided[,chunk])</a:t>
            </a:r>
          </a:p>
          <a:p>
            <a:pPr lvl="1"/>
            <a:r>
              <a:rPr lang="en-US" altLang="en-US" sz="2000"/>
              <a:t>Threads dynamically grab blocks of iterations</a:t>
            </a:r>
          </a:p>
          <a:p>
            <a:pPr lvl="1"/>
            <a:r>
              <a:rPr lang="en-US" altLang="en-US" sz="2000"/>
              <a:t>The size of the block starts large and shrinks down to size “chunk” as the calculation proceeds.</a:t>
            </a:r>
          </a:p>
          <a:p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schedule(runtime)</a:t>
            </a:r>
          </a:p>
          <a:p>
            <a:pPr lvl="1"/>
            <a:r>
              <a:rPr lang="en-US" altLang="en-US" sz="2000"/>
              <a:t>Schedule and chunk size taken from the OMP_SCHEDULE environment variable (or the runtime library).</a:t>
            </a:r>
          </a:p>
          <a:p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schedule(auto)</a:t>
            </a:r>
          </a:p>
          <a:p>
            <a:pPr lvl="1"/>
            <a:r>
              <a:rPr lang="en-US" altLang="en-US" sz="2000"/>
              <a:t>Schedule is left up to the runtime to choose (does not have to be any of the above).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>
            <a:extLst>
              <a:ext uri="{FF2B5EF4-FFF2-40B4-BE49-F238E27FC236}">
                <a16:creationId xmlns:a16="http://schemas.microsoft.com/office/drawing/2014/main" id="{498B1B2C-9BDB-41BA-AEAA-DE292FD0C4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PT" sz="2800" b="1">
                <a:latin typeface="Courier New" panose="02070309020205020404" pitchFamily="49" charset="0"/>
                <a:cs typeface="Courier New" panose="02070309020205020404" pitchFamily="49" charset="0"/>
              </a:rPr>
              <a:t>nowait ordered lastprivate</a:t>
            </a:r>
            <a:r>
              <a:rPr lang="en-US" altLang="pt-PT" sz="2800"/>
              <a:t> clauses</a:t>
            </a:r>
          </a:p>
        </p:txBody>
      </p:sp>
      <p:sp>
        <p:nvSpPr>
          <p:cNvPr id="8195" name="Content Placeholder 4">
            <a:extLst>
              <a:ext uri="{FF2B5EF4-FFF2-40B4-BE49-F238E27FC236}">
                <a16:creationId xmlns:a16="http://schemas.microsoft.com/office/drawing/2014/main" id="{1813AA8F-9ECE-48BD-A053-BE2A06EA76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nowait</a:t>
            </a:r>
          </a:p>
          <a:p>
            <a:pPr lvl="1"/>
            <a:r>
              <a:rPr lang="en-US" altLang="en-US" sz="1800"/>
              <a:t>threads do not need to synchronize at the end of cycle</a:t>
            </a:r>
          </a:p>
          <a:p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ordered</a:t>
            </a:r>
          </a:p>
          <a:p>
            <a:pPr lvl="1"/>
            <a:r>
              <a:rPr lang="en-US" altLang="en-US" sz="1800"/>
              <a:t>Allows #pragma ordered blocks that must execute in the cycle iteration order</a:t>
            </a:r>
          </a:p>
          <a:p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lastprivate(list)</a:t>
            </a:r>
          </a:p>
          <a:p>
            <a:pPr lvl="1"/>
            <a:r>
              <a:rPr lang="en-US" altLang="en-US" sz="2000"/>
              <a:t>Variables in list are private</a:t>
            </a:r>
          </a:p>
          <a:p>
            <a:pPr lvl="1"/>
            <a:r>
              <a:rPr lang="en-US" altLang="en-US" sz="2000"/>
              <a:t>Their last value is transported to after the cycle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>
            <a:extLst>
              <a:ext uri="{FF2B5EF4-FFF2-40B4-BE49-F238E27FC236}">
                <a16:creationId xmlns:a16="http://schemas.microsoft.com/office/drawing/2014/main" id="{DDFF9BA3-4467-4E53-86A5-90486ECA3F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PT" sz="2800" b="1">
                <a:latin typeface="Courier New" panose="02070309020205020404" pitchFamily="49" charset="0"/>
                <a:cs typeface="Courier New" panose="02070309020205020404" pitchFamily="49" charset="0"/>
              </a:rPr>
              <a:t>nowait ordered lastprivate</a:t>
            </a:r>
            <a:r>
              <a:rPr lang="en-US" altLang="pt-PT" sz="2800"/>
              <a:t> clauses</a:t>
            </a:r>
          </a:p>
        </p:txBody>
      </p:sp>
      <p:sp>
        <p:nvSpPr>
          <p:cNvPr id="27651" name="Content Placeholder 4">
            <a:extLst>
              <a:ext uri="{FF2B5EF4-FFF2-40B4-BE49-F238E27FC236}">
                <a16:creationId xmlns:a16="http://schemas.microsoft.com/office/drawing/2014/main" id="{A60650E0-F62B-4607-A185-68283E8741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nowait</a:t>
            </a:r>
            <a:endParaRPr lang="en-US" alt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(int 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a[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x*</a:t>
            </a: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i;</a:t>
            </a:r>
            <a:endParaRPr lang="en-US" alt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</a:t>
            </a:r>
          </a:p>
          <a:p>
            <a:pPr marL="0" indent="0">
              <a:buFontTx/>
              <a:buNone/>
              <a:defRPr/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(int 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b[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Tx/>
              <a:buNone/>
              <a:defRPr/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</a:t>
            </a:r>
          </a:p>
          <a:p>
            <a:pPr marL="0" indent="0">
              <a:buFontTx/>
              <a:buNone/>
              <a:defRPr/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(int 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c[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a[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+ b[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FontTx/>
              <a:buNone/>
              <a:defRPr/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ordered 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lastprivate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pPr marL="0" indent="0">
              <a:buFontTx/>
              <a:buNone/>
              <a:defRPr/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(int 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FontTx/>
              <a:buNone/>
              <a:defRPr/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ordered</a:t>
            </a:r>
          </a:p>
          <a:p>
            <a:pPr marL="0" indent="0">
              <a:buFontTx/>
              <a:buNone/>
              <a:defRPr/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Tx/>
              <a:buNone/>
              <a:defRPr/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c[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+= c[i-1]; x = c[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FontTx/>
              <a:buNone/>
              <a:defRPr/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("c[%d] = %d\n", c[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0" indent="0">
              <a:buFontTx/>
              <a:buNone/>
              <a:defRPr/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defRPr/>
            </a:pPr>
            <a:r>
              <a:rPr lang="en-US" altLang="en-US" sz="2000" dirty="0"/>
              <a:t>threads may go to 2</a:t>
            </a:r>
            <a:r>
              <a:rPr lang="en-US" altLang="en-US" sz="2000" baseline="30000" dirty="0"/>
              <a:t>nd</a:t>
            </a:r>
            <a:r>
              <a:rPr lang="en-US" altLang="en-US" sz="2000" dirty="0"/>
              <a:t> cycle even before all threads terminated 1</a:t>
            </a:r>
            <a:r>
              <a:rPr lang="en-US" altLang="en-US" sz="2000" baseline="30000" dirty="0"/>
              <a:t>st</a:t>
            </a:r>
            <a:r>
              <a:rPr lang="en-US" altLang="en-US" sz="2000" dirty="0"/>
              <a:t> cycle (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nowait</a:t>
            </a:r>
            <a:r>
              <a:rPr lang="en-US" altLang="en-US" sz="2000" dirty="0"/>
              <a:t>)</a:t>
            </a: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en-US" sz="2000" dirty="0"/>
              <a:t>In the last cycle, each thread only executes after previous iterations are concluded (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ordered</a:t>
            </a:r>
            <a:r>
              <a:rPr lang="en-US" altLang="en-US" sz="2000" dirty="0"/>
              <a:t>)</a:t>
            </a:r>
          </a:p>
          <a:p>
            <a:pPr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000" dirty="0"/>
              <a:t> gets the value of c[n-1] (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lastprivate</a:t>
            </a:r>
            <a:r>
              <a:rPr lang="en-US" altLang="en-US" sz="2000" dirty="0"/>
              <a:t>)</a:t>
            </a: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>
            <a:extLst>
              <a:ext uri="{FF2B5EF4-FFF2-40B4-BE49-F238E27FC236}">
                <a16:creationId xmlns:a16="http://schemas.microsoft.com/office/drawing/2014/main" id="{1CC0848E-BB5D-4FA6-926D-D34AD2AFB8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PT"/>
              <a:t>OpenMP </a:t>
            </a:r>
            <a:r>
              <a:rPr lang="en-US" altLang="pt-PT" b="1">
                <a:latin typeface="Courier New" panose="02070309020205020404" pitchFamily="49" charset="0"/>
                <a:cs typeface="Courier New" panose="02070309020205020404" pitchFamily="49" charset="0"/>
              </a:rPr>
              <a:t>omp sections</a:t>
            </a:r>
            <a:r>
              <a:rPr lang="en-US" altLang="pt-PT"/>
              <a:t> directive</a:t>
            </a:r>
          </a:p>
        </p:txBody>
      </p:sp>
      <p:sp>
        <p:nvSpPr>
          <p:cNvPr id="27651" name="Content Placeholder 4">
            <a:extLst>
              <a:ext uri="{FF2B5EF4-FFF2-40B4-BE49-F238E27FC236}">
                <a16:creationId xmlns:a16="http://schemas.microsoft.com/office/drawing/2014/main" id="{DAB01717-17B8-4998-A1C6-73328BC1A9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sections [clause, ...]</a:t>
            </a:r>
          </a:p>
          <a:p>
            <a:pPr marL="0" indent="0">
              <a:buFontTx/>
              <a:buNone/>
              <a:defRPr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Tx/>
              <a:buNone/>
              <a:defRPr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#pragma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section</a:t>
            </a:r>
          </a:p>
          <a:p>
            <a:pPr marL="0" indent="0">
              <a:buFontTx/>
              <a:buNone/>
              <a:defRPr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{ ... }</a:t>
            </a:r>
          </a:p>
          <a:p>
            <a:pPr marL="0" indent="0">
              <a:buFontTx/>
              <a:buNone/>
              <a:defRPr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FontTx/>
              <a:buNone/>
              <a:defRPr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#pragma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section</a:t>
            </a:r>
          </a:p>
          <a:p>
            <a:pPr marL="0" indent="0">
              <a:buFontTx/>
              <a:buNone/>
              <a:defRPr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{ ... }</a:t>
            </a:r>
          </a:p>
          <a:p>
            <a:pPr marL="0" indent="0">
              <a:buFontTx/>
              <a:buNone/>
              <a:defRPr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defRPr/>
            </a:pPr>
            <a:r>
              <a:rPr lang="en-US" altLang="en-US" sz="2000" dirty="0">
                <a:cs typeface="Courier New" panose="02070309020205020404" pitchFamily="49" charset="0"/>
              </a:rPr>
              <a:t>The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sections</a:t>
            </a:r>
            <a:r>
              <a:rPr lang="en-US" altLang="en-US" sz="2000" dirty="0">
                <a:cs typeface="Courier New" panose="02070309020205020404" pitchFamily="49" charset="0"/>
              </a:rPr>
              <a:t> directive defines a set of code sections that can perform concurrently, allowing functional parallelism between sections.</a:t>
            </a:r>
          </a:p>
          <a:p>
            <a:pPr>
              <a:defRPr/>
            </a:pPr>
            <a:r>
              <a:rPr lang="en-US" altLang="en-US" sz="2000" dirty="0">
                <a:cs typeface="Courier New" panose="02070309020205020404" pitchFamily="49" charset="0"/>
              </a:rPr>
              <a:t>Each section is identified by an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section</a:t>
            </a:r>
            <a:r>
              <a:rPr lang="en-US" altLang="en-US" sz="2000" dirty="0">
                <a:cs typeface="Courier New" panose="02070309020205020404" pitchFamily="49" charset="0"/>
              </a:rPr>
              <a:t> directive and is performed by just one thread.</a:t>
            </a:r>
          </a:p>
          <a:p>
            <a:pPr>
              <a:defRPr/>
            </a:pPr>
            <a:r>
              <a:rPr lang="en-US" altLang="en-US" sz="2000" dirty="0">
                <a:cs typeface="Courier New" panose="02070309020205020404" pitchFamily="49" charset="0"/>
              </a:rPr>
              <a:t>All threads, including those that are not involved in any section, synchronize at the end of the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sections</a:t>
            </a:r>
            <a:r>
              <a:rPr lang="en-US" altLang="en-US" sz="2000" dirty="0">
                <a:cs typeface="Courier New" panose="02070309020205020404" pitchFamily="49" charset="0"/>
              </a:rPr>
              <a:t> region, unless the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nowait</a:t>
            </a:r>
            <a:r>
              <a:rPr lang="en-US" altLang="en-US" sz="2000" dirty="0">
                <a:cs typeface="Courier New" panose="02070309020205020404" pitchFamily="49" charset="0"/>
              </a:rPr>
              <a:t> clause is specified.</a:t>
            </a:r>
            <a:endParaRPr lang="en-US" altLang="en-US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>
            <a:extLst>
              <a:ext uri="{FF2B5EF4-FFF2-40B4-BE49-F238E27FC236}">
                <a16:creationId xmlns:a16="http://schemas.microsoft.com/office/drawing/2014/main" id="{EFD52F2C-E302-477A-ADB0-7B171C6822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PT"/>
              <a:t>OpenMP </a:t>
            </a:r>
            <a:r>
              <a:rPr lang="en-US" altLang="pt-PT" b="1">
                <a:latin typeface="Courier New" panose="02070309020205020404" pitchFamily="49" charset="0"/>
                <a:cs typeface="Courier New" panose="02070309020205020404" pitchFamily="49" charset="0"/>
              </a:rPr>
              <a:t>omp sections</a:t>
            </a:r>
            <a:r>
              <a:rPr lang="en-US" altLang="pt-PT"/>
              <a:t> directive</a:t>
            </a:r>
          </a:p>
        </p:txBody>
      </p:sp>
      <p:sp>
        <p:nvSpPr>
          <p:cNvPr id="27651" name="Content Placeholder 4">
            <a:extLst>
              <a:ext uri="{FF2B5EF4-FFF2-40B4-BE49-F238E27FC236}">
                <a16:creationId xmlns:a16="http://schemas.microsoft.com/office/drawing/2014/main" id="{1CF38595-71CC-44CB-B3C0-1254896B3F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t-BR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f1();</a:t>
            </a:r>
          </a:p>
          <a:p>
            <a:pPr marL="0" indent="0">
              <a:buFontTx/>
              <a:buNone/>
            </a:pPr>
            <a:r>
              <a:rPr lang="pt-BR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f2(x);</a:t>
            </a:r>
          </a:p>
          <a:p>
            <a:pPr marL="0" indent="0">
              <a:buFontTx/>
              <a:buNone/>
            </a:pPr>
            <a:r>
              <a:rPr lang="pt-BR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b = f3(x,1);</a:t>
            </a:r>
          </a:p>
          <a:p>
            <a:pPr marL="0" indent="0">
              <a:buFontTx/>
              <a:buNone/>
            </a:pPr>
            <a:r>
              <a:rPr lang="pt-BR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 = f4(x,a);</a:t>
            </a:r>
          </a:p>
          <a:p>
            <a:pPr marL="0" indent="0">
              <a:buFontTx/>
              <a:buNone/>
            </a:pPr>
            <a:r>
              <a:rPr lang="pt-BR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 = f5(a,b);</a:t>
            </a:r>
          </a:p>
          <a:p>
            <a:pPr marL="0" indent="0">
              <a:buFontTx/>
              <a:buNone/>
            </a:pPr>
            <a:r>
              <a:rPr lang="pt-BR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 = f6(d);</a:t>
            </a:r>
          </a:p>
          <a:p>
            <a:pPr marL="0" indent="0">
              <a:buFontTx/>
              <a:buNone/>
            </a:pPr>
            <a:endParaRPr lang="pt-BR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2000" dirty="0">
                <a:cs typeface="Courier New" panose="02070309020205020404" pitchFamily="49" charset="0"/>
              </a:rPr>
              <a:t>Assuming that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f1</a:t>
            </a:r>
            <a:r>
              <a:rPr lang="en-US" altLang="en-US" sz="2000" dirty="0">
                <a:cs typeface="Courier New" panose="02070309020205020404" pitchFamily="49" charset="0"/>
              </a:rPr>
              <a:t> to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f6</a:t>
            </a:r>
            <a:r>
              <a:rPr lang="en-US" altLang="en-US" sz="2000" dirty="0">
                <a:cs typeface="Courier New" panose="02070309020205020404" pitchFamily="49" charset="0"/>
              </a:rPr>
              <a:t> can execute concurrently correct, how to parallelize the code? </a:t>
            </a:r>
          </a:p>
          <a:p>
            <a:r>
              <a:rPr lang="en-US" altLang="en-US" sz="2000" dirty="0">
                <a:cs typeface="Courier New" panose="02070309020205020404" pitchFamily="49" charset="0"/>
              </a:rPr>
              <a:t>Dependencies allow for the following processing order:</a:t>
            </a:r>
          </a:p>
          <a:p>
            <a:pPr marL="800100" lvl="1" indent="-342900">
              <a:buFontTx/>
              <a:buAutoNum type="arabicPeriod"/>
            </a:pPr>
            <a:endParaRPr lang="en-US" altLang="en-US" sz="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>
              <a:buFontTx/>
              <a:buAutoNum type="arabicPeriod"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f1()</a:t>
            </a:r>
            <a:r>
              <a:rPr lang="en-US" altLang="en-US" sz="1600" dirty="0">
                <a:cs typeface="Courier New" panose="02070309020205020404" pitchFamily="49" charset="0"/>
              </a:rPr>
              <a:t> for just one thread.</a:t>
            </a:r>
          </a:p>
          <a:p>
            <a:pPr marL="800100" lvl="1" indent="-342900">
              <a:buFontTx/>
              <a:buAutoNum type="arabicPeriod"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f2(x) </a:t>
            </a:r>
            <a:r>
              <a:rPr lang="en-US" altLang="en-US" sz="1600" dirty="0">
                <a:cs typeface="Courier New" panose="02070309020205020404" pitchFamily="49" charset="0"/>
              </a:rPr>
              <a:t>and 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 = f3(x, 1) </a:t>
            </a:r>
            <a:r>
              <a:rPr lang="en-US" altLang="en-US" sz="1600" dirty="0">
                <a:cs typeface="Courier New" panose="02070309020205020404" pitchFamily="49" charset="0"/>
              </a:rPr>
              <a:t>for 2 threads in parallel.</a:t>
            </a:r>
          </a:p>
          <a:p>
            <a:pPr marL="800100" lvl="1" indent="-342900">
              <a:buFontTx/>
              <a:buAutoNum type="arabicPeriod"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 = f4(x, a) </a:t>
            </a:r>
            <a:r>
              <a:rPr lang="en-US" altLang="en-US" sz="1600" dirty="0">
                <a:cs typeface="Courier New" panose="02070309020205020404" pitchFamily="49" charset="0"/>
              </a:rPr>
              <a:t>and 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 = f5(a, b) </a:t>
            </a:r>
            <a:r>
              <a:rPr lang="en-US" altLang="en-US" sz="1600" dirty="0">
                <a:cs typeface="Courier New" panose="02070309020205020404" pitchFamily="49" charset="0"/>
              </a:rPr>
              <a:t>for 2 threads in parallel.</a:t>
            </a:r>
          </a:p>
          <a:p>
            <a:pPr marL="800100" lvl="1" indent="-342900">
              <a:buFontTx/>
              <a:buAutoNum type="arabicPeriod"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 = f6(d) </a:t>
            </a:r>
            <a:r>
              <a:rPr lang="en-US" altLang="en-US" sz="1600" dirty="0">
                <a:cs typeface="Courier New" panose="02070309020205020404" pitchFamily="49" charset="0"/>
              </a:rPr>
              <a:t>for only one thread.</a:t>
            </a:r>
            <a:endParaRPr lang="en-US" altLang="en-US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>
            <a:extLst>
              <a:ext uri="{FF2B5EF4-FFF2-40B4-BE49-F238E27FC236}">
                <a16:creationId xmlns:a16="http://schemas.microsoft.com/office/drawing/2014/main" id="{AB8F28F0-6DEE-427A-9B4B-9DCEFD7A2C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PT"/>
              <a:t>OpenMP </a:t>
            </a:r>
            <a:r>
              <a:rPr lang="en-US" altLang="pt-PT" b="1">
                <a:latin typeface="Courier New" panose="02070309020205020404" pitchFamily="49" charset="0"/>
                <a:cs typeface="Courier New" panose="02070309020205020404" pitchFamily="49" charset="0"/>
              </a:rPr>
              <a:t>omp sections</a:t>
            </a:r>
            <a:r>
              <a:rPr lang="en-US" altLang="pt-PT"/>
              <a:t> directive</a:t>
            </a:r>
          </a:p>
        </p:txBody>
      </p:sp>
      <p:sp>
        <p:nvSpPr>
          <p:cNvPr id="12291" name="Content Placeholder 4">
            <a:extLst>
              <a:ext uri="{FF2B5EF4-FFF2-40B4-BE49-F238E27FC236}">
                <a16:creationId xmlns:a16="http://schemas.microsoft.com/office/drawing/2014/main" id="{1BBF0C9E-310C-499B-BCE8-452D603915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t-BR" alt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#pragma omp parallel</a:t>
            </a:r>
          </a:p>
          <a:p>
            <a:pPr marL="0" indent="0">
              <a:buFontTx/>
              <a:buNone/>
            </a:pPr>
            <a:r>
              <a:rPr lang="pt-BR" alt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Tx/>
              <a:buNone/>
            </a:pPr>
            <a:r>
              <a:rPr lang="pt-BR" alt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  #pragma omp single</a:t>
            </a:r>
          </a:p>
          <a:p>
            <a:pPr marL="0" indent="0">
              <a:buFontTx/>
              <a:buNone/>
            </a:pPr>
            <a:r>
              <a:rPr lang="pt-BR" alt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  x = f1();</a:t>
            </a:r>
          </a:p>
          <a:p>
            <a:pPr marL="0" indent="0">
              <a:buFontTx/>
              <a:buNone/>
            </a:pPr>
            <a:r>
              <a:rPr lang="pt-BR" alt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  #pragma omp sections</a:t>
            </a:r>
          </a:p>
          <a:p>
            <a:pPr marL="0" indent="0">
              <a:buFontTx/>
              <a:buNone/>
            </a:pPr>
            <a:r>
              <a:rPr lang="pt-BR" alt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buFontTx/>
              <a:buNone/>
            </a:pPr>
            <a:r>
              <a:rPr lang="pt-BR" alt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#pragma omp section</a:t>
            </a:r>
          </a:p>
          <a:p>
            <a:pPr marL="0" indent="0">
              <a:buFontTx/>
              <a:buNone/>
            </a:pPr>
            <a:r>
              <a:rPr lang="pt-BR" alt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a = f2(x);</a:t>
            </a:r>
          </a:p>
          <a:p>
            <a:pPr marL="0" indent="0">
              <a:buFontTx/>
              <a:buNone/>
            </a:pPr>
            <a:r>
              <a:rPr lang="pt-BR" alt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#pragma omp section</a:t>
            </a:r>
          </a:p>
          <a:p>
            <a:pPr marL="0" indent="0">
              <a:buFontTx/>
              <a:buNone/>
            </a:pPr>
            <a:r>
              <a:rPr lang="pt-BR" alt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b = f3(x,1);</a:t>
            </a:r>
          </a:p>
          <a:p>
            <a:pPr marL="0" indent="0">
              <a:buFontTx/>
              <a:buNone/>
            </a:pPr>
            <a:r>
              <a:rPr lang="pt-BR" alt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FontTx/>
              <a:buNone/>
            </a:pPr>
            <a:r>
              <a:rPr lang="pt-BR" alt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  #pragma omp sections</a:t>
            </a:r>
          </a:p>
          <a:p>
            <a:pPr marL="0" indent="0">
              <a:buFontTx/>
              <a:buNone/>
            </a:pPr>
            <a:r>
              <a:rPr lang="pt-BR" alt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buFontTx/>
              <a:buNone/>
            </a:pPr>
            <a:r>
              <a:rPr lang="pt-BR" alt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#pragma omp section</a:t>
            </a:r>
          </a:p>
          <a:p>
            <a:pPr marL="0" indent="0">
              <a:buFontTx/>
              <a:buNone/>
            </a:pPr>
            <a:r>
              <a:rPr lang="pt-BR" alt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c = f4(x, a);</a:t>
            </a:r>
          </a:p>
          <a:p>
            <a:pPr marL="0" indent="0">
              <a:buFontTx/>
              <a:buNone/>
            </a:pPr>
            <a:r>
              <a:rPr lang="pt-BR" alt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#pragma omp section</a:t>
            </a:r>
          </a:p>
          <a:p>
            <a:pPr marL="0" indent="0">
              <a:buFontTx/>
              <a:buNone/>
            </a:pPr>
            <a:r>
              <a:rPr lang="pt-BR" alt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d = f5(a,b);</a:t>
            </a:r>
          </a:p>
          <a:p>
            <a:pPr marL="0" indent="0">
              <a:buFontTx/>
              <a:buNone/>
            </a:pPr>
            <a:r>
              <a:rPr lang="pt-BR" alt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FontTx/>
              <a:buNone/>
            </a:pPr>
            <a:r>
              <a:rPr lang="pt-BR" alt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  #pragma omp single</a:t>
            </a:r>
          </a:p>
          <a:p>
            <a:pPr marL="0" indent="0">
              <a:buFontTx/>
              <a:buNone/>
            </a:pPr>
            <a:r>
              <a:rPr lang="pt-BR" alt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  e = f6(d);</a:t>
            </a:r>
          </a:p>
          <a:p>
            <a:pPr marL="0" indent="0">
              <a:buFontTx/>
              <a:buNone/>
            </a:pPr>
            <a:r>
              <a:rPr lang="pt-BR" alt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altLang="en-US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>
            <a:extLst>
              <a:ext uri="{FF2B5EF4-FFF2-40B4-BE49-F238E27FC236}">
                <a16:creationId xmlns:a16="http://schemas.microsoft.com/office/drawing/2014/main" id="{A8D55A8C-DCA2-4EAF-B826-95549FCDAA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PT"/>
              <a:t>OpenMP </a:t>
            </a:r>
            <a:r>
              <a:rPr lang="en-US" altLang="pt-PT" b="1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endParaRPr lang="en-US" altLang="pt-PT"/>
          </a:p>
        </p:txBody>
      </p:sp>
      <p:sp>
        <p:nvSpPr>
          <p:cNvPr id="13315" name="Content Placeholder 4">
            <a:extLst>
              <a:ext uri="{FF2B5EF4-FFF2-40B4-BE49-F238E27FC236}">
                <a16:creationId xmlns:a16="http://schemas.microsoft.com/office/drawing/2014/main" id="{18EF229F-E92E-412D-BE12-955F42F271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>
                <a:cs typeface="Courier New" panose="02070309020205020404" pitchFamily="49" charset="0"/>
              </a:rPr>
              <a:t>A task has</a:t>
            </a:r>
          </a:p>
          <a:p>
            <a:pPr lvl="1"/>
            <a:r>
              <a:rPr lang="en-US" altLang="en-US" sz="2000" dirty="0">
                <a:cs typeface="Courier New" panose="02070309020205020404" pitchFamily="49" charset="0"/>
              </a:rPr>
              <a:t>Code to execute</a:t>
            </a:r>
          </a:p>
          <a:p>
            <a:pPr lvl="1"/>
            <a:r>
              <a:rPr lang="en-US" altLang="en-US" sz="2000" dirty="0">
                <a:cs typeface="Courier New" panose="02070309020205020404" pitchFamily="49" charset="0"/>
              </a:rPr>
              <a:t>Data environment (it owns its data)</a:t>
            </a:r>
          </a:p>
          <a:p>
            <a:pPr lvl="1"/>
            <a:r>
              <a:rPr lang="en-US" altLang="en-US" sz="2000" dirty="0">
                <a:cs typeface="Courier New" panose="02070309020205020404" pitchFamily="49" charset="0"/>
              </a:rPr>
              <a:t>An assigned thread that executes the code and used the data</a:t>
            </a:r>
          </a:p>
          <a:p>
            <a:r>
              <a:rPr lang="en-US" altLang="en-US" sz="2400" dirty="0">
                <a:cs typeface="Courier New" panose="02070309020205020404" pitchFamily="49" charset="0"/>
              </a:rPr>
              <a:t>Two activities: packaging and execution</a:t>
            </a:r>
          </a:p>
          <a:p>
            <a:pPr lvl="1"/>
            <a:r>
              <a:rPr lang="en-US" altLang="en-US" sz="2000" dirty="0">
                <a:cs typeface="Courier New" panose="02070309020205020404" pitchFamily="49" charset="0"/>
              </a:rPr>
              <a:t>Each encountering thread packages a new instance of a task (code and data)</a:t>
            </a:r>
          </a:p>
          <a:p>
            <a:pPr lvl="1"/>
            <a:r>
              <a:rPr lang="en-US" altLang="en-US" sz="2000" dirty="0">
                <a:cs typeface="Courier New" panose="02070309020205020404" pitchFamily="49" charset="0"/>
              </a:rPr>
              <a:t>Some thread in the team executes the task at some later time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>
            <a:extLst>
              <a:ext uri="{FF2B5EF4-FFF2-40B4-BE49-F238E27FC236}">
                <a16:creationId xmlns:a16="http://schemas.microsoft.com/office/drawing/2014/main" id="{FC00D218-A274-4246-9FC4-6BB3AAC66D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PT"/>
              <a:t>OpenMP </a:t>
            </a:r>
            <a:r>
              <a:rPr lang="en-US" altLang="pt-PT" b="1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endParaRPr lang="en-US" altLang="pt-PT"/>
          </a:p>
        </p:txBody>
      </p:sp>
      <p:sp>
        <p:nvSpPr>
          <p:cNvPr id="14339" name="Content Placeholder 4">
            <a:extLst>
              <a:ext uri="{FF2B5EF4-FFF2-40B4-BE49-F238E27FC236}">
                <a16:creationId xmlns:a16="http://schemas.microsoft.com/office/drawing/2014/main" id="{BBD9260A-E591-4ABD-80CD-93F98B5379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>
                <a:cs typeface="Courier New" panose="02070309020205020404" pitchFamily="49" charset="0"/>
              </a:rPr>
              <a:t>Tasks have been fully integrated into OpenMP</a:t>
            </a:r>
          </a:p>
          <a:p>
            <a:r>
              <a:rPr lang="en-US" altLang="en-US" sz="2400" dirty="0">
                <a:cs typeface="Courier New" panose="02070309020205020404" pitchFamily="49" charset="0"/>
              </a:rPr>
              <a:t>Key concept: OpenMP has always had tasks, we just never called them that.</a:t>
            </a:r>
          </a:p>
          <a:p>
            <a:pPr lvl="1"/>
            <a:r>
              <a:rPr lang="en-US" altLang="en-US" sz="2000" dirty="0">
                <a:cs typeface="Courier New" panose="02070309020205020404" pitchFamily="49" charset="0"/>
              </a:rPr>
              <a:t>Thread encountering parallel construct packages up a set of implicit tasks, one per thread.</a:t>
            </a:r>
          </a:p>
          <a:p>
            <a:pPr lvl="1"/>
            <a:r>
              <a:rPr lang="en-US" altLang="en-US" sz="2000" dirty="0">
                <a:cs typeface="Courier New" panose="02070309020205020404" pitchFamily="49" charset="0"/>
              </a:rPr>
              <a:t>Team of threads is created.</a:t>
            </a:r>
          </a:p>
          <a:p>
            <a:pPr lvl="1"/>
            <a:r>
              <a:rPr lang="en-US" altLang="en-US" sz="2000" dirty="0">
                <a:cs typeface="Courier New" panose="02070309020205020404" pitchFamily="49" charset="0"/>
              </a:rPr>
              <a:t>Each thread in team is assigned to one of the tasks (and tied to it).</a:t>
            </a:r>
          </a:p>
          <a:p>
            <a:pPr lvl="1"/>
            <a:r>
              <a:rPr lang="en-US" altLang="en-US" sz="2000" dirty="0">
                <a:cs typeface="Courier New" panose="02070309020205020404" pitchFamily="49" charset="0"/>
              </a:rPr>
              <a:t>Barrier holds original master thread until all implicit tasks are finished.</a:t>
            </a:r>
          </a:p>
          <a:p>
            <a:r>
              <a:rPr lang="en-US" altLang="en-US" sz="2400" dirty="0">
                <a:cs typeface="Courier New" panose="02070309020205020404" pitchFamily="49" charset="0"/>
              </a:rPr>
              <a:t>We have simply added a way to create a task explicitly for the team to execute.</a:t>
            </a:r>
          </a:p>
          <a:p>
            <a:r>
              <a:rPr lang="en-US" altLang="en-US" sz="2400" dirty="0">
                <a:cs typeface="Courier New" panose="02070309020205020404" pitchFamily="49" charset="0"/>
              </a:rPr>
              <a:t>Every part of an OpenMP program is part of one task or another!</a:t>
            </a: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>
            <a:extLst>
              <a:ext uri="{FF2B5EF4-FFF2-40B4-BE49-F238E27FC236}">
                <a16:creationId xmlns:a16="http://schemas.microsoft.com/office/drawing/2014/main" id="{03C918F6-05D6-445D-A275-E4DFD14244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PT"/>
              <a:t>OpenMP </a:t>
            </a:r>
            <a:r>
              <a:rPr lang="en-US" altLang="pt-PT" b="1">
                <a:latin typeface="Courier New" panose="02070309020205020404" pitchFamily="49" charset="0"/>
                <a:cs typeface="Courier New" panose="02070309020205020404" pitchFamily="49" charset="0"/>
              </a:rPr>
              <a:t>task </a:t>
            </a:r>
            <a:r>
              <a:rPr lang="en-US" altLang="pt-PT"/>
              <a:t>example</a:t>
            </a:r>
          </a:p>
        </p:txBody>
      </p:sp>
      <p:sp>
        <p:nvSpPr>
          <p:cNvPr id="15363" name="Content Placeholder 4">
            <a:extLst>
              <a:ext uri="{FF2B5EF4-FFF2-40B4-BE49-F238E27FC236}">
                <a16:creationId xmlns:a16="http://schemas.microsoft.com/office/drawing/2014/main" id="{BD95288C-00CC-483A-BACC-A74FD48EC3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task </a:t>
            </a:r>
            <a:r>
              <a:rPr lang="en-US" altLang="en-US" sz="2800" dirty="0">
                <a:cs typeface="Courier New" panose="02070309020205020404" pitchFamily="49" charset="0"/>
              </a:rPr>
              <a:t>used to process elements of a linked list: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parallel</a:t>
            </a:r>
          </a:p>
          <a:p>
            <a:pPr marL="0" indent="0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#pragma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single private(p)</a:t>
            </a:r>
          </a:p>
          <a:p>
            <a:pPr marL="0" indent="0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p =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listhead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pPr marL="0" indent="0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while (p) {</a:t>
            </a:r>
          </a:p>
          <a:p>
            <a:pPr marL="0" indent="0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#pragma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task</a:t>
            </a:r>
          </a:p>
          <a:p>
            <a:pPr marL="0" indent="0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process (p)</a:t>
            </a:r>
          </a:p>
          <a:p>
            <a:pPr marL="0" indent="0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 = next(p) ;</a:t>
            </a:r>
          </a:p>
          <a:p>
            <a:pPr marL="0" indent="0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</a:p>
          <a:p>
            <a:pPr marL="0" indent="0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1">
            <a:extLst>
              <a:ext uri="{FF2B5EF4-FFF2-40B4-BE49-F238E27FC236}">
                <a16:creationId xmlns:a16="http://schemas.microsoft.com/office/drawing/2014/main" id="{A5CBA0E6-4E43-40A5-AEB4-994A0B8343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OpenMP</a:t>
            </a:r>
          </a:p>
        </p:txBody>
      </p:sp>
      <p:sp>
        <p:nvSpPr>
          <p:cNvPr id="3075" name="Content Placeholder 1">
            <a:extLst>
              <a:ext uri="{FF2B5EF4-FFF2-40B4-BE49-F238E27FC236}">
                <a16:creationId xmlns:a16="http://schemas.microsoft.com/office/drawing/2014/main" id="{0523BE7D-B15E-411C-9F99-77ED532265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b="1"/>
              <a:t>Open </a:t>
            </a:r>
            <a:r>
              <a:rPr lang="en-US" altLang="en-US" sz="2800" i="1"/>
              <a:t>specifications for </a:t>
            </a:r>
            <a:r>
              <a:rPr lang="en-US" altLang="en-US" sz="2800" b="1"/>
              <a:t>Multi Processing </a:t>
            </a:r>
            <a:r>
              <a:rPr lang="en-US" altLang="en-US" sz="2800" i="1"/>
              <a:t>via collaborative work between interested parties from the hardware and software industry, government and academia</a:t>
            </a:r>
            <a:endParaRPr lang="en-US" altLang="en-US" sz="2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1A5EB8-30B2-4A05-AF0D-294779B7E87F}"/>
              </a:ext>
            </a:extLst>
          </p:cNvPr>
          <p:cNvSpPr txBox="1"/>
          <p:nvPr/>
        </p:nvSpPr>
        <p:spPr>
          <a:xfrm>
            <a:off x="346075" y="5732463"/>
            <a:ext cx="8474075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 b="1" dirty="0">
                <a:latin typeface="+mn-lt"/>
              </a:rPr>
              <a:t>Acknowledgement: This lecture is based on “A ‘Hands-on’ Introduction to OpenMP”, Tim Mattson, Intel Corp., timothy.g.mattson@intel.com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>
            <a:extLst>
              <a:ext uri="{FF2B5EF4-FFF2-40B4-BE49-F238E27FC236}">
                <a16:creationId xmlns:a16="http://schemas.microsoft.com/office/drawing/2014/main" id="{5BBD0BEC-2810-40AE-AFCB-2A1D6602EF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OpenMP</a:t>
            </a:r>
          </a:p>
        </p:txBody>
      </p:sp>
      <p:sp>
        <p:nvSpPr>
          <p:cNvPr id="4099" name="Content Placeholder 1">
            <a:extLst>
              <a:ext uri="{FF2B5EF4-FFF2-40B4-BE49-F238E27FC236}">
                <a16:creationId xmlns:a16="http://schemas.microsoft.com/office/drawing/2014/main" id="{669A58F1-58D2-43B8-AB67-EF9CAA8D4D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b="1" dirty="0"/>
              <a:t>Shared Memory Programming Model</a:t>
            </a:r>
          </a:p>
          <a:p>
            <a:r>
              <a:rPr lang="en-US" altLang="en-US" sz="2400" dirty="0"/>
              <a:t>Cooperation of several hardware and software companies (AMD, Intel, arm, Fujitsu, IBM, HP, NASA, NEC, NVIDIA, Siemens, SUSE, …)</a:t>
            </a:r>
          </a:p>
          <a:p>
            <a:r>
              <a:rPr lang="en-US" altLang="en-US" sz="2400" dirty="0"/>
              <a:t>Parallel Programming API for multiprocessor / multicore architectures</a:t>
            </a:r>
          </a:p>
          <a:p>
            <a:r>
              <a:rPr lang="en-US" altLang="en-US" sz="2400" dirty="0"/>
              <a:t>Languages: C/C++ or Fortran</a:t>
            </a:r>
          </a:p>
          <a:p>
            <a:r>
              <a:rPr lang="en-US" altLang="en-US" sz="2400" dirty="0"/>
              <a:t>OS: Unix/Linux or Windows</a:t>
            </a:r>
          </a:p>
          <a:p>
            <a:r>
              <a:rPr lang="en-US" altLang="en-US" sz="2400" b="1" dirty="0"/>
              <a:t>OpenMP is a specification not an implementation!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>
            <a:extLst>
              <a:ext uri="{FF2B5EF4-FFF2-40B4-BE49-F238E27FC236}">
                <a16:creationId xmlns:a16="http://schemas.microsoft.com/office/drawing/2014/main" id="{62F6C1B2-1BF1-4236-A3CE-86A3DFB7B7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OpenMP fork-join execution </a:t>
            </a:r>
          </a:p>
        </p:txBody>
      </p:sp>
      <p:sp>
        <p:nvSpPr>
          <p:cNvPr id="5123" name="Content Placeholder 1">
            <a:extLst>
              <a:ext uri="{FF2B5EF4-FFF2-40B4-BE49-F238E27FC236}">
                <a16:creationId xmlns:a16="http://schemas.microsoft.com/office/drawing/2014/main" id="{A832E0BA-DF50-403D-83EC-132848CC93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Program initiates with a single (master) thread</a:t>
            </a:r>
          </a:p>
          <a:p>
            <a:r>
              <a:rPr lang="en-US" altLang="en-US" sz="2400"/>
              <a:t>Executes sequentially until parallel region defined by OpenMP constructor, and then:</a:t>
            </a:r>
          </a:p>
          <a:p>
            <a:pPr lvl="1"/>
            <a:r>
              <a:rPr lang="en-US" altLang="en-US" sz="1800"/>
              <a:t>Master thread forks “team of threads”</a:t>
            </a:r>
          </a:p>
          <a:p>
            <a:pPr lvl="1"/>
            <a:r>
              <a:rPr lang="en-US" altLang="en-US" sz="1800"/>
              <a:t>Parallel region code is executed concurrently by all threads (including master thread)</a:t>
            </a:r>
          </a:p>
          <a:p>
            <a:pPr lvl="1"/>
            <a:r>
              <a:rPr lang="en-US" altLang="en-US" sz="1800"/>
              <a:t>There is an implicit barrier at the end of parallel region</a:t>
            </a:r>
          </a:p>
          <a:p>
            <a:pPr lvl="1"/>
            <a:r>
              <a:rPr lang="en-US" altLang="en-US" sz="1800"/>
              <a:t>“team of threads” terminates and master thread continues sequentially</a:t>
            </a:r>
          </a:p>
          <a:p>
            <a:pPr lvl="1"/>
            <a:endParaRPr lang="en-US" altLang="en-US" sz="2000"/>
          </a:p>
        </p:txBody>
      </p:sp>
      <p:pic>
        <p:nvPicPr>
          <p:cNvPr id="5124" name="Picture 2">
            <a:extLst>
              <a:ext uri="{FF2B5EF4-FFF2-40B4-BE49-F238E27FC236}">
                <a16:creationId xmlns:a16="http://schemas.microsoft.com/office/drawing/2014/main" id="{D47429DA-47C5-4DBE-B588-E03406D8A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4467225"/>
            <a:ext cx="6991350" cy="167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2C49AF-D566-4FF2-8CFF-865AF1CE20D7}"/>
              </a:ext>
            </a:extLst>
          </p:cNvPr>
          <p:cNvSpPr txBox="1"/>
          <p:nvPr/>
        </p:nvSpPr>
        <p:spPr>
          <a:xfrm>
            <a:off x="6875463" y="6224588"/>
            <a:ext cx="1279525" cy="260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100" dirty="0">
                <a:latin typeface="+mn-lt"/>
              </a:rPr>
              <a:t>From CP@FCUP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1">
            <a:extLst>
              <a:ext uri="{FF2B5EF4-FFF2-40B4-BE49-F238E27FC236}">
                <a16:creationId xmlns:a16="http://schemas.microsoft.com/office/drawing/2014/main" id="{7A98DD9D-D8E5-4FDC-AA04-CE5FBE23F6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OpenMP Mutual Exclusion</a:t>
            </a:r>
          </a:p>
        </p:txBody>
      </p:sp>
      <p:sp>
        <p:nvSpPr>
          <p:cNvPr id="22531" name="Content Placeholder 1">
            <a:extLst>
              <a:ext uri="{FF2B5EF4-FFF2-40B4-BE49-F238E27FC236}">
                <a16:creationId xmlns:a16="http://schemas.microsoft.com/office/drawing/2014/main" id="{ABCDC64F-1F80-4CF4-9DBC-9CD27BAEA8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OpenMP has constructs to enable mutual exclusion among threads</a:t>
            </a:r>
          </a:p>
          <a:p>
            <a:r>
              <a:rPr lang="en-US" altLang="en-US" sz="2800"/>
              <a:t>3 different ways:</a:t>
            </a:r>
          </a:p>
          <a:p>
            <a:pPr lvl="1"/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omp critical</a:t>
            </a:r>
          </a:p>
          <a:p>
            <a:pPr lvl="2"/>
            <a:r>
              <a:rPr lang="en-US" altLang="en-US" sz="2000"/>
              <a:t>Defines critical region</a:t>
            </a:r>
          </a:p>
          <a:p>
            <a:pPr lvl="2"/>
            <a:r>
              <a:rPr lang="en-US" altLang="en-US" sz="2000"/>
              <a:t>Can be used for any code</a:t>
            </a:r>
          </a:p>
          <a:p>
            <a:pPr lvl="1"/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omp atomic</a:t>
            </a:r>
          </a:p>
          <a:p>
            <a:pPr lvl="2"/>
            <a:r>
              <a:rPr lang="en-US" altLang="en-US" sz="2000"/>
              <a:t>Mutual exclusion for atomic variable updates</a:t>
            </a:r>
          </a:p>
          <a:p>
            <a:pPr lvl="2"/>
            <a:r>
              <a:rPr lang="en-US" altLang="en-US" sz="2000"/>
              <a:t>Only for simple memory updates</a:t>
            </a:r>
          </a:p>
          <a:p>
            <a:pPr lvl="3"/>
            <a:r>
              <a:rPr lang="en-US" altLang="en-US" sz="1800"/>
              <a:t>x </a:t>
            </a:r>
            <a:r>
              <a:rPr lang="en-US" altLang="en-US" sz="1800" i="1"/>
              <a:t>binop</a:t>
            </a:r>
            <a:r>
              <a:rPr lang="en-US" altLang="en-US" sz="1800"/>
              <a:t>= </a:t>
            </a:r>
            <a:r>
              <a:rPr lang="en-US" altLang="en-US" sz="1800" i="1"/>
              <a:t>expr</a:t>
            </a:r>
            <a:r>
              <a:rPr lang="en-US" altLang="en-US" sz="1800"/>
              <a:t>; x++; ++x; x--; --x	</a:t>
            </a:r>
          </a:p>
          <a:p>
            <a:pPr lvl="1"/>
            <a:r>
              <a:rPr lang="en-US" altLang="en-US" sz="2400"/>
              <a:t>Explicit use of locks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>
            <a:extLst>
              <a:ext uri="{FF2B5EF4-FFF2-40B4-BE49-F238E27FC236}">
                <a16:creationId xmlns:a16="http://schemas.microsoft.com/office/drawing/2014/main" id="{72FCF7BB-D89F-4457-9F1E-C42BB3BAC6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OpenMP Mutual Exclusion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B2B4D6C-6AD6-4CE9-B24B-E327E7405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critical</a:t>
            </a:r>
          </a:p>
          <a:p>
            <a:pPr lvl="1">
              <a:defRPr/>
            </a:pPr>
            <a:endParaRPr lang="en-US" dirty="0"/>
          </a:p>
          <a:p>
            <a:pPr marL="457200" lvl="1" indent="0">
              <a:spcBef>
                <a:spcPts val="0"/>
              </a:spcBef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dot_product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(int* u, int* v, int n) {</a:t>
            </a:r>
          </a:p>
          <a:p>
            <a:pPr marL="457200" lvl="1" indent="0">
              <a:spcBef>
                <a:spcPts val="0"/>
              </a:spcBef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int r = 0;</a:t>
            </a:r>
          </a:p>
          <a:p>
            <a:pPr marL="457200" lvl="1" indent="0">
              <a:spcBef>
                <a:spcPts val="0"/>
              </a:spcBef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#pragma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parallel</a:t>
            </a:r>
          </a:p>
          <a:p>
            <a:pPr marL="457200" lvl="1" indent="0">
              <a:spcBef>
                <a:spcPts val="0"/>
              </a:spcBef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457200" lvl="1" indent="0">
              <a:spcBef>
                <a:spcPts val="0"/>
              </a:spcBef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private_r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457200" lvl="1" indent="0">
              <a:spcBef>
                <a:spcPts val="0"/>
              </a:spcBef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#pragma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for</a:t>
            </a:r>
          </a:p>
          <a:p>
            <a:pPr marL="457200" lvl="1" indent="0">
              <a:spcBef>
                <a:spcPts val="0"/>
              </a:spcBef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(int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457200" lvl="1" indent="0">
              <a:spcBef>
                <a:spcPts val="0"/>
              </a:spcBef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private_r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+= u[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 * v[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457200" lvl="1" indent="0">
              <a:spcBef>
                <a:spcPts val="0"/>
              </a:spcBef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critical</a:t>
            </a:r>
          </a:p>
          <a:p>
            <a:pPr marL="457200" lvl="1" indent="0">
              <a:spcBef>
                <a:spcPts val="0"/>
              </a:spcBef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 +=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private_r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0"/>
              </a:spcBef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457200" lvl="1" indent="0">
              <a:spcBef>
                <a:spcPts val="0"/>
              </a:spcBef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r;</a:t>
            </a:r>
          </a:p>
          <a:p>
            <a:pPr marL="457200" lvl="1" indent="0">
              <a:spcBef>
                <a:spcPts val="0"/>
              </a:spcBef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ítulo 1">
            <a:extLst>
              <a:ext uri="{FF2B5EF4-FFF2-40B4-BE49-F238E27FC236}">
                <a16:creationId xmlns:a16="http://schemas.microsoft.com/office/drawing/2014/main" id="{3DE90B07-2A04-435D-ABA4-2F05A5E436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OpenMP Mutual Exclusion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8F9C23-FB6C-4830-8E84-329E1690F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atomic</a:t>
            </a:r>
          </a:p>
          <a:p>
            <a:pPr lvl="1">
              <a:defRPr/>
            </a:pPr>
            <a:endParaRPr lang="en-US" dirty="0"/>
          </a:p>
          <a:p>
            <a:pPr marL="457200" lvl="1" indent="0">
              <a:spcBef>
                <a:spcPts val="0"/>
              </a:spcBef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dot_product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(int* u, int* v, int n) {</a:t>
            </a:r>
          </a:p>
          <a:p>
            <a:pPr marL="457200" lvl="1" indent="0">
              <a:spcBef>
                <a:spcPts val="0"/>
              </a:spcBef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int r = 0;</a:t>
            </a:r>
          </a:p>
          <a:p>
            <a:pPr marL="457200" lvl="1" indent="0">
              <a:spcBef>
                <a:spcPts val="0"/>
              </a:spcBef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#pragma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parallel</a:t>
            </a:r>
          </a:p>
          <a:p>
            <a:pPr marL="457200" lvl="1" indent="0">
              <a:spcBef>
                <a:spcPts val="0"/>
              </a:spcBef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457200" lvl="1" indent="0">
              <a:spcBef>
                <a:spcPts val="0"/>
              </a:spcBef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private_r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457200" lvl="1" indent="0">
              <a:spcBef>
                <a:spcPts val="0"/>
              </a:spcBef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#pragma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for</a:t>
            </a:r>
          </a:p>
          <a:p>
            <a:pPr marL="457200" lvl="1" indent="0">
              <a:spcBef>
                <a:spcPts val="0"/>
              </a:spcBef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(int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457200" lvl="1" indent="0">
              <a:spcBef>
                <a:spcPts val="0"/>
              </a:spcBef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private_r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+= u[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 * v[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457200" lvl="1" indent="0">
              <a:spcBef>
                <a:spcPts val="0"/>
              </a:spcBef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atomic</a:t>
            </a:r>
          </a:p>
          <a:p>
            <a:pPr marL="457200" lvl="1" indent="0">
              <a:spcBef>
                <a:spcPts val="0"/>
              </a:spcBef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 +=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private_r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0"/>
              </a:spcBef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457200" lvl="1" indent="0">
              <a:spcBef>
                <a:spcPts val="0"/>
              </a:spcBef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r;</a:t>
            </a:r>
          </a:p>
          <a:p>
            <a:pPr marL="457200" lvl="1" indent="0">
              <a:spcBef>
                <a:spcPts val="0"/>
              </a:spcBef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ítulo 1">
            <a:extLst>
              <a:ext uri="{FF2B5EF4-FFF2-40B4-BE49-F238E27FC236}">
                <a16:creationId xmlns:a16="http://schemas.microsoft.com/office/drawing/2014/main" id="{17644E94-8923-4A41-89BD-646BBDF917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OpenMP Mutual Exclusion</a:t>
            </a:r>
          </a:p>
        </p:txBody>
      </p:sp>
      <p:sp>
        <p:nvSpPr>
          <p:cNvPr id="25603" name="Content Placeholder 1">
            <a:extLst>
              <a:ext uri="{FF2B5EF4-FFF2-40B4-BE49-F238E27FC236}">
                <a16:creationId xmlns:a16="http://schemas.microsoft.com/office/drawing/2014/main" id="{E6436D93-6F96-440F-BCC1-89D825167B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Locks</a:t>
            </a:r>
          </a:p>
          <a:p>
            <a:pPr marL="457200" lvl="1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int dot_product(int* u, int* v, int n) {</a:t>
            </a:r>
          </a:p>
          <a:p>
            <a:pPr marL="457200" lvl="1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int r = 0;</a:t>
            </a:r>
          </a:p>
          <a:p>
            <a:pPr marL="457200" lvl="1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omp_lock_t lock;</a:t>
            </a:r>
          </a:p>
          <a:p>
            <a:pPr marL="457200" lvl="1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omp_init_lock(&amp;lock); // initialize lock</a:t>
            </a:r>
          </a:p>
          <a:p>
            <a:pPr marL="457200" lvl="1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#pragma omp parallel</a:t>
            </a:r>
          </a:p>
          <a:p>
            <a:pPr marL="457200" lvl="1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457200" lvl="1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int private_r = 0;</a:t>
            </a:r>
          </a:p>
          <a:p>
            <a:pPr marL="457200" lvl="1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#pragma omp for</a:t>
            </a:r>
          </a:p>
          <a:p>
            <a:pPr marL="457200" lvl="1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for (int i = 0; i &lt; n; i++)</a:t>
            </a:r>
          </a:p>
          <a:p>
            <a:pPr marL="457200" lvl="1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 private_r += u[i] * v[i];</a:t>
            </a:r>
          </a:p>
          <a:p>
            <a:pPr marL="457200" lvl="1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omp_set_lock(&amp;lock); // acquire lock</a:t>
            </a:r>
          </a:p>
          <a:p>
            <a:pPr marL="457200" lvl="1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r += private_r;</a:t>
            </a:r>
          </a:p>
          <a:p>
            <a:pPr marL="457200" lvl="1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omp_unset_lock(&amp;lock); // release lock</a:t>
            </a:r>
          </a:p>
          <a:p>
            <a:pPr marL="457200" lvl="1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457200" lvl="1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omp_destroy_lock(&amp;lock); // destroy lock</a:t>
            </a:r>
          </a:p>
          <a:p>
            <a:pPr marL="457200" lvl="1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return r;</a:t>
            </a:r>
          </a:p>
          <a:p>
            <a:pPr marL="457200" lvl="1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ítulo 1">
            <a:extLst>
              <a:ext uri="{FF2B5EF4-FFF2-40B4-BE49-F238E27FC236}">
                <a16:creationId xmlns:a16="http://schemas.microsoft.com/office/drawing/2014/main" id="{46A60C10-4899-47C3-AEF0-B8444260EF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PT"/>
              <a:t>OpenMP other synchronization</a:t>
            </a:r>
          </a:p>
        </p:txBody>
      </p:sp>
      <p:sp>
        <p:nvSpPr>
          <p:cNvPr id="26627" name="Content Placeholder 4">
            <a:extLst>
              <a:ext uri="{FF2B5EF4-FFF2-40B4-BE49-F238E27FC236}">
                <a16:creationId xmlns:a16="http://schemas.microsoft.com/office/drawing/2014/main" id="{1666E698-4FA5-46F3-A19A-E1959DA781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omp master</a:t>
            </a:r>
          </a:p>
          <a:p>
            <a:pPr lvl="1"/>
            <a:r>
              <a:rPr lang="en-US" altLang="en-US" sz="2400"/>
              <a:t>Executed only be master thread</a:t>
            </a:r>
          </a:p>
          <a:p>
            <a:pPr lvl="1"/>
            <a:r>
              <a:rPr lang="en-US" altLang="en-US" sz="2400"/>
              <a:t>Ignored by others; no synchronization</a:t>
            </a:r>
          </a:p>
          <a:p>
            <a:r>
              <a:rPr lang="en-US" alt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omp single</a:t>
            </a:r>
          </a:p>
          <a:p>
            <a:pPr lvl="1"/>
            <a:r>
              <a:rPr lang="en-US" altLang="en-US" sz="2400"/>
              <a:t>Executed by a single thread</a:t>
            </a:r>
          </a:p>
          <a:p>
            <a:pPr lvl="1"/>
            <a:r>
              <a:rPr lang="en-US" altLang="en-US" sz="2400"/>
              <a:t>Implicit barrier for all threads</a:t>
            </a:r>
          </a:p>
          <a:p>
            <a:pPr lvl="2"/>
            <a:r>
              <a:rPr lang="en-US" altLang="en-US" sz="2000"/>
              <a:t>Except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nowait</a:t>
            </a:r>
            <a:r>
              <a:rPr lang="en-US" altLang="en-US" sz="2000"/>
              <a:t> clause is used</a:t>
            </a:r>
          </a:p>
          <a:p>
            <a:r>
              <a:rPr lang="en-US" alt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omp barrier</a:t>
            </a:r>
          </a:p>
          <a:p>
            <a:pPr lvl="1"/>
            <a:r>
              <a:rPr lang="en-US" altLang="en-US" sz="2400"/>
              <a:t>Explicit barrier</a:t>
            </a:r>
          </a:p>
          <a:p>
            <a:pPr lvl="1"/>
            <a:endParaRPr lang="en-US" alt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elo de apresentação predefinido">
  <a:themeElements>
    <a:clrScheme name="Modelo de apresentação predefini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o de apresentação predefini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elo de apresentação predefini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PhdsDETI_atri_20101112_modelo</Template>
  <TotalTime>2505</TotalTime>
  <Words>1614</Words>
  <Application>Microsoft Office PowerPoint</Application>
  <PresentationFormat>On-screen Show (4:3)</PresentationFormat>
  <Paragraphs>220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Courier New</vt:lpstr>
      <vt:lpstr>Times New Roman</vt:lpstr>
      <vt:lpstr>Modelo de apresentação predefinido</vt:lpstr>
      <vt:lpstr>Computação Paralela  Mest. Engenharia Computacional Mest. Int. Engenharia Computacional</vt:lpstr>
      <vt:lpstr>OpenMP</vt:lpstr>
      <vt:lpstr>OpenMP</vt:lpstr>
      <vt:lpstr>OpenMP fork-join execution </vt:lpstr>
      <vt:lpstr>OpenMP Mutual Exclusion</vt:lpstr>
      <vt:lpstr>OpenMP Mutual Exclusion</vt:lpstr>
      <vt:lpstr>OpenMP Mutual Exclusion</vt:lpstr>
      <vt:lpstr>OpenMP Mutual Exclusion</vt:lpstr>
      <vt:lpstr>OpenMP other synchronization</vt:lpstr>
      <vt:lpstr>OpenMP other synchronization</vt:lpstr>
      <vt:lpstr>OpenMP schedule clause</vt:lpstr>
      <vt:lpstr>nowait ordered lastprivate clauses</vt:lpstr>
      <vt:lpstr>nowait ordered lastprivate clauses</vt:lpstr>
      <vt:lpstr>OpenMP omp sections directive</vt:lpstr>
      <vt:lpstr>OpenMP omp sections directive</vt:lpstr>
      <vt:lpstr>OpenMP omp sections directive</vt:lpstr>
      <vt:lpstr>OpenMP task</vt:lpstr>
      <vt:lpstr>OpenMP task</vt:lpstr>
      <vt:lpstr>OpenMP task example</vt:lpstr>
    </vt:vector>
  </TitlesOfParts>
  <Company>Universidade de Aveiro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Nuno Lau</dc:creator>
  <cp:lastModifiedBy>Nuno Lau</cp:lastModifiedBy>
  <cp:revision>223</cp:revision>
  <dcterms:created xsi:type="dcterms:W3CDTF">1601-01-01T00:00:00Z</dcterms:created>
  <dcterms:modified xsi:type="dcterms:W3CDTF">2023-03-15T10:07:15Z</dcterms:modified>
</cp:coreProperties>
</file>