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837" r:id="rId3"/>
    <p:sldId id="838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54" r:id="rId13"/>
    <p:sldId id="855" r:id="rId14"/>
    <p:sldId id="847" r:id="rId15"/>
    <p:sldId id="848" r:id="rId16"/>
    <p:sldId id="856" r:id="rId17"/>
    <p:sldId id="849" r:id="rId18"/>
    <p:sldId id="851" r:id="rId19"/>
    <p:sldId id="852" r:id="rId20"/>
    <p:sldId id="850" r:id="rId21"/>
    <p:sldId id="853" r:id="rId22"/>
    <p:sldId id="857" r:id="rId23"/>
    <p:sldId id="858" r:id="rId24"/>
    <p:sldId id="85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8A6FDD-A742-402B-8244-79F61A9F8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14442-4D09-4253-A556-8820F7019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3A7499-9E1F-4222-9D7B-2EE034A91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3665A-BF5F-4CF8-A389-48E6566D21B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4917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DFB3E-2309-41E1-936F-18F7BADFC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DFFAE7-EC31-4467-BFCA-196F1E10E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42EFE1-B384-4255-91C2-DF4B43135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8A46-128A-488B-AC64-9B7E222E18D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19566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1CEA06-CDBD-4BB7-8AB4-F133FE5373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4125B8-7393-4CA6-A31F-BC57CBA5E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0CABB0-F297-4304-A827-89FD7AACF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7497D-3CB1-477E-98AF-05BA7DD9542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4314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2B7A2-6B26-409B-B996-8EB519EF5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7CA74-561D-42E2-B233-836B9E670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ADADC-E842-4BA0-94BA-49882892A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174E8-E1C8-443C-B6FE-2DBBDFFA63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8579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79A0CD-5782-4648-BA0A-52DD1C79B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E04E7F-7C69-425A-AB5B-2926A6790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E8D3BDA-7959-44B9-963E-52F8C319B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71A6-CEB3-439C-A80D-EE8DDD15F8D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4816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481253-4ABB-4B9D-B57D-745D26E94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5B6077-EC5B-4506-BBA4-78441C386C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309C41-0AA5-4B85-8B5E-E26EAD813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DDE8C-BC08-45BA-86AA-C40577526DA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2624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A585FD-8D25-4546-90D9-7B5DA1CB0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EA6C04-20D9-4A47-8DF6-1DF2E6939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54F76-574B-4B20-BF15-F8D6B69F8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F0F9E-3849-4076-B338-C26F2ED7F4B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957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B3AB1-3A18-4E24-89A8-402563786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8E644-8A9E-4E48-9BC0-D19AE6AB8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D6D09-80A7-485B-8A3E-BC035D33E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3AB72-4D6D-470E-8DD5-F95829A4DEC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863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026466-9D3C-45F2-B97B-8A44BBF538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D56799-4BB3-4238-BC18-CFCB026B4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B103B-7047-4BA9-BD24-C9F323BFD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3284-3E07-4294-900D-6050B701044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921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80CA14-656F-41C3-85F9-A30CCCB2C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B096BC-EA50-4856-A5E0-B36CA8C2BA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610720-FD92-4732-8B2B-E2E2E9F32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7661-4F72-4243-A2B2-6463CDDD232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5842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75770E-8DA1-4C19-9B36-905CA6A17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DC26D4-6CA2-4685-9296-8F5EA24D2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A372C7-021C-4F69-9583-C74406AF5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497C-F550-46F8-AF03-B230E5490D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8654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5B5A9-74E1-415C-8171-AEDF433E8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D366A-BD7C-49CC-B332-A064FEFBB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3F50E-579C-4C15-999B-514A34CB1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BD2A1-F0EB-439A-BC88-94C6DDC9A2F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459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A4AE7-E862-4943-B055-7EA7EB8EE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A1B24-6E07-4EE0-8D50-186E33999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9C685-FA29-4F6B-B5A4-F6CCE4270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42FB0-D84D-4D14-8735-C0C689235BE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017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92FBD8-BAD7-4121-A300-35AEF63E5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FB5AF1-7A1A-4B03-925D-EC5311C9B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E08D64-AA51-4F23-B34A-73068EB85F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0FCFF9-6BBB-4DEC-8CDF-B8C2119F0E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671EAF-3EFE-46D7-921E-72821743BB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696ED9-0153-4E46-A5EA-AAE5C156CE8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sp>
        <p:nvSpPr>
          <p:cNvPr id="1032" name="Rectangle 19">
            <a:extLst>
              <a:ext uri="{FF2B5EF4-FFF2-40B4-BE49-F238E27FC236}">
                <a16:creationId xmlns:a16="http://schemas.microsoft.com/office/drawing/2014/main" id="{A7902B15-6549-4128-A490-34FAF724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2" name="Line 20">
            <a:extLst>
              <a:ext uri="{FF2B5EF4-FFF2-40B4-BE49-F238E27FC236}">
                <a16:creationId xmlns:a16="http://schemas.microsoft.com/office/drawing/2014/main" id="{F38E6DDD-6B13-4A7D-A0AC-D127A1848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386AB7A2-EF75-4F64-BD7A-5E2DD067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9869A2F-F673-4BF3-871F-5831107C2F08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50CA3C59-8AD9-4A3B-88B0-975C0922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 dirty="0">
                <a:solidFill>
                  <a:srgbClr val="2A476F"/>
                </a:solidFill>
                <a:latin typeface="Arial" charset="0"/>
              </a:rPr>
              <a:t>UA</a:t>
            </a:r>
          </a:p>
        </p:txBody>
      </p:sp>
      <p:grpSp>
        <p:nvGrpSpPr>
          <p:cNvPr id="3" name="Grupo 16">
            <a:extLst>
              <a:ext uri="{FF2B5EF4-FFF2-40B4-BE49-F238E27FC236}">
                <a16:creationId xmlns:a16="http://schemas.microsoft.com/office/drawing/2014/main" id="{855E826E-BEEF-4364-AF1A-239BFF96257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6" name="Imagem 13">
              <a:extLst>
                <a:ext uri="{FF2B5EF4-FFF2-40B4-BE49-F238E27FC236}">
                  <a16:creationId xmlns:a16="http://schemas.microsoft.com/office/drawing/2014/main" id="{DFE3A2D2-09FB-4457-A8AF-C2D1F4242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">
              <a:extLst>
                <a:ext uri="{FF2B5EF4-FFF2-40B4-BE49-F238E27FC236}">
                  <a16:creationId xmlns:a16="http://schemas.microsoft.com/office/drawing/2014/main" id="{C6929904-F493-4A38-A4A0-0AFE29EF8A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2">
              <a:extLst>
                <a:ext uri="{FF2B5EF4-FFF2-40B4-BE49-F238E27FC236}">
                  <a16:creationId xmlns:a16="http://schemas.microsoft.com/office/drawing/2014/main" id="{AF6A8E3E-D49A-4E12-BB98-8C806A3379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9EC5CB-7F76-4EA4-9D9A-92B5AA6A36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Computação Paralela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Mest. Engenharia Computacional</a:t>
            </a:r>
            <a:br>
              <a:rPr lang="pt-PT" altLang="pt-PT" sz="3200"/>
            </a:br>
            <a:r>
              <a:rPr lang="pt-PT" altLang="pt-PT" sz="3200"/>
              <a:t>Mest. Int. Engenharia Computacional</a:t>
            </a:r>
            <a:endParaRPr lang="en-GB" altLang="pt-PT" sz="3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54B270B-7CED-4842-A5F5-11DF1D0620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sz="240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Rui Costa, Nuno Lau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FBA90B22-CA69-4EC1-AFB8-1587587EA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Grid of Threads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D13765F1-DE3C-4CFD-A412-6298A5D2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019175"/>
            <a:ext cx="4248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E8070CF6-9E60-4E68-978E-9740979A3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memory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24C4B288-82B9-4ED5-BDCE-25916796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000125"/>
            <a:ext cx="4827588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1F9C6963-8685-4FCA-9487-B1E944889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memory</a:t>
            </a:r>
          </a:p>
        </p:txBody>
      </p:sp>
      <p:pic>
        <p:nvPicPr>
          <p:cNvPr id="13315" name="Picture 1">
            <a:extLst>
              <a:ext uri="{FF2B5EF4-FFF2-40B4-BE49-F238E27FC236}">
                <a16:creationId xmlns:a16="http://schemas.microsoft.com/office/drawing/2014/main" id="{FD7EB55A-4E13-4355-A124-1C38A754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412875"/>
            <a:ext cx="594995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>
            <a:extLst>
              <a:ext uri="{FF2B5EF4-FFF2-40B4-BE49-F238E27FC236}">
                <a16:creationId xmlns:a16="http://schemas.microsoft.com/office/drawing/2014/main" id="{06C42447-DAFA-4A01-9E4C-0F42755C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3763963"/>
            <a:ext cx="62960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79206862-D7E2-43EA-AFD4-302699714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memory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C3FB9FF1-D956-436C-B12C-314CBB33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125538"/>
            <a:ext cx="554355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403A7C74-87EB-47A0-B9C0-70ED3D8E6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CUDA Compute Capability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9C3A66-D47C-44D0-BB2E-EBFB927B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Compute Capability 1.x</a:t>
            </a:r>
          </a:p>
          <a:p>
            <a:pPr>
              <a:defRPr/>
            </a:pPr>
            <a:r>
              <a:rPr lang="en-US" sz="1800" dirty="0"/>
              <a:t>Global memory (read and write)</a:t>
            </a:r>
          </a:p>
          <a:p>
            <a:pPr lvl="1">
              <a:defRPr/>
            </a:pPr>
            <a:r>
              <a:rPr lang="en-US" sz="1600" dirty="0"/>
              <a:t>Slow and </a:t>
            </a:r>
            <a:r>
              <a:rPr lang="en-US" sz="1600" dirty="0" err="1"/>
              <a:t>uncached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Requires sequential and aligned 16 byte reads and writes to be fast</a:t>
            </a:r>
          </a:p>
          <a:p>
            <a:pPr>
              <a:defRPr/>
            </a:pPr>
            <a:r>
              <a:rPr lang="en-US" sz="1800" dirty="0"/>
              <a:t>Texture memory (read only)</a:t>
            </a:r>
          </a:p>
          <a:p>
            <a:pPr lvl="1">
              <a:defRPr/>
            </a:pPr>
            <a:r>
              <a:rPr lang="en-US" sz="1600" dirty="0"/>
              <a:t>Cache optimized for 2D spatial access pattern</a:t>
            </a:r>
          </a:p>
          <a:p>
            <a:pPr>
              <a:defRPr/>
            </a:pPr>
            <a:r>
              <a:rPr lang="en-US" sz="1800" dirty="0"/>
              <a:t>Constant memory</a:t>
            </a:r>
          </a:p>
          <a:p>
            <a:pPr lvl="1">
              <a:defRPr/>
            </a:pPr>
            <a:r>
              <a:rPr lang="en-US" sz="1600" dirty="0"/>
              <a:t>This is where constants and kernel arguments are stored</a:t>
            </a:r>
          </a:p>
          <a:p>
            <a:pPr lvl="1">
              <a:defRPr/>
            </a:pPr>
            <a:r>
              <a:rPr lang="en-US" sz="1600" dirty="0"/>
              <a:t>Slow, but with small cache</a:t>
            </a:r>
          </a:p>
          <a:p>
            <a:pPr>
              <a:defRPr/>
            </a:pPr>
            <a:r>
              <a:rPr lang="en-US" sz="1800" dirty="0"/>
              <a:t>Shared memory (16 kb per MP)</a:t>
            </a:r>
          </a:p>
          <a:p>
            <a:pPr lvl="1">
              <a:defRPr/>
            </a:pPr>
            <a:r>
              <a:rPr lang="en-US" sz="1600" dirty="0"/>
              <a:t>Fast, but take care of bank conflicts</a:t>
            </a:r>
          </a:p>
          <a:p>
            <a:pPr lvl="1">
              <a:defRPr/>
            </a:pPr>
            <a:r>
              <a:rPr lang="en-US" sz="1600" dirty="0"/>
              <a:t>Can be used to exchange data between threads in a block</a:t>
            </a:r>
          </a:p>
          <a:p>
            <a:pPr>
              <a:defRPr/>
            </a:pPr>
            <a:r>
              <a:rPr lang="en-US" sz="1800" dirty="0"/>
              <a:t>Local memory (used for data that does not fit into registers)</a:t>
            </a:r>
          </a:p>
          <a:p>
            <a:pPr lvl="1">
              <a:defRPr/>
            </a:pPr>
            <a:r>
              <a:rPr lang="en-US" sz="1600" dirty="0"/>
              <a:t>Slow and </a:t>
            </a:r>
            <a:r>
              <a:rPr lang="en-US" sz="1600" dirty="0" err="1"/>
              <a:t>uncached</a:t>
            </a:r>
            <a:endParaRPr lang="en-US" sz="1600" dirty="0"/>
          </a:p>
          <a:p>
            <a:pPr>
              <a:defRPr/>
            </a:pPr>
            <a:r>
              <a:rPr lang="en-US" sz="1800" dirty="0"/>
              <a:t>Registers</a:t>
            </a:r>
          </a:p>
          <a:p>
            <a:pPr lvl="1">
              <a:defRPr/>
            </a:pPr>
            <a:r>
              <a:rPr lang="en-US" sz="1600" dirty="0"/>
              <a:t>Fastest, scope is thread local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48D21BDF-EA64-47BC-A93A-E6B6D8F51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CUDA Compute Capability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1E0576-EFA3-4854-B492-717644D3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Compute Capability 2.x</a:t>
            </a:r>
          </a:p>
          <a:p>
            <a:pPr>
              <a:defRPr/>
            </a:pPr>
            <a:r>
              <a:rPr lang="en-US" sz="1800" dirty="0"/>
              <a:t>Global memory (read and write)</a:t>
            </a:r>
          </a:p>
          <a:p>
            <a:pPr lvl="1">
              <a:defRPr/>
            </a:pPr>
            <a:r>
              <a:rPr lang="en-US" sz="1400" dirty="0"/>
              <a:t>Slow, but now with cache</a:t>
            </a:r>
          </a:p>
          <a:p>
            <a:pPr>
              <a:defRPr/>
            </a:pPr>
            <a:r>
              <a:rPr lang="en-US" sz="1800" dirty="0"/>
              <a:t>Texture memory (read only)</a:t>
            </a:r>
          </a:p>
          <a:p>
            <a:pPr lvl="1">
              <a:defRPr/>
            </a:pPr>
            <a:r>
              <a:rPr lang="en-US" sz="1400" dirty="0"/>
              <a:t>Cache optimized for 2D spatial access pattern</a:t>
            </a:r>
          </a:p>
          <a:p>
            <a:pPr>
              <a:defRPr/>
            </a:pPr>
            <a:r>
              <a:rPr lang="en-US" sz="1800" dirty="0"/>
              <a:t>Constant memory</a:t>
            </a:r>
          </a:p>
          <a:p>
            <a:pPr lvl="1">
              <a:defRPr/>
            </a:pPr>
            <a:r>
              <a:rPr lang="en-US" sz="1400" dirty="0"/>
              <a:t>Slow, but with cache (8 kb)</a:t>
            </a:r>
          </a:p>
          <a:p>
            <a:pPr>
              <a:defRPr/>
            </a:pPr>
            <a:r>
              <a:rPr lang="en-US" sz="1800" dirty="0"/>
              <a:t>Shared memory</a:t>
            </a:r>
          </a:p>
          <a:p>
            <a:pPr lvl="1">
              <a:defRPr/>
            </a:pPr>
            <a:r>
              <a:rPr lang="en-US" sz="1400" dirty="0"/>
              <a:t>Fast, but slightly different rules for bank conflicts now</a:t>
            </a:r>
          </a:p>
          <a:p>
            <a:pPr>
              <a:defRPr/>
            </a:pPr>
            <a:r>
              <a:rPr lang="en-US" sz="1800" dirty="0"/>
              <a:t>Local memory</a:t>
            </a:r>
          </a:p>
          <a:p>
            <a:pPr lvl="1">
              <a:defRPr/>
            </a:pPr>
            <a:r>
              <a:rPr lang="en-US" sz="1400" dirty="0"/>
              <a:t>Slow, but now with cache</a:t>
            </a:r>
          </a:p>
          <a:p>
            <a:pPr>
              <a:defRPr/>
            </a:pPr>
            <a:r>
              <a:rPr lang="en-US" sz="1800" dirty="0"/>
              <a:t>Registers (32768 32-bit registers per MP)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B2988001-1598-4045-BC1B-D6D6E3C08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CUDA Compute Capability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D6A983-3B6B-49D3-99B7-921F6569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Compute Capability 3.x</a:t>
            </a:r>
          </a:p>
          <a:p>
            <a:pPr>
              <a:defRPr/>
            </a:pPr>
            <a:r>
              <a:rPr lang="en-US" sz="1800" dirty="0"/>
              <a:t>Global memory (read and write)</a:t>
            </a:r>
          </a:p>
          <a:p>
            <a:pPr lvl="1">
              <a:defRPr/>
            </a:pPr>
            <a:r>
              <a:rPr lang="en-US" sz="1400" dirty="0"/>
              <a:t>Generally cached in L2, but not in L1</a:t>
            </a:r>
          </a:p>
          <a:p>
            <a:pPr>
              <a:defRPr/>
            </a:pPr>
            <a:r>
              <a:rPr lang="en-US" sz="1800" dirty="0"/>
              <a:t>Constant memory</a:t>
            </a:r>
          </a:p>
          <a:p>
            <a:pPr lvl="1">
              <a:defRPr/>
            </a:pPr>
            <a:r>
              <a:rPr lang="en-US" sz="1400" dirty="0"/>
              <a:t>Cache shared by all functional units</a:t>
            </a:r>
          </a:p>
          <a:p>
            <a:pPr>
              <a:defRPr/>
            </a:pPr>
            <a:r>
              <a:rPr lang="en-US" sz="1800" dirty="0"/>
              <a:t>Shared memory</a:t>
            </a:r>
          </a:p>
          <a:p>
            <a:pPr lvl="1">
              <a:defRPr/>
            </a:pPr>
            <a:r>
              <a:rPr lang="en-US" sz="1400" dirty="0"/>
              <a:t>32 banks with two addressing modes</a:t>
            </a:r>
          </a:p>
          <a:p>
            <a:pPr>
              <a:defRPr/>
            </a:pPr>
            <a:r>
              <a:rPr lang="en-US" sz="1800" dirty="0"/>
              <a:t>Local memory</a:t>
            </a:r>
          </a:p>
          <a:p>
            <a:pPr lvl="1">
              <a:defRPr/>
            </a:pPr>
            <a:r>
              <a:rPr lang="en-US" sz="1400" dirty="0"/>
              <a:t>Cached in L1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Compute Capability 5.x</a:t>
            </a:r>
          </a:p>
          <a:p>
            <a:pPr>
              <a:defRPr/>
            </a:pPr>
            <a:r>
              <a:rPr lang="en-US" sz="1800" dirty="0"/>
              <a:t>Global memory</a:t>
            </a:r>
          </a:p>
          <a:p>
            <a:pPr lvl="1">
              <a:defRPr/>
            </a:pPr>
            <a:r>
              <a:rPr lang="en-US" sz="1400" dirty="0"/>
              <a:t>Identical to cp 3.x</a:t>
            </a:r>
          </a:p>
          <a:p>
            <a:pPr>
              <a:defRPr/>
            </a:pPr>
            <a:r>
              <a:rPr lang="en-US" sz="1800" dirty="0"/>
              <a:t>Shared memory</a:t>
            </a:r>
          </a:p>
          <a:p>
            <a:pPr lvl="1">
              <a:defRPr/>
            </a:pPr>
            <a:r>
              <a:rPr lang="en-US" sz="1400" dirty="0"/>
              <a:t>32 banks organized such that successive 32-bit words map to successive banks</a:t>
            </a:r>
          </a:p>
          <a:p>
            <a:pPr marL="0" indent="0">
              <a:buNone/>
              <a:defRPr/>
            </a:pPr>
            <a:r>
              <a:rPr lang="en-US" sz="1800" dirty="0"/>
              <a:t>Compute Capability 6.x</a:t>
            </a:r>
          </a:p>
          <a:p>
            <a:pPr marL="0" indent="0">
              <a:buNone/>
              <a:defRPr/>
            </a:pPr>
            <a:r>
              <a:rPr lang="en-US" sz="1800" dirty="0"/>
              <a:t>Compute Capability 7.x</a:t>
            </a:r>
          </a:p>
          <a:p>
            <a:pPr marL="0" indent="0">
              <a:buNone/>
              <a:defRPr/>
            </a:pPr>
            <a:r>
              <a:rPr lang="en-US" sz="1800" dirty="0"/>
              <a:t>Compute Capability 8.x</a:t>
            </a:r>
          </a:p>
          <a:p>
            <a:pPr lvl="1"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15158A3C-D07C-46B4-B25A-F8C4A734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42875"/>
            <a:ext cx="8001000" cy="609600"/>
          </a:xfrm>
        </p:spPr>
        <p:txBody>
          <a:bodyPr/>
          <a:lstStyle/>
          <a:p>
            <a:r>
              <a:rPr lang="en-US" altLang="pt-PT"/>
              <a:t>CUDA Heterogeneous Programming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59F2FCB6-C688-4825-8C0F-5C199161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995363"/>
            <a:ext cx="3481388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0AE9C60B-0B4A-4F01-810E-E5200E703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</a:t>
            </a:r>
          </a:p>
        </p:txBody>
      </p:sp>
      <p:sp>
        <p:nvSpPr>
          <p:cNvPr id="20483" name="Marcador de Posição de Conteúdo 2">
            <a:extLst>
              <a:ext uri="{FF2B5EF4-FFF2-40B4-BE49-F238E27FC236}">
                <a16:creationId xmlns:a16="http://schemas.microsoft.com/office/drawing/2014/main" id="{E921C01C-525B-4716-8DD3-E6F8A6FEB7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800" dirty="0"/>
              <a:t>Kernel invocation</a:t>
            </a:r>
          </a:p>
          <a:p>
            <a:pPr>
              <a:buFontTx/>
              <a:buNone/>
            </a:pPr>
            <a:r>
              <a:rPr lang="en-US" altLang="pt-PT" sz="2800" b="1" dirty="0"/>
              <a:t>	 </a:t>
            </a:r>
          </a:p>
          <a:p>
            <a:pPr>
              <a:buFontTx/>
              <a:buNone/>
            </a:pPr>
            <a:r>
              <a:rPr lang="en-US" altLang="pt-PT" sz="2800" b="1" dirty="0"/>
              <a:t>    </a:t>
            </a:r>
            <a:r>
              <a:rPr lang="en-US" altLang="pt-P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kernel&lt;&lt;&lt; </a:t>
            </a:r>
            <a:r>
              <a:rPr lang="en-US" altLang="pt-PT" sz="2800" b="1" dirty="0"/>
              <a:t>Dg, Db, Ns, S </a:t>
            </a:r>
            <a:r>
              <a:rPr lang="en-US" altLang="pt-P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/>
            <a:r>
              <a:rPr lang="en-US" altLang="pt-PT" sz="2400" b="1" dirty="0"/>
              <a:t>Dg</a:t>
            </a:r>
            <a:r>
              <a:rPr lang="en-US" altLang="pt-PT" sz="2400" dirty="0"/>
              <a:t> is the grid dimension (dim3 type)</a:t>
            </a:r>
          </a:p>
          <a:p>
            <a:pPr lvl="1"/>
            <a:r>
              <a:rPr lang="en-US" altLang="pt-PT" sz="2400" b="1" dirty="0"/>
              <a:t>Db</a:t>
            </a:r>
            <a:r>
              <a:rPr lang="en-US" altLang="pt-PT" sz="2400" dirty="0"/>
              <a:t> is the block dimension (dim3 type)</a:t>
            </a:r>
          </a:p>
          <a:p>
            <a:pPr lvl="1"/>
            <a:r>
              <a:rPr lang="en-US" altLang="pt-PT" sz="2400" b="1" dirty="0"/>
              <a:t>Ns</a:t>
            </a:r>
            <a:r>
              <a:rPr lang="en-US" altLang="pt-PT" sz="2400" dirty="0"/>
              <a:t> is the number of shared memory bytes</a:t>
            </a:r>
          </a:p>
          <a:p>
            <a:pPr lvl="1"/>
            <a:r>
              <a:rPr lang="en-US" altLang="pt-PT" sz="2400" b="1" dirty="0"/>
              <a:t>S </a:t>
            </a:r>
            <a:r>
              <a:rPr lang="en-US" altLang="pt-PT" sz="2400" dirty="0"/>
              <a:t>is the stream</a:t>
            </a:r>
            <a:endParaRPr lang="en-US" altLang="pt-PT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66C7000-D565-4574-B4F9-5083EE9E6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</a:t>
            </a:r>
          </a:p>
        </p:txBody>
      </p:sp>
      <p:sp>
        <p:nvSpPr>
          <p:cNvPr id="21507" name="Marcador de Posição de Conteúdo 2">
            <a:extLst>
              <a:ext uri="{FF2B5EF4-FFF2-40B4-BE49-F238E27FC236}">
                <a16:creationId xmlns:a16="http://schemas.microsoft.com/office/drawing/2014/main" id="{A3F308D8-A2BC-4C58-8817-937EACF55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800" dirty="0"/>
              <a:t>Block</a:t>
            </a:r>
          </a:p>
          <a:p>
            <a:pPr lvl="1"/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altLang="pt-PT" sz="2400" dirty="0"/>
              <a:t>,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US" altLang="pt-PT" sz="2400" dirty="0"/>
              <a:t>,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threadIdx.z</a:t>
            </a:r>
            <a:endParaRPr lang="en-US" alt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pt-PT" sz="2000" dirty="0"/>
              <a:t>Identify the thread in the block</a:t>
            </a:r>
          </a:p>
          <a:p>
            <a:pPr lvl="1"/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altLang="pt-PT" sz="2400" dirty="0"/>
              <a:t>,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r>
              <a:rPr lang="en-US" altLang="pt-PT" sz="2400" dirty="0"/>
              <a:t>,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blockDim.z</a:t>
            </a:r>
            <a:endParaRPr lang="en-US" alt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Dx+z</a:t>
            </a:r>
            <a:r>
              <a:rPr lang="en-US" alt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*Dx*Dy</a:t>
            </a:r>
          </a:p>
          <a:p>
            <a:pPr lvl="1"/>
            <a:r>
              <a:rPr lang="en-US" altLang="pt-PT" sz="2400" dirty="0"/>
              <a:t>Threads are executed in </a:t>
            </a:r>
            <a:r>
              <a:rPr lang="en-US" altLang="pt-PT" sz="2400" i="1" dirty="0"/>
              <a:t>warps</a:t>
            </a:r>
          </a:p>
          <a:p>
            <a:pPr lvl="2"/>
            <a:r>
              <a:rPr lang="en-US" altLang="pt-PT" sz="2000" dirty="0"/>
              <a:t>32 threads of the same block with consecutive ids</a:t>
            </a:r>
          </a:p>
          <a:p>
            <a:pPr lvl="2"/>
            <a:r>
              <a:rPr lang="en-US" altLang="pt-PT" sz="2000" dirty="0"/>
              <a:t>Blocks should have more than 32 threads</a:t>
            </a:r>
          </a:p>
          <a:p>
            <a:pPr lvl="1">
              <a:buFontTx/>
              <a:buNone/>
            </a:pPr>
            <a:endParaRPr lang="en-US" altLang="pt-PT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726135CC-0C66-44CF-8EE5-D2C0AF291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</a:t>
            </a:r>
          </a:p>
        </p:txBody>
      </p:sp>
      <p:sp>
        <p:nvSpPr>
          <p:cNvPr id="3075" name="Marcador de Posição de Conteúdo 2">
            <a:extLst>
              <a:ext uri="{FF2B5EF4-FFF2-40B4-BE49-F238E27FC236}">
                <a16:creationId xmlns:a16="http://schemas.microsoft.com/office/drawing/2014/main" id="{0C103FE3-F3E3-4F95-AB5D-F55D1132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800"/>
              <a:t>Parallel general purpose computation model</a:t>
            </a:r>
          </a:p>
          <a:p>
            <a:r>
              <a:rPr lang="en-US" altLang="pt-PT" sz="2800"/>
              <a:t>Introduced by NVIDIA in 2006</a:t>
            </a:r>
          </a:p>
          <a:p>
            <a:r>
              <a:rPr lang="en-US" altLang="pt-PT" sz="2800"/>
              <a:t>Allows using the GPU for the execution of general purpose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983D8-5A69-4BE5-92AF-E6FEEC3BC158}"/>
              </a:ext>
            </a:extLst>
          </p:cNvPr>
          <p:cNvSpPr txBox="1"/>
          <p:nvPr/>
        </p:nvSpPr>
        <p:spPr>
          <a:xfrm>
            <a:off x="346075" y="5949280"/>
            <a:ext cx="80708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Acknowledgement: This lecture is based on “CUDA C++ Programming Guide”, v11.6, NVIDIA and older versions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499B74F3-FDC2-48F4-980C-8533967AB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EC3D96A2-23BC-4199-B609-33F3386A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57313"/>
            <a:ext cx="86772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A57F9F95-47BE-43D5-969C-8B0C5EA86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</a:t>
            </a:r>
          </a:p>
        </p:txBody>
      </p:sp>
      <p:sp>
        <p:nvSpPr>
          <p:cNvPr id="22531" name="Marcador de Posição de Conteúdo 2">
            <a:extLst>
              <a:ext uri="{FF2B5EF4-FFF2-40B4-BE49-F238E27FC236}">
                <a16:creationId xmlns:a16="http://schemas.microsoft.com/office/drawing/2014/main" id="{DAEE8B12-9C68-48A3-8B5E-5E3F048B0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800" dirty="0"/>
              <a:t>Grid</a:t>
            </a:r>
          </a:p>
          <a:p>
            <a:pPr lvl="1"/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altLang="pt-PT" sz="2400" dirty="0"/>
              <a:t>,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US" altLang="pt-PT" sz="2400" dirty="0"/>
              <a:t>,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blockIdx.z</a:t>
            </a:r>
            <a:endParaRPr lang="en-US" alt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pt-PT" sz="2000" dirty="0"/>
              <a:t>Identify the block in the grid</a:t>
            </a:r>
          </a:p>
          <a:p>
            <a:pPr lvl="1"/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gridDim.x</a:t>
            </a:r>
            <a:r>
              <a:rPr lang="en-US" altLang="pt-PT" sz="2400" dirty="0"/>
              <a:t>,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gridDim.y</a:t>
            </a:r>
            <a:r>
              <a:rPr lang="en-US" altLang="pt-PT" sz="2400" dirty="0"/>
              <a:t>, </a:t>
            </a:r>
            <a:r>
              <a:rPr lang="en-US" altLang="pt-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gridDim.z</a:t>
            </a:r>
            <a:endParaRPr lang="en-US" alt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pt-PT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A57F9F95-47BE-43D5-969C-8B0C5EA86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</a:t>
            </a:r>
          </a:p>
        </p:txBody>
      </p:sp>
      <p:sp>
        <p:nvSpPr>
          <p:cNvPr id="22531" name="Marcador de Posição de Conteúdo 2">
            <a:extLst>
              <a:ext uri="{FF2B5EF4-FFF2-40B4-BE49-F238E27FC236}">
                <a16:creationId xmlns:a16="http://schemas.microsoft.com/office/drawing/2014/main" id="{DAEE8B12-9C68-48A3-8B5E-5E3F048B0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</a:t>
            </a:r>
          </a:p>
          <a:p>
            <a:pPr lvl="1"/>
            <a:r>
              <a:rPr lang="en-US" altLang="pt-PT" sz="2400" dirty="0"/>
              <a:t>Used to define kernel functions</a:t>
            </a:r>
          </a:p>
          <a:p>
            <a:pPr lvl="1"/>
            <a:r>
              <a:rPr lang="en-US" altLang="pt-PT" sz="2400" dirty="0"/>
              <a:t>Called by CPU; Run in GPU</a:t>
            </a:r>
          </a:p>
          <a:p>
            <a:r>
              <a:rPr lang="en-US" altLang="pt-P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__device__</a:t>
            </a:r>
          </a:p>
          <a:p>
            <a:pPr lvl="1"/>
            <a:r>
              <a:rPr lang="en-US" altLang="pt-PT" sz="2400" dirty="0"/>
              <a:t>Used to define device functions</a:t>
            </a:r>
          </a:p>
          <a:p>
            <a:pPr lvl="1"/>
            <a:r>
              <a:rPr lang="en-US" altLang="pt-PT" sz="2400" dirty="0"/>
              <a:t>Called by GPU; Run in GPU</a:t>
            </a:r>
          </a:p>
          <a:p>
            <a:r>
              <a:rPr lang="en-US" altLang="pt-P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__shared__</a:t>
            </a:r>
          </a:p>
          <a:p>
            <a:pPr lvl="1"/>
            <a:r>
              <a:rPr lang="en-US" altLang="pt-PT" sz="2400" dirty="0"/>
              <a:t>Used to declare variables that reside in shared memory</a:t>
            </a:r>
          </a:p>
          <a:p>
            <a:pPr lvl="1">
              <a:buFontTx/>
              <a:buNone/>
            </a:pPr>
            <a:endParaRPr lang="en-US" altLang="pt-PT" sz="2400" dirty="0"/>
          </a:p>
        </p:txBody>
      </p:sp>
    </p:spTree>
    <p:extLst>
      <p:ext uri="{BB962C8B-B14F-4D97-AF65-F5344CB8AC3E}">
        <p14:creationId xmlns:p14="http://schemas.microsoft.com/office/powerpoint/2010/main" val="258826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A57F9F95-47BE-43D5-969C-8B0C5EA86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/>
              <a:t>CUDA main()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2D2E2-D3DF-4529-A1AC-6027BD0D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028652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0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A57F9F95-47BE-43D5-969C-8B0C5EA86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/>
              <a:t>CUDA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922B4-2F2F-4241-AFF0-D0ADCF9A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988840"/>
            <a:ext cx="7343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5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1B9FAC78-9CF7-47BC-8A87-C66626E52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E841A553-D3B0-4BCC-87BE-DAF90512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501775"/>
            <a:ext cx="1771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">
            <a:extLst>
              <a:ext uri="{FF2B5EF4-FFF2-40B4-BE49-F238E27FC236}">
                <a16:creationId xmlns:a16="http://schemas.microsoft.com/office/drawing/2014/main" id="{0A205CC7-6B51-4A85-BAD4-C08F5E048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"/>
          <a:stretch>
            <a:fillRect/>
          </a:stretch>
        </p:blipFill>
        <p:spPr bwMode="auto">
          <a:xfrm>
            <a:off x="381000" y="1893888"/>
            <a:ext cx="8056563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3E2E92B9-72B5-4802-82D9-A2EE9061D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22638C8F-3151-41E2-AF24-83C6B872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052513"/>
            <a:ext cx="1466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">
            <a:extLst>
              <a:ext uri="{FF2B5EF4-FFF2-40B4-BE49-F238E27FC236}">
                <a16:creationId xmlns:a16="http://schemas.microsoft.com/office/drawing/2014/main" id="{9E86560D-5612-4308-9E3D-344A9B33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916113"/>
            <a:ext cx="803275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788172A5-1745-4043-BFC2-8A58A58D0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– CPU and GPU Architecure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90EE6-E9AB-4902-A998-EE267EF0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3" y="1596402"/>
            <a:ext cx="7597234" cy="3665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9CABBE10-9472-4BCD-A402-AF15F11D1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Architecture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14B350BC-8622-461D-AA07-1B2BA4E3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162050"/>
            <a:ext cx="5819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95ED88AA-FF30-4AE4-9E70-777D68276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Computing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DEA0D-559F-4DEA-918A-95AFB636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88" y="1124744"/>
            <a:ext cx="6197024" cy="5323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E8C92CA8-9143-4F5F-9908-313FAD777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Automatic Scalability</a:t>
            </a:r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0E9B2F58-1FB6-4A46-A764-F6567ACF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125538"/>
            <a:ext cx="5854700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757CD548-A494-4A39-B0B4-006BE1832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CUDA Kernel, Grid, Block, Thread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E336943C-11BB-4E62-8DA9-8FD6318E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000125"/>
            <a:ext cx="41132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2516</TotalTime>
  <Words>561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Times New Roman</vt:lpstr>
      <vt:lpstr>Modelo de apresentação predefinido</vt:lpstr>
      <vt:lpstr>Computação Paralela  Mest. Engenharia Computacional Mest. Int. Engenharia Computacional</vt:lpstr>
      <vt:lpstr>CUDA</vt:lpstr>
      <vt:lpstr>CUDA</vt:lpstr>
      <vt:lpstr>CUDA</vt:lpstr>
      <vt:lpstr>CUDA – CPU and GPU Architecure</vt:lpstr>
      <vt:lpstr>CUDA Architecture</vt:lpstr>
      <vt:lpstr>CUDA Computing Applications</vt:lpstr>
      <vt:lpstr>CUDA Automatic Scalability</vt:lpstr>
      <vt:lpstr>CUDA Kernel, Grid, Block, Thread</vt:lpstr>
      <vt:lpstr>CUDA Grid of Threads</vt:lpstr>
      <vt:lpstr>CUDA memory</vt:lpstr>
      <vt:lpstr>CUDA memory</vt:lpstr>
      <vt:lpstr>CUDA memory</vt:lpstr>
      <vt:lpstr>CUDA Compute Capability</vt:lpstr>
      <vt:lpstr>CUDA Compute Capability</vt:lpstr>
      <vt:lpstr>CUDA Compute Capability</vt:lpstr>
      <vt:lpstr>CUDA Heterogeneous Programming</vt:lpstr>
      <vt:lpstr>CUDA</vt:lpstr>
      <vt:lpstr>CUDA</vt:lpstr>
      <vt:lpstr>CUDA</vt:lpstr>
      <vt:lpstr>CUDA</vt:lpstr>
      <vt:lpstr>CUDA</vt:lpstr>
      <vt:lpstr>CUDA main()</vt:lpstr>
      <vt:lpstr>CUDA kernel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225</cp:revision>
  <dcterms:created xsi:type="dcterms:W3CDTF">1601-01-01T00:00:00Z</dcterms:created>
  <dcterms:modified xsi:type="dcterms:W3CDTF">2023-03-22T10:19:28Z</dcterms:modified>
</cp:coreProperties>
</file>