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52A94-72EE-401A-A1A1-2BC7EFDEAE6A}" v="1" dt="2025-08-24T15:56:06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Nadeem" userId="bb2310911cf8919f" providerId="LiveId" clId="{B29F5AB4-8789-49BC-90A9-23619E563D65}"/>
    <pc:docChg chg="custSel modSld">
      <pc:chgData name="mohammed Nadeem" userId="bb2310911cf8919f" providerId="LiveId" clId="{B29F5AB4-8789-49BC-90A9-23619E563D65}" dt="2025-08-20T16:39:54.230" v="2" actId="27636"/>
      <pc:docMkLst>
        <pc:docMk/>
      </pc:docMkLst>
      <pc:sldChg chg="modSp mod">
        <pc:chgData name="mohammed Nadeem" userId="bb2310911cf8919f" providerId="LiveId" clId="{B29F5AB4-8789-49BC-90A9-23619E563D65}" dt="2025-08-20T16:39:54.170" v="1" actId="27636"/>
        <pc:sldMkLst>
          <pc:docMk/>
          <pc:sldMk cId="0" sldId="256"/>
        </pc:sldMkLst>
        <pc:spChg chg="mod">
          <ac:chgData name="mohammed Nadeem" userId="bb2310911cf8919f" providerId="LiveId" clId="{B29F5AB4-8789-49BC-90A9-23619E563D65}" dt="2025-08-20T16:39:53.982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hammed Nadeem" userId="bb2310911cf8919f" providerId="LiveId" clId="{B29F5AB4-8789-49BC-90A9-23619E563D65}" dt="2025-08-20T16:39:54.170" v="1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ohammed Nadeem" userId="bb2310911cf8919f" providerId="LiveId" clId="{B29F5AB4-8789-49BC-90A9-23619E563D65}" dt="2025-08-20T16:39:54.230" v="2" actId="27636"/>
        <pc:sldMkLst>
          <pc:docMk/>
          <pc:sldMk cId="0" sldId="257"/>
        </pc:sldMkLst>
        <pc:spChg chg="mod">
          <ac:chgData name="mohammed Nadeem" userId="bb2310911cf8919f" providerId="LiveId" clId="{B29F5AB4-8789-49BC-90A9-23619E563D65}" dt="2025-08-20T16:39:53.982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hammed Nadeem" userId="bb2310911cf8919f" providerId="LiveId" clId="{B29F5AB4-8789-49BC-90A9-23619E563D65}" dt="2025-08-20T16:39:54.230" v="2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mohammed Nadeem" userId="bb2310911cf8919f" providerId="LiveId" clId="{B29F5AB4-8789-49BC-90A9-23619E563D65}" dt="2025-08-20T16:39:53.982" v="0"/>
        <pc:sldMkLst>
          <pc:docMk/>
          <pc:sldMk cId="0" sldId="258"/>
        </pc:sldMkLst>
        <pc:spChg chg="mod">
          <ac:chgData name="mohammed Nadeem" userId="bb2310911cf8919f" providerId="LiveId" clId="{B29F5AB4-8789-49BC-90A9-23619E563D65}" dt="2025-08-20T16:39:53.982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ohammed Nadeem" userId="bb2310911cf8919f" providerId="LiveId" clId="{B29F5AB4-8789-49BC-90A9-23619E563D65}" dt="2025-08-20T16:39:53.982" v="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mohammed Nadeem" userId="bb2310911cf8919f" providerId="LiveId" clId="{B29F5AB4-8789-49BC-90A9-23619E563D65}" dt="2025-08-20T16:39:53.982" v="0"/>
        <pc:sldMkLst>
          <pc:docMk/>
          <pc:sldMk cId="0" sldId="259"/>
        </pc:sldMkLst>
        <pc:spChg chg="mod">
          <ac:chgData name="mohammed Nadeem" userId="bb2310911cf8919f" providerId="LiveId" clId="{B29F5AB4-8789-49BC-90A9-23619E563D65}" dt="2025-08-20T16:39:53.982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mohammed Nadeem" userId="bb2310911cf8919f" providerId="LiveId" clId="{B29F5AB4-8789-49BC-90A9-23619E563D65}" dt="2025-08-20T16:39:53.982" v="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mohammed Nadeem" userId="bb2310911cf8919f" providerId="LiveId" clId="{B29F5AB4-8789-49BC-90A9-23619E563D65}" dt="2025-08-20T16:39:53.982" v="0"/>
        <pc:sldMkLst>
          <pc:docMk/>
          <pc:sldMk cId="0" sldId="260"/>
        </pc:sldMkLst>
        <pc:spChg chg="mod">
          <ac:chgData name="mohammed Nadeem" userId="bb2310911cf8919f" providerId="LiveId" clId="{B29F5AB4-8789-49BC-90A9-23619E563D65}" dt="2025-08-20T16:39:53.982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mohammed Nadeem" userId="bb2310911cf8919f" providerId="LiveId" clId="{B29F5AB4-8789-49BC-90A9-23619E563D65}" dt="2025-08-20T16:39:53.982" v="0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mohammed Nadeem" userId="bb2310911cf8919f" providerId="LiveId" clId="{B29F5AB4-8789-49BC-90A9-23619E563D65}" dt="2025-08-20T16:39:53.982" v="0"/>
        <pc:sldMkLst>
          <pc:docMk/>
          <pc:sldMk cId="0" sldId="261"/>
        </pc:sldMkLst>
        <pc:spChg chg="mod">
          <ac:chgData name="mohammed Nadeem" userId="bb2310911cf8919f" providerId="LiveId" clId="{B29F5AB4-8789-49BC-90A9-23619E563D65}" dt="2025-08-20T16:39:53.982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mohammed Nadeem" userId="bb2310911cf8919f" providerId="LiveId" clId="{B29F5AB4-8789-49BC-90A9-23619E563D65}" dt="2025-08-20T16:39:53.982" v="0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mohammed Nadeem" userId="bb2310911cf8919f" providerId="LiveId" clId="{B29F5AB4-8789-49BC-90A9-23619E563D65}" dt="2025-08-20T16:39:53.982" v="0"/>
        <pc:sldMkLst>
          <pc:docMk/>
          <pc:sldMk cId="0" sldId="262"/>
        </pc:sldMkLst>
        <pc:spChg chg="mod">
          <ac:chgData name="mohammed Nadeem" userId="bb2310911cf8919f" providerId="LiveId" clId="{B29F5AB4-8789-49BC-90A9-23619E563D65}" dt="2025-08-20T16:39:53.982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mohammed Nadeem" userId="bb2310911cf8919f" providerId="LiveId" clId="{B29F5AB4-8789-49BC-90A9-23619E563D65}" dt="2025-08-20T16:39:53.982" v="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mohammed Nadeem" userId="bb2310911cf8919f" providerId="LiveId" clId="{B29F5AB4-8789-49BC-90A9-23619E563D65}" dt="2025-08-20T16:39:53.982" v="0"/>
        <pc:sldMkLst>
          <pc:docMk/>
          <pc:sldMk cId="0" sldId="263"/>
        </pc:sldMkLst>
        <pc:spChg chg="mod">
          <ac:chgData name="mohammed Nadeem" userId="bb2310911cf8919f" providerId="LiveId" clId="{B29F5AB4-8789-49BC-90A9-23619E563D65}" dt="2025-08-20T16:39:53.982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mohammed Nadeem" userId="bb2310911cf8919f" providerId="LiveId" clId="{B29F5AB4-8789-49BC-90A9-23619E563D65}" dt="2025-08-20T16:39:53.982" v="0"/>
          <ac:spMkLst>
            <pc:docMk/>
            <pc:sldMk cId="0" sldId="263"/>
            <ac:spMk id="3" creationId="{00000000-0000-0000-0000-000000000000}"/>
          </ac:spMkLst>
        </pc:spChg>
      </pc:sldChg>
    </pc:docChg>
  </pc:docChgLst>
  <pc:docChgLst>
    <pc:chgData name="mohammed Nadeem" userId="bb2310911cf8919f" providerId="LiveId" clId="{5C252A94-72EE-401A-A1A1-2BC7EFDEAE6A}"/>
    <pc:docChg chg="custSel modSld">
      <pc:chgData name="mohammed Nadeem" userId="bb2310911cf8919f" providerId="LiveId" clId="{5C252A94-72EE-401A-A1A1-2BC7EFDEAE6A}" dt="2025-08-24T15:56:06.549" v="2" actId="27636"/>
      <pc:docMkLst>
        <pc:docMk/>
      </pc:docMkLst>
      <pc:sldChg chg="modSp mod">
        <pc:chgData name="mohammed Nadeem" userId="bb2310911cf8919f" providerId="LiveId" clId="{5C252A94-72EE-401A-A1A1-2BC7EFDEAE6A}" dt="2025-08-24T15:56:06.501" v="1" actId="27636"/>
        <pc:sldMkLst>
          <pc:docMk/>
          <pc:sldMk cId="0" sldId="256"/>
        </pc:sldMkLst>
        <pc:spChg chg="mod">
          <ac:chgData name="mohammed Nadeem" userId="bb2310911cf8919f" providerId="LiveId" clId="{5C252A94-72EE-401A-A1A1-2BC7EFDEAE6A}" dt="2025-08-24T15:56:06.393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hammed Nadeem" userId="bb2310911cf8919f" providerId="LiveId" clId="{5C252A94-72EE-401A-A1A1-2BC7EFDEAE6A}" dt="2025-08-24T15:56:06.501" v="1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ohammed Nadeem" userId="bb2310911cf8919f" providerId="LiveId" clId="{5C252A94-72EE-401A-A1A1-2BC7EFDEAE6A}" dt="2025-08-24T15:56:06.549" v="2" actId="27636"/>
        <pc:sldMkLst>
          <pc:docMk/>
          <pc:sldMk cId="0" sldId="257"/>
        </pc:sldMkLst>
        <pc:spChg chg="mod">
          <ac:chgData name="mohammed Nadeem" userId="bb2310911cf8919f" providerId="LiveId" clId="{5C252A94-72EE-401A-A1A1-2BC7EFDEAE6A}" dt="2025-08-24T15:56:06.393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hammed Nadeem" userId="bb2310911cf8919f" providerId="LiveId" clId="{5C252A94-72EE-401A-A1A1-2BC7EFDEAE6A}" dt="2025-08-24T15:56:06.549" v="2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mohammed Nadeem" userId="bb2310911cf8919f" providerId="LiveId" clId="{5C252A94-72EE-401A-A1A1-2BC7EFDEAE6A}" dt="2025-08-24T15:56:06.393" v="0"/>
        <pc:sldMkLst>
          <pc:docMk/>
          <pc:sldMk cId="0" sldId="258"/>
        </pc:sldMkLst>
        <pc:spChg chg="mod">
          <ac:chgData name="mohammed Nadeem" userId="bb2310911cf8919f" providerId="LiveId" clId="{5C252A94-72EE-401A-A1A1-2BC7EFDEAE6A}" dt="2025-08-24T15:56:06.393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ohammed Nadeem" userId="bb2310911cf8919f" providerId="LiveId" clId="{5C252A94-72EE-401A-A1A1-2BC7EFDEAE6A}" dt="2025-08-24T15:56:06.393" v="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mohammed Nadeem" userId="bb2310911cf8919f" providerId="LiveId" clId="{5C252A94-72EE-401A-A1A1-2BC7EFDEAE6A}" dt="2025-08-24T15:56:06.393" v="0"/>
        <pc:sldMkLst>
          <pc:docMk/>
          <pc:sldMk cId="0" sldId="259"/>
        </pc:sldMkLst>
        <pc:spChg chg="mod">
          <ac:chgData name="mohammed Nadeem" userId="bb2310911cf8919f" providerId="LiveId" clId="{5C252A94-72EE-401A-A1A1-2BC7EFDEAE6A}" dt="2025-08-24T15:56:06.393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mohammed Nadeem" userId="bb2310911cf8919f" providerId="LiveId" clId="{5C252A94-72EE-401A-A1A1-2BC7EFDEAE6A}" dt="2025-08-24T15:56:06.393" v="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mohammed Nadeem" userId="bb2310911cf8919f" providerId="LiveId" clId="{5C252A94-72EE-401A-A1A1-2BC7EFDEAE6A}" dt="2025-08-24T15:56:06.393" v="0"/>
        <pc:sldMkLst>
          <pc:docMk/>
          <pc:sldMk cId="0" sldId="260"/>
        </pc:sldMkLst>
        <pc:spChg chg="mod">
          <ac:chgData name="mohammed Nadeem" userId="bb2310911cf8919f" providerId="LiveId" clId="{5C252A94-72EE-401A-A1A1-2BC7EFDEAE6A}" dt="2025-08-24T15:56:06.393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mohammed Nadeem" userId="bb2310911cf8919f" providerId="LiveId" clId="{5C252A94-72EE-401A-A1A1-2BC7EFDEAE6A}" dt="2025-08-24T15:56:06.393" v="0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mohammed Nadeem" userId="bb2310911cf8919f" providerId="LiveId" clId="{5C252A94-72EE-401A-A1A1-2BC7EFDEAE6A}" dt="2025-08-24T15:56:06.393" v="0"/>
        <pc:sldMkLst>
          <pc:docMk/>
          <pc:sldMk cId="0" sldId="261"/>
        </pc:sldMkLst>
        <pc:spChg chg="mod">
          <ac:chgData name="mohammed Nadeem" userId="bb2310911cf8919f" providerId="LiveId" clId="{5C252A94-72EE-401A-A1A1-2BC7EFDEAE6A}" dt="2025-08-24T15:56:06.393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mohammed Nadeem" userId="bb2310911cf8919f" providerId="LiveId" clId="{5C252A94-72EE-401A-A1A1-2BC7EFDEAE6A}" dt="2025-08-24T15:56:06.393" v="0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mohammed Nadeem" userId="bb2310911cf8919f" providerId="LiveId" clId="{5C252A94-72EE-401A-A1A1-2BC7EFDEAE6A}" dt="2025-08-24T15:56:06.393" v="0"/>
        <pc:sldMkLst>
          <pc:docMk/>
          <pc:sldMk cId="0" sldId="262"/>
        </pc:sldMkLst>
        <pc:spChg chg="mod">
          <ac:chgData name="mohammed Nadeem" userId="bb2310911cf8919f" providerId="LiveId" clId="{5C252A94-72EE-401A-A1A1-2BC7EFDEAE6A}" dt="2025-08-24T15:56:06.393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mohammed Nadeem" userId="bb2310911cf8919f" providerId="LiveId" clId="{5C252A94-72EE-401A-A1A1-2BC7EFDEAE6A}" dt="2025-08-24T15:56:06.393" v="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mohammed Nadeem" userId="bb2310911cf8919f" providerId="LiveId" clId="{5C252A94-72EE-401A-A1A1-2BC7EFDEAE6A}" dt="2025-08-24T15:56:06.393" v="0"/>
        <pc:sldMkLst>
          <pc:docMk/>
          <pc:sldMk cId="0" sldId="263"/>
        </pc:sldMkLst>
        <pc:spChg chg="mod">
          <ac:chgData name="mohammed Nadeem" userId="bb2310911cf8919f" providerId="LiveId" clId="{5C252A94-72EE-401A-A1A1-2BC7EFDEAE6A}" dt="2025-08-24T15:56:06.393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mohammed Nadeem" userId="bb2310911cf8919f" providerId="LiveId" clId="{5C252A94-72EE-401A-A1A1-2BC7EFDEAE6A}" dt="2025-08-24T15:56:06.393" v="0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3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6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56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08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9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09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94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8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8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4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2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8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3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3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78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AWS API Gateway is a fully managed service that makes it easy to create, publish, maintain, monitor, and secure APIs at any scale.</a:t>
            </a:r>
          </a:p>
          <a:p>
            <a:r>
              <a:t>2. It acts as a 'front door' for applications to access data, business logic, or functionality from backend services.</a:t>
            </a:r>
          </a:p>
          <a:p>
            <a:r>
              <a:t>3. Supports REST APIs, WebSocket APIs, and HTTP APIs, making it flexible for various application needs.</a:t>
            </a:r>
          </a:p>
          <a:p>
            <a:r>
              <a:t>4. Handles thousands of concurrent API calls with automatic scaling to meet demand.</a:t>
            </a:r>
          </a:p>
          <a:p>
            <a:r>
              <a:t>5. Easily integrates with AWS services such as Lambda, EC2, and DynamoDB.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Request Routing: Routes API requests to backend services efficiently.</a:t>
            </a:r>
          </a:p>
          <a:p>
            <a:r>
              <a:t>2. Security Control: Provides authentication, authorization, and access control with IAM and Cognito.</a:t>
            </a:r>
          </a:p>
          <a:p>
            <a:r>
              <a:t>3. Throttling: Protects backend systems by limiting the number of requests per second.</a:t>
            </a:r>
          </a:p>
          <a:p>
            <a:r>
              <a:t>4. Monitoring: Integrates with CloudWatch to track API calls, performance, and errors.</a:t>
            </a:r>
          </a:p>
          <a:p>
            <a:r>
              <a:t>5. Caching: Reduces latency by caching API responses at the edge.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API Gateway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Client Request: Applications such as mobile, web, and IoT send API requests.</a:t>
            </a:r>
          </a:p>
          <a:p>
            <a:r>
              <a:t>2. API Gateway Endpoint: API Gateway receives and processes the request before forwarding it.</a:t>
            </a:r>
          </a:p>
          <a:p>
            <a:r>
              <a:t>3. Request Transformation: Modifies headers, query strings, and payload as needed.</a:t>
            </a:r>
          </a:p>
          <a:p>
            <a:r>
              <a:t>4. Backend Integration: Sends the request to Lambda, EC2, or any HTTP endpoint for processing.</a:t>
            </a:r>
          </a:p>
          <a:p>
            <a:r>
              <a:t>5. Response Handling: Transforms and returns the response back to the client application.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Serverless Architecture: No server management required, integrates natively with AWS Lambda.</a:t>
            </a:r>
          </a:p>
          <a:p>
            <a:r>
              <a:t>2. Cost Efficiency: You only pay for the number of API calls and data transfer used.</a:t>
            </a:r>
          </a:p>
          <a:p>
            <a:r>
              <a:t>3. Security: Built-in authentication, authorization, and encryption features ensure safety.</a:t>
            </a:r>
          </a:p>
          <a:p>
            <a:r>
              <a:t>4. High Availability: APIs are automatically deployed across multiple AWS regions.</a:t>
            </a:r>
          </a:p>
          <a:p>
            <a:r>
              <a:t>5. Faster Development: Simplifies API deployment with built-in tools and support.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in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IAM Permissions: Defines which users or services can call the API.</a:t>
            </a:r>
          </a:p>
          <a:p>
            <a:r>
              <a:t>2. Cognito User Pools: Provides user authentication through sign-up and sign-in.</a:t>
            </a:r>
          </a:p>
          <a:p>
            <a:r>
              <a:t>3. Lambda Authorizers: Allows creation of custom authentication logic using Lambda.</a:t>
            </a:r>
          </a:p>
          <a:p>
            <a:r>
              <a:t>4. API Keys: Grants controlled access for developers and external partners.</a:t>
            </a:r>
          </a:p>
          <a:p>
            <a:r>
              <a:t>5. TLS/SSL Encryption: Ensures secure transmission of data between client and API.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Gateway Deployment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Development Stage: APIs are built and tested with mock or test data.</a:t>
            </a:r>
          </a:p>
          <a:p>
            <a:r>
              <a:t>2. Staging Environment: APIs are deployed for pre-production testing and validation.</a:t>
            </a:r>
          </a:p>
          <a:p>
            <a:r>
              <a:t>3. Production Stage: APIs are deployed for live usage by applications.</a:t>
            </a:r>
          </a:p>
          <a:p>
            <a:r>
              <a:t>4. Stage Variables: Enables different configurations like backend endpoints for each stage.</a:t>
            </a:r>
          </a:p>
          <a:p>
            <a:r>
              <a:t>5. Version Control: Supports rolling back to previous versions of an API if necessary.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Mobile Applications: Provides APIs for mobile apps to fetch and update backend data.</a:t>
            </a:r>
          </a:p>
          <a:p>
            <a:r>
              <a:t>2. Web Applications: Connects frontend web apps to backend services and logic.</a:t>
            </a:r>
          </a:p>
          <a:p>
            <a:r>
              <a:t>3. IoT Applications: Handles communication between IoT devices and cloud-based services.</a:t>
            </a:r>
          </a:p>
          <a:p>
            <a:r>
              <a:t>4. Microservices: Serves as an entry point for microservices running on AWS infrastructure.</a:t>
            </a:r>
          </a:p>
          <a:p>
            <a:r>
              <a:t>5. Third-Party APIs: Allows secure exposure of APIs for partners and external developers.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API First Design: Always plan and design your API structure before starting development.</a:t>
            </a:r>
          </a:p>
          <a:p>
            <a:r>
              <a:t>2. Enable Caching: Use caching for high-traffic APIs to improve performance and reduce latency.</a:t>
            </a:r>
          </a:p>
          <a:p>
            <a:r>
              <a:t>3. Use Throttling: Protect backend systems from overload by setting request limits.</a:t>
            </a:r>
          </a:p>
          <a:p>
            <a:r>
              <a:t>4. Monitor with CloudWatch: Continuously monitor performance, usage, and troubleshoot issues.</a:t>
            </a:r>
          </a:p>
          <a:p>
            <a:r>
              <a:t>5. Secure APIs: Always apply IAM, Cognito, and TLS encryption to ensure security.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696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Introduction to AWS API Gateway</vt:lpstr>
      <vt:lpstr>Key Features of API Gateway</vt:lpstr>
      <vt:lpstr>How API Gateway Works</vt:lpstr>
      <vt:lpstr>Benefits of Using API Gateway</vt:lpstr>
      <vt:lpstr>Security in API Gateway</vt:lpstr>
      <vt:lpstr>API Gateway Deployment Stages</vt:lpstr>
      <vt:lpstr>Use Cases of API Gateway</vt:lpstr>
      <vt:lpstr>Summary &amp; Best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mohammed Nadeem</cp:lastModifiedBy>
  <cp:revision>1</cp:revision>
  <dcterms:created xsi:type="dcterms:W3CDTF">2013-01-27T09:14:16Z</dcterms:created>
  <dcterms:modified xsi:type="dcterms:W3CDTF">2025-08-24T15:56:08Z</dcterms:modified>
  <cp:category/>
</cp:coreProperties>
</file>