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BF4DC-138A-4FD7-A867-3C1CD0F43D7B}" v="1" dt="2025-08-20T16:33:26.126"/>
    <p1510:client id="{2334C25C-8EA8-4DCE-8892-E716DD14EB9D}" v="1" dt="2025-08-20T15:50:3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Nadeem" userId="bb2310911cf8919f" providerId="LiveId" clId="{06ABF4DC-138A-4FD7-A867-3C1CD0F43D7B}"/>
    <pc:docChg chg="custSel modSld">
      <pc:chgData name="mohammed Nadeem" userId="bb2310911cf8919f" providerId="LiveId" clId="{06ABF4DC-138A-4FD7-A867-3C1CD0F43D7B}" dt="2025-08-20T16:33:26.467" v="2" actId="27636"/>
      <pc:docMkLst>
        <pc:docMk/>
      </pc:docMkLst>
      <pc:sldChg chg="modSp mod">
        <pc:chgData name="mohammed Nadeem" userId="bb2310911cf8919f" providerId="LiveId" clId="{06ABF4DC-138A-4FD7-A867-3C1CD0F43D7B}" dt="2025-08-20T16:33:26.449" v="1" actId="27636"/>
        <pc:sldMkLst>
          <pc:docMk/>
          <pc:sldMk cId="0" sldId="256"/>
        </pc:sldMkLst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ed Nadeem" userId="bb2310911cf8919f" providerId="LiveId" clId="{06ABF4DC-138A-4FD7-A867-3C1CD0F43D7B}" dt="2025-08-20T16:33:26.449" v="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mohammed Nadeem" userId="bb2310911cf8919f" providerId="LiveId" clId="{06ABF4DC-138A-4FD7-A867-3C1CD0F43D7B}" dt="2025-08-20T16:33:26.126" v="0"/>
        <pc:sldMkLst>
          <pc:docMk/>
          <pc:sldMk cId="0" sldId="257"/>
        </pc:sldMkLst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ohammed Nadeem" userId="bb2310911cf8919f" providerId="LiveId" clId="{06ABF4DC-138A-4FD7-A867-3C1CD0F43D7B}" dt="2025-08-20T16:33:26.126" v="0"/>
        <pc:sldMkLst>
          <pc:docMk/>
          <pc:sldMk cId="0" sldId="258"/>
        </pc:sldMkLst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mohammed Nadeem" userId="bb2310911cf8919f" providerId="LiveId" clId="{06ABF4DC-138A-4FD7-A867-3C1CD0F43D7B}" dt="2025-08-20T16:33:26.126" v="0"/>
        <pc:sldMkLst>
          <pc:docMk/>
          <pc:sldMk cId="0" sldId="259"/>
        </pc:sldMkLst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mohammed Nadeem" userId="bb2310911cf8919f" providerId="LiveId" clId="{06ABF4DC-138A-4FD7-A867-3C1CD0F43D7B}" dt="2025-08-20T16:33:26.126" v="0"/>
        <pc:sldMkLst>
          <pc:docMk/>
          <pc:sldMk cId="0" sldId="260"/>
        </pc:sldMkLst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mohammed Nadeem" userId="bb2310911cf8919f" providerId="LiveId" clId="{06ABF4DC-138A-4FD7-A867-3C1CD0F43D7B}" dt="2025-08-20T16:33:26.467" v="2" actId="27636"/>
        <pc:sldMkLst>
          <pc:docMk/>
          <pc:sldMk cId="0" sldId="261"/>
        </pc:sldMkLst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hammed Nadeem" userId="bb2310911cf8919f" providerId="LiveId" clId="{06ABF4DC-138A-4FD7-A867-3C1CD0F43D7B}" dt="2025-08-20T16:33:26.467" v="2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ohammed Nadeem" userId="bb2310911cf8919f" providerId="LiveId" clId="{06ABF4DC-138A-4FD7-A867-3C1CD0F43D7B}" dt="2025-08-20T16:33:26.126" v="0"/>
        <pc:sldMkLst>
          <pc:docMk/>
          <pc:sldMk cId="0" sldId="262"/>
        </pc:sldMkLst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ohammed Nadeem" userId="bb2310911cf8919f" providerId="LiveId" clId="{06ABF4DC-138A-4FD7-A867-3C1CD0F43D7B}" dt="2025-08-20T16:33:26.126" v="0"/>
        <pc:sldMkLst>
          <pc:docMk/>
          <pc:sldMk cId="0" sldId="263"/>
        </pc:sldMkLst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mohammed Nadeem" userId="bb2310911cf8919f" providerId="LiveId" clId="{06ABF4DC-138A-4FD7-A867-3C1CD0F43D7B}" dt="2025-08-20T16:33:26.126" v="0"/>
          <ac:spMkLst>
            <pc:docMk/>
            <pc:sldMk cId="0" sldId="263"/>
            <ac:spMk id="3" creationId="{00000000-0000-0000-0000-000000000000}"/>
          </ac:spMkLst>
        </pc:spChg>
      </pc:sldChg>
    </pc:docChg>
  </pc:docChgLst>
  <pc:docChgLst>
    <pc:chgData name="mohammed Nadeem" userId="bb2310911cf8919f" providerId="LiveId" clId="{2334C25C-8EA8-4DCE-8892-E716DD14EB9D}"/>
    <pc:docChg chg="custSel modSld">
      <pc:chgData name="mohammed Nadeem" userId="bb2310911cf8919f" providerId="LiveId" clId="{2334C25C-8EA8-4DCE-8892-E716DD14EB9D}" dt="2025-08-20T15:50:37.934" v="7" actId="27636"/>
      <pc:docMkLst>
        <pc:docMk/>
      </pc:docMkLst>
      <pc:sldChg chg="modSp mod">
        <pc:chgData name="mohammed Nadeem" userId="bb2310911cf8919f" providerId="LiveId" clId="{2334C25C-8EA8-4DCE-8892-E716DD14EB9D}" dt="2025-08-20T15:50:37.870" v="1" actId="27636"/>
        <pc:sldMkLst>
          <pc:docMk/>
          <pc:sldMk cId="0" sldId="256"/>
        </pc:sldMkLst>
        <pc:spChg chg="mod">
          <ac:chgData name="mohammed Nadeem" userId="bb2310911cf8919f" providerId="LiveId" clId="{2334C25C-8EA8-4DCE-8892-E716DD14EB9D}" dt="2025-08-20T15:50:37.791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ed Nadeem" userId="bb2310911cf8919f" providerId="LiveId" clId="{2334C25C-8EA8-4DCE-8892-E716DD14EB9D}" dt="2025-08-20T15:50:37.870" v="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ohammed Nadeem" userId="bb2310911cf8919f" providerId="LiveId" clId="{2334C25C-8EA8-4DCE-8892-E716DD14EB9D}" dt="2025-08-20T15:50:37.918" v="2" actId="27636"/>
        <pc:sldMkLst>
          <pc:docMk/>
          <pc:sldMk cId="0" sldId="257"/>
        </pc:sldMkLst>
        <pc:spChg chg="mod">
          <ac:chgData name="mohammed Nadeem" userId="bb2310911cf8919f" providerId="LiveId" clId="{2334C25C-8EA8-4DCE-8892-E716DD14EB9D}" dt="2025-08-20T15:50:37.791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hammed Nadeem" userId="bb2310911cf8919f" providerId="LiveId" clId="{2334C25C-8EA8-4DCE-8892-E716DD14EB9D}" dt="2025-08-20T15:50:37.918" v="2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ohammed Nadeem" userId="bb2310911cf8919f" providerId="LiveId" clId="{2334C25C-8EA8-4DCE-8892-E716DD14EB9D}" dt="2025-08-20T15:50:37.918" v="3" actId="27636"/>
        <pc:sldMkLst>
          <pc:docMk/>
          <pc:sldMk cId="0" sldId="258"/>
        </pc:sldMkLst>
        <pc:spChg chg="mod">
          <ac:chgData name="mohammed Nadeem" userId="bb2310911cf8919f" providerId="LiveId" clId="{2334C25C-8EA8-4DCE-8892-E716DD14EB9D}" dt="2025-08-20T15:50:37.791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ohammed Nadeem" userId="bb2310911cf8919f" providerId="LiveId" clId="{2334C25C-8EA8-4DCE-8892-E716DD14EB9D}" dt="2025-08-20T15:50:37.918" v="3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ohammed Nadeem" userId="bb2310911cf8919f" providerId="LiveId" clId="{2334C25C-8EA8-4DCE-8892-E716DD14EB9D}" dt="2025-08-20T15:50:37.918" v="4" actId="27636"/>
        <pc:sldMkLst>
          <pc:docMk/>
          <pc:sldMk cId="0" sldId="259"/>
        </pc:sldMkLst>
        <pc:spChg chg="mod">
          <ac:chgData name="mohammed Nadeem" userId="bb2310911cf8919f" providerId="LiveId" clId="{2334C25C-8EA8-4DCE-8892-E716DD14EB9D}" dt="2025-08-20T15:50:37.791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mohammed Nadeem" userId="bb2310911cf8919f" providerId="LiveId" clId="{2334C25C-8EA8-4DCE-8892-E716DD14EB9D}" dt="2025-08-20T15:50:37.918" v="4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ohammed Nadeem" userId="bb2310911cf8919f" providerId="LiveId" clId="{2334C25C-8EA8-4DCE-8892-E716DD14EB9D}" dt="2025-08-20T15:50:37.933" v="5" actId="27636"/>
        <pc:sldMkLst>
          <pc:docMk/>
          <pc:sldMk cId="0" sldId="260"/>
        </pc:sldMkLst>
        <pc:spChg chg="mod">
          <ac:chgData name="mohammed Nadeem" userId="bb2310911cf8919f" providerId="LiveId" clId="{2334C25C-8EA8-4DCE-8892-E716DD14EB9D}" dt="2025-08-20T15:50:37.791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hammed Nadeem" userId="bb2310911cf8919f" providerId="LiveId" clId="{2334C25C-8EA8-4DCE-8892-E716DD14EB9D}" dt="2025-08-20T15:50:37.933" v="5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mohammed Nadeem" userId="bb2310911cf8919f" providerId="LiveId" clId="{2334C25C-8EA8-4DCE-8892-E716DD14EB9D}" dt="2025-08-20T15:50:37.934" v="6" actId="27636"/>
        <pc:sldMkLst>
          <pc:docMk/>
          <pc:sldMk cId="0" sldId="261"/>
        </pc:sldMkLst>
        <pc:spChg chg="mod">
          <ac:chgData name="mohammed Nadeem" userId="bb2310911cf8919f" providerId="LiveId" clId="{2334C25C-8EA8-4DCE-8892-E716DD14EB9D}" dt="2025-08-20T15:50:37.791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hammed Nadeem" userId="bb2310911cf8919f" providerId="LiveId" clId="{2334C25C-8EA8-4DCE-8892-E716DD14EB9D}" dt="2025-08-20T15:50:37.934" v="6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ohammed Nadeem" userId="bb2310911cf8919f" providerId="LiveId" clId="{2334C25C-8EA8-4DCE-8892-E716DD14EB9D}" dt="2025-08-20T15:50:37.934" v="7" actId="27636"/>
        <pc:sldMkLst>
          <pc:docMk/>
          <pc:sldMk cId="0" sldId="262"/>
        </pc:sldMkLst>
        <pc:spChg chg="mod">
          <ac:chgData name="mohammed Nadeem" userId="bb2310911cf8919f" providerId="LiveId" clId="{2334C25C-8EA8-4DCE-8892-E716DD14EB9D}" dt="2025-08-20T15:50:37.791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mohammed Nadeem" userId="bb2310911cf8919f" providerId="LiveId" clId="{2334C25C-8EA8-4DCE-8892-E716DD14EB9D}" dt="2025-08-20T15:50:37.934" v="7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ohammed Nadeem" userId="bb2310911cf8919f" providerId="LiveId" clId="{2334C25C-8EA8-4DCE-8892-E716DD14EB9D}" dt="2025-08-20T15:50:37.791" v="0"/>
        <pc:sldMkLst>
          <pc:docMk/>
          <pc:sldMk cId="0" sldId="263"/>
        </pc:sldMkLst>
        <pc:spChg chg="mod">
          <ac:chgData name="mohammed Nadeem" userId="bb2310911cf8919f" providerId="LiveId" clId="{2334C25C-8EA8-4DCE-8892-E716DD14EB9D}" dt="2025-08-20T15:50:37.791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mohammed Nadeem" userId="bb2310911cf8919f" providerId="LiveId" clId="{2334C25C-8EA8-4DCE-8892-E716DD14EB9D}" dt="2025-08-20T15:50:37.791" v="0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6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7504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5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9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3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3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9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pPr>
              <a:defRPr sz="1600"/>
            </a:pPr>
            <a:r>
              <a:t>AWS Lambda is a fully managed serverless compute service provided by Amazon Web Services (AWS), allowing developers to run applications without provisioning or managing servers.</a:t>
            </a:r>
          </a:p>
          <a:p>
            <a:pPr>
              <a:defRPr sz="1600"/>
            </a:pPr>
            <a:r>
              <a:t>It automatically manages the infrastructure required to run your code, enabling you to focus only on writing the application logic.</a:t>
            </a:r>
          </a:p>
          <a:p>
            <a:pPr>
              <a:defRPr sz="1600"/>
            </a:pPr>
            <a:r>
              <a:t>Lambda scales automatically by running code in response to each trigger, handling thousands of concurrent executions without manual setup.</a:t>
            </a:r>
          </a:p>
          <a:p>
            <a:pPr>
              <a:defRPr sz="1600"/>
            </a:pPr>
            <a:r>
              <a:t>You only pay for the execution time your code consumes, which eliminates costs for idle server resources.</a:t>
            </a:r>
          </a:p>
          <a:p>
            <a:pPr>
              <a:defRPr sz="1600"/>
            </a:pPr>
            <a:r>
              <a:t>It supports multiple programming languages such as Python, Node.js, Java, C#, and Go, making it flexible for different development needs.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1600"/>
            </a:pPr>
            <a:r>
              <a:t>Lambda is event-driven, meaning it executes code in response to various triggers such as API requests, file uploads, or database changes.</a:t>
            </a:r>
          </a:p>
          <a:p>
            <a:pPr>
              <a:defRPr sz="1600"/>
            </a:pPr>
            <a:r>
              <a:t>It provides automatic scalability, enabling applications to handle unpredictable workloads without requiring manual intervention.</a:t>
            </a:r>
          </a:p>
          <a:p>
            <a:pPr>
              <a:defRPr sz="1600"/>
            </a:pPr>
            <a:r>
              <a:t>You can use AWS-provided runtimes or build custom runtimes, which allows Lambda to support almost any programming language.</a:t>
            </a:r>
          </a:p>
          <a:p>
            <a:pPr>
              <a:defRPr sz="1600"/>
            </a:pPr>
            <a:r>
              <a:t>Built-in integration with AWS CloudWatch allows you to monitor logs, metrics, and performance seamlessly.</a:t>
            </a:r>
          </a:p>
          <a:p>
            <a:pPr>
              <a:defRPr sz="1600"/>
            </a:pPr>
            <a:r>
              <a:t>It offers high availability by running functions across multiple Availability Zones, ensuring fault tolerance and reliability.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AWS Lambda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1600"/>
            </a:pPr>
            <a:r>
              <a:t>Developers begin by uploading their function code to AWS Lambda through the console, CLI, or CI/CD pipelines.</a:t>
            </a:r>
          </a:p>
          <a:p>
            <a:pPr>
              <a:defRPr sz="1600"/>
            </a:pPr>
            <a:r>
              <a:t>You configure an event source or trigger, such as an API Gateway request or an S3 file upload, that will invoke the function.</a:t>
            </a:r>
          </a:p>
          <a:p>
            <a:pPr>
              <a:defRPr sz="1600"/>
            </a:pPr>
            <a:r>
              <a:t>When the event occurs, Lambda automatically provisions and manages the compute resources required to run the code.</a:t>
            </a:r>
          </a:p>
          <a:p>
            <a:pPr>
              <a:defRPr sz="1600"/>
            </a:pPr>
            <a:r>
              <a:t>The function runs inside a secure and isolated environment, where you can define settings such as memory allocation and execution timeout.</a:t>
            </a:r>
          </a:p>
          <a:p>
            <a:pPr>
              <a:defRPr sz="1600"/>
            </a:pPr>
            <a:r>
              <a:t>Once the code execution completes, Lambda cleans up the underlying resources, removing the need for manual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Lambda Triggers (Event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defRPr sz="1600"/>
            </a:pPr>
            <a:r>
              <a:t>Amazon S3 can trigger a Lambda function whenever a file is uploaded, modified, or deleted, enabling workflows like image resizing or log processing.</a:t>
            </a:r>
          </a:p>
          <a:p>
            <a:pPr>
              <a:defRPr sz="1600"/>
            </a:pPr>
            <a:r>
              <a:t>API Gateway integrates with Lambda to provide backend services for REST or HTTP APIs, allowing serverless web application development.</a:t>
            </a:r>
          </a:p>
          <a:p>
            <a:pPr>
              <a:defRPr sz="1600"/>
            </a:pPr>
            <a:r>
              <a:t>DynamoDB Streams can trigger Lambda functions to process changes in database records in near real-time.</a:t>
            </a:r>
          </a:p>
          <a:p>
            <a:pPr>
              <a:defRPr sz="1600"/>
            </a:pPr>
            <a:r>
              <a:t>Simple Notification Service (SNS) and Simple Queue Service (SQS) can deliver messages that Lambda functions consume for event-driven processing.</a:t>
            </a:r>
          </a:p>
          <a:p>
            <a:pPr>
              <a:defRPr sz="1600"/>
            </a:pPr>
            <a:r>
              <a:t>Amazon CloudWatch Events can schedule Lambda functions to run periodically, acting like automated cron jobs for recurring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1600"/>
            </a:pPr>
            <a:r>
              <a:t>Lambda is often used for real-time file processing, such as resizing images when uploaded or analyzing log files for insights.</a:t>
            </a:r>
          </a:p>
          <a:p>
            <a:pPr>
              <a:defRPr sz="1600"/>
            </a:pPr>
            <a:r>
              <a:t>It can serve as the backend for web and mobile applications, handling authentication, business logic, and API responses.</a:t>
            </a:r>
          </a:p>
          <a:p>
            <a:pPr>
              <a:defRPr sz="1600"/>
            </a:pPr>
            <a:r>
              <a:t>Lambda plays a key role in data pipelines by transforming and enriching data before it is stored or analyzed in analytics systems.</a:t>
            </a:r>
          </a:p>
          <a:p>
            <a:pPr>
              <a:defRPr sz="1600"/>
            </a:pPr>
            <a:r>
              <a:t>It powers intelligent chatbots and voice assistants by connecting user requests to natural language processing services and APIs.</a:t>
            </a:r>
          </a:p>
          <a:p>
            <a:pPr>
              <a:defRPr sz="1600"/>
            </a:pPr>
            <a:r>
              <a:t>Lambda can process streams of IoT data, allowing devices to send data to the cloud for aggregation and real-time analytics.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1600"/>
            </a:pPr>
            <a:r>
              <a:t>With Lambda, there is no need to manage servers, patch operating systems, or maintain infrastructure, reducing operational overhead.</a:t>
            </a:r>
          </a:p>
          <a:p>
            <a:pPr>
              <a:defRPr sz="1600"/>
            </a:pPr>
            <a:r>
              <a:t>Its pricing model is cost-effective since you are charged only for the compute time consumed while your function is executing.</a:t>
            </a:r>
          </a:p>
          <a:p>
            <a:pPr>
              <a:defRPr sz="1600"/>
            </a:pPr>
            <a:r>
              <a:t>Applications automatically scale to meet demand, handling everything from a single request to thousands of concurrent requests.</a:t>
            </a:r>
          </a:p>
          <a:p>
            <a:pPr>
              <a:defRPr sz="1600"/>
            </a:pPr>
            <a:r>
              <a:t>By eliminating infrastructure concerns, developers can focus on writing business logic, leading to faster application delivery.</a:t>
            </a:r>
          </a:p>
          <a:p>
            <a:pPr>
              <a:defRPr sz="1600"/>
            </a:pPr>
            <a:r>
              <a:t>Lambda integrates seamlessly with a wide range of AWS services, making it easier to build complete, serverless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/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1600"/>
            </a:pPr>
            <a:r>
              <a:t>Each Lambda function has a maximum execution time limit of 15 minutes, which may not be suitable for long-running workloads.</a:t>
            </a:r>
          </a:p>
          <a:p>
            <a:pPr>
              <a:defRPr sz="1600"/>
            </a:pPr>
            <a:r>
              <a:t>Functions may experience cold starts, where the first invocation after a period of inactivity takes longer to initialize.</a:t>
            </a:r>
          </a:p>
          <a:p>
            <a:pPr>
              <a:defRPr sz="1600"/>
            </a:pPr>
            <a:r>
              <a:t>Lambda provides limited memory and temporary storage, which can restrict applications requiring large resources.</a:t>
            </a:r>
          </a:p>
          <a:p>
            <a:pPr>
              <a:defRPr sz="1600"/>
            </a:pPr>
            <a:r>
              <a:t>There is a level of vendor lock-in, as Lambda is tightly coupled with the AWS ecosystem, making migration to other platforms complex.</a:t>
            </a:r>
          </a:p>
          <a:p>
            <a:pPr>
              <a:defRPr sz="1600"/>
            </a:pPr>
            <a:r>
              <a:t>Debugging and local testing of Lambda functions can be more difficult compared to traditional server-based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AWS Lambda is a powerful serverless, event-driven compute service that reduces the need for managing servers and infrastructure.</a:t>
            </a:r>
          </a:p>
          <a:p>
            <a:pPr>
              <a:defRPr sz="1600"/>
            </a:pPr>
            <a:r>
              <a:t>It significantly lowers operational costs by charging only for actual compute usage rather than idle server time.</a:t>
            </a:r>
          </a:p>
          <a:p>
            <a:pPr>
              <a:defRPr sz="1600"/>
            </a:pPr>
            <a:r>
              <a:t>The service is best suited for applications requiring scalability, agility, and quick responsiveness to events.</a:t>
            </a:r>
          </a:p>
          <a:p>
            <a:pPr>
              <a:defRPr sz="1600"/>
            </a:pPr>
            <a:r>
              <a:t>It integrates deeply with other AWS services, enabling developers to build full-fledged serverless ecosystems.</a:t>
            </a:r>
          </a:p>
          <a:p>
            <a:pPr>
              <a:defRPr sz="1600"/>
            </a:pPr>
            <a:r>
              <a:t>Overall, AWS Lambda is ideal for modern, cloud-native application development, making it a key tool for innovation.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859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Introduction to AWS Lambda</vt:lpstr>
      <vt:lpstr>Key Features</vt:lpstr>
      <vt:lpstr>How AWS Lambda Works</vt:lpstr>
      <vt:lpstr>Lambda Triggers (Event Sources)</vt:lpstr>
      <vt:lpstr>Use Cases</vt:lpstr>
      <vt:lpstr>Advantages</vt:lpstr>
      <vt:lpstr>Limitations / Challenges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mohammed Nadeem</cp:lastModifiedBy>
  <cp:revision>1</cp:revision>
  <dcterms:created xsi:type="dcterms:W3CDTF">2013-01-27T09:14:16Z</dcterms:created>
  <dcterms:modified xsi:type="dcterms:W3CDTF">2025-08-20T16:33:35Z</dcterms:modified>
  <cp:category/>
</cp:coreProperties>
</file>