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63" r:id="rId4"/>
    <p:sldId id="264" r:id="rId5"/>
    <p:sldId id="258" r:id="rId6"/>
    <p:sldId id="259" r:id="rId7"/>
    <p:sldId id="266" r:id="rId8"/>
    <p:sldId id="260" r:id="rId9"/>
    <p:sldId id="261" r:id="rId10"/>
    <p:sldId id="267" r:id="rId11"/>
    <p:sldId id="268" r:id="rId12"/>
    <p:sldId id="269" r:id="rId13"/>
    <p:sldId id="273" r:id="rId14"/>
    <p:sldId id="278" r:id="rId15"/>
    <p:sldId id="274" r:id="rId16"/>
    <p:sldId id="276" r:id="rId17"/>
    <p:sldId id="277"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32549-B201-4D40-B583-07BC6736304A}"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IN"/>
        </a:p>
      </dgm:t>
    </dgm:pt>
    <dgm:pt modelId="{2F889CE3-759A-4358-B435-EFB6D7D93843}">
      <dgm:prSet/>
      <dgm:spPr/>
      <dgm:t>
        <a:bodyPr/>
        <a:lstStyle/>
        <a:p>
          <a:pPr rtl="0"/>
          <a:r>
            <a:rPr lang="en-US" b="1" smtClean="0"/>
            <a:t>Principal Components</a:t>
          </a:r>
          <a:endParaRPr lang="en-IN"/>
        </a:p>
      </dgm:t>
    </dgm:pt>
    <dgm:pt modelId="{EA161118-A5F5-4790-AD11-F67FD83C6F15}" type="parTrans" cxnId="{39BDCF5F-2C2A-4C48-849B-7C6E3522E7A5}">
      <dgm:prSet/>
      <dgm:spPr/>
      <dgm:t>
        <a:bodyPr/>
        <a:lstStyle/>
        <a:p>
          <a:endParaRPr lang="en-IN"/>
        </a:p>
      </dgm:t>
    </dgm:pt>
    <dgm:pt modelId="{30C97F54-7E0A-4C07-8362-8FFF15E1E322}" type="sibTrans" cxnId="{39BDCF5F-2C2A-4C48-849B-7C6E3522E7A5}">
      <dgm:prSet/>
      <dgm:spPr/>
      <dgm:t>
        <a:bodyPr/>
        <a:lstStyle/>
        <a:p>
          <a:endParaRPr lang="en-IN"/>
        </a:p>
      </dgm:t>
    </dgm:pt>
    <dgm:pt modelId="{303E3D8D-10F1-4A91-851A-7D37C451F09B}">
      <dgm:prSet/>
      <dgm:spPr/>
      <dgm:t>
        <a:bodyPr/>
        <a:lstStyle/>
        <a:p>
          <a:pPr rtl="0"/>
          <a:r>
            <a:rPr lang="en-US" smtClean="0"/>
            <a:t>• First principal component is the direction of greatest variability (covariance) in the data</a:t>
          </a:r>
          <a:endParaRPr lang="en-IN"/>
        </a:p>
      </dgm:t>
    </dgm:pt>
    <dgm:pt modelId="{3A5131E6-EB55-45E8-BE34-D2A210E6AE23}" type="parTrans" cxnId="{150E2E13-09DD-470B-A43A-D4C310B1B5F3}">
      <dgm:prSet/>
      <dgm:spPr/>
      <dgm:t>
        <a:bodyPr/>
        <a:lstStyle/>
        <a:p>
          <a:endParaRPr lang="en-IN"/>
        </a:p>
      </dgm:t>
    </dgm:pt>
    <dgm:pt modelId="{D4741BFC-08FE-4F94-8662-19E348AC36F9}" type="sibTrans" cxnId="{150E2E13-09DD-470B-A43A-D4C310B1B5F3}">
      <dgm:prSet/>
      <dgm:spPr/>
      <dgm:t>
        <a:bodyPr/>
        <a:lstStyle/>
        <a:p>
          <a:endParaRPr lang="en-IN"/>
        </a:p>
      </dgm:t>
    </dgm:pt>
    <dgm:pt modelId="{56817A43-8707-442F-B9D8-9691233799A6}">
      <dgm:prSet/>
      <dgm:spPr/>
      <dgm:t>
        <a:bodyPr/>
        <a:lstStyle/>
        <a:p>
          <a:pPr rtl="0"/>
          <a:r>
            <a:rPr lang="en-US" smtClean="0"/>
            <a:t>• Second is the next orthogonal (uncorrelated) direction of greatest variability</a:t>
          </a:r>
          <a:endParaRPr lang="en-IN"/>
        </a:p>
      </dgm:t>
    </dgm:pt>
    <dgm:pt modelId="{CC165CB6-E95F-4784-85F5-06CECF96A5DC}" type="parTrans" cxnId="{878586E6-5C17-4BB1-945F-4E2208BE7EA5}">
      <dgm:prSet/>
      <dgm:spPr/>
      <dgm:t>
        <a:bodyPr/>
        <a:lstStyle/>
        <a:p>
          <a:endParaRPr lang="en-IN"/>
        </a:p>
      </dgm:t>
    </dgm:pt>
    <dgm:pt modelId="{23A70A53-AA6B-497F-8F42-85953A9EAF08}" type="sibTrans" cxnId="{878586E6-5C17-4BB1-945F-4E2208BE7EA5}">
      <dgm:prSet/>
      <dgm:spPr/>
      <dgm:t>
        <a:bodyPr/>
        <a:lstStyle/>
        <a:p>
          <a:endParaRPr lang="en-IN"/>
        </a:p>
      </dgm:t>
    </dgm:pt>
    <dgm:pt modelId="{7FA8AE6C-AB57-48B0-AAA0-B5602FE31750}">
      <dgm:prSet/>
      <dgm:spPr/>
      <dgm:t>
        <a:bodyPr/>
        <a:lstStyle/>
        <a:p>
          <a:pPr rtl="0"/>
          <a:r>
            <a:rPr lang="en-US" smtClean="0"/>
            <a:t>– So first remove all the variability along the first component, and then find the next direction of greatest variability!</a:t>
          </a:r>
          <a:endParaRPr lang="en-IN"/>
        </a:p>
      </dgm:t>
    </dgm:pt>
    <dgm:pt modelId="{D282B3AA-27C9-402F-B3F3-32FDE19315BC}" type="parTrans" cxnId="{66B13736-1906-4E2A-8579-8DF3D78F3C06}">
      <dgm:prSet/>
      <dgm:spPr/>
      <dgm:t>
        <a:bodyPr/>
        <a:lstStyle/>
        <a:p>
          <a:endParaRPr lang="en-IN"/>
        </a:p>
      </dgm:t>
    </dgm:pt>
    <dgm:pt modelId="{B2789734-6BAB-4C4F-A60B-AD834F9195F9}" type="sibTrans" cxnId="{66B13736-1906-4E2A-8579-8DF3D78F3C06}">
      <dgm:prSet/>
      <dgm:spPr/>
      <dgm:t>
        <a:bodyPr/>
        <a:lstStyle/>
        <a:p>
          <a:endParaRPr lang="en-IN"/>
        </a:p>
      </dgm:t>
    </dgm:pt>
    <dgm:pt modelId="{1BFF9489-7AC1-4F85-8F22-8E8D1691017F}" type="pres">
      <dgm:prSet presAssocID="{90332549-B201-4D40-B583-07BC6736304A}" presName="matrix" presStyleCnt="0">
        <dgm:presLayoutVars>
          <dgm:chMax val="1"/>
          <dgm:dir/>
          <dgm:resizeHandles val="exact"/>
        </dgm:presLayoutVars>
      </dgm:prSet>
      <dgm:spPr/>
      <dgm:t>
        <a:bodyPr/>
        <a:lstStyle/>
        <a:p>
          <a:endParaRPr lang="en-IN"/>
        </a:p>
      </dgm:t>
    </dgm:pt>
    <dgm:pt modelId="{FC435114-B1DB-47AB-A1E0-E5D36E489E00}" type="pres">
      <dgm:prSet presAssocID="{90332549-B201-4D40-B583-07BC6736304A}" presName="diamond" presStyleLbl="bgShp" presStyleIdx="0" presStyleCnt="1"/>
      <dgm:spPr/>
    </dgm:pt>
    <dgm:pt modelId="{1BFEA023-03D7-4960-B836-007F9355F462}" type="pres">
      <dgm:prSet presAssocID="{90332549-B201-4D40-B583-07BC6736304A}" presName="quad1" presStyleLbl="node1" presStyleIdx="0" presStyleCnt="4">
        <dgm:presLayoutVars>
          <dgm:chMax val="0"/>
          <dgm:chPref val="0"/>
          <dgm:bulletEnabled val="1"/>
        </dgm:presLayoutVars>
      </dgm:prSet>
      <dgm:spPr/>
      <dgm:t>
        <a:bodyPr/>
        <a:lstStyle/>
        <a:p>
          <a:endParaRPr lang="en-IN"/>
        </a:p>
      </dgm:t>
    </dgm:pt>
    <dgm:pt modelId="{8966F593-9FD3-41B9-BF10-815E2489B1FF}" type="pres">
      <dgm:prSet presAssocID="{90332549-B201-4D40-B583-07BC6736304A}" presName="quad2" presStyleLbl="node1" presStyleIdx="1" presStyleCnt="4">
        <dgm:presLayoutVars>
          <dgm:chMax val="0"/>
          <dgm:chPref val="0"/>
          <dgm:bulletEnabled val="1"/>
        </dgm:presLayoutVars>
      </dgm:prSet>
      <dgm:spPr/>
      <dgm:t>
        <a:bodyPr/>
        <a:lstStyle/>
        <a:p>
          <a:endParaRPr lang="en-IN"/>
        </a:p>
      </dgm:t>
    </dgm:pt>
    <dgm:pt modelId="{187FBFDA-7FB4-4068-9DF1-039CC6FCCA2B}" type="pres">
      <dgm:prSet presAssocID="{90332549-B201-4D40-B583-07BC6736304A}" presName="quad3" presStyleLbl="node1" presStyleIdx="2" presStyleCnt="4">
        <dgm:presLayoutVars>
          <dgm:chMax val="0"/>
          <dgm:chPref val="0"/>
          <dgm:bulletEnabled val="1"/>
        </dgm:presLayoutVars>
      </dgm:prSet>
      <dgm:spPr/>
      <dgm:t>
        <a:bodyPr/>
        <a:lstStyle/>
        <a:p>
          <a:endParaRPr lang="en-IN"/>
        </a:p>
      </dgm:t>
    </dgm:pt>
    <dgm:pt modelId="{CD900DEE-04D4-455C-B764-D3E7EF1EFB81}" type="pres">
      <dgm:prSet presAssocID="{90332549-B201-4D40-B583-07BC6736304A}" presName="quad4" presStyleLbl="node1" presStyleIdx="3" presStyleCnt="4">
        <dgm:presLayoutVars>
          <dgm:chMax val="0"/>
          <dgm:chPref val="0"/>
          <dgm:bulletEnabled val="1"/>
        </dgm:presLayoutVars>
      </dgm:prSet>
      <dgm:spPr/>
      <dgm:t>
        <a:bodyPr/>
        <a:lstStyle/>
        <a:p>
          <a:endParaRPr lang="en-IN"/>
        </a:p>
      </dgm:t>
    </dgm:pt>
  </dgm:ptLst>
  <dgm:cxnLst>
    <dgm:cxn modelId="{5DDC95CA-4C4C-497E-9CB7-C16807653032}" type="presOf" srcId="{56817A43-8707-442F-B9D8-9691233799A6}" destId="{187FBFDA-7FB4-4068-9DF1-039CC6FCCA2B}" srcOrd="0" destOrd="0" presId="urn:microsoft.com/office/officeart/2005/8/layout/matrix3"/>
    <dgm:cxn modelId="{150E2E13-09DD-470B-A43A-D4C310B1B5F3}" srcId="{90332549-B201-4D40-B583-07BC6736304A}" destId="{303E3D8D-10F1-4A91-851A-7D37C451F09B}" srcOrd="1" destOrd="0" parTransId="{3A5131E6-EB55-45E8-BE34-D2A210E6AE23}" sibTransId="{D4741BFC-08FE-4F94-8662-19E348AC36F9}"/>
    <dgm:cxn modelId="{BC0A2D51-E3AE-4397-BDCE-81E9FB7A2EEB}" type="presOf" srcId="{7FA8AE6C-AB57-48B0-AAA0-B5602FE31750}" destId="{CD900DEE-04D4-455C-B764-D3E7EF1EFB81}" srcOrd="0" destOrd="0" presId="urn:microsoft.com/office/officeart/2005/8/layout/matrix3"/>
    <dgm:cxn modelId="{66B13736-1906-4E2A-8579-8DF3D78F3C06}" srcId="{90332549-B201-4D40-B583-07BC6736304A}" destId="{7FA8AE6C-AB57-48B0-AAA0-B5602FE31750}" srcOrd="3" destOrd="0" parTransId="{D282B3AA-27C9-402F-B3F3-32FDE19315BC}" sibTransId="{B2789734-6BAB-4C4F-A60B-AD834F9195F9}"/>
    <dgm:cxn modelId="{2FA1CEDD-722B-42D5-A2D5-FEFFC9F64CCC}" type="presOf" srcId="{2F889CE3-759A-4358-B435-EFB6D7D93843}" destId="{1BFEA023-03D7-4960-B836-007F9355F462}" srcOrd="0" destOrd="0" presId="urn:microsoft.com/office/officeart/2005/8/layout/matrix3"/>
    <dgm:cxn modelId="{6CD25A2A-03D9-4795-8D8D-C800887E4C03}" type="presOf" srcId="{303E3D8D-10F1-4A91-851A-7D37C451F09B}" destId="{8966F593-9FD3-41B9-BF10-815E2489B1FF}" srcOrd="0" destOrd="0" presId="urn:microsoft.com/office/officeart/2005/8/layout/matrix3"/>
    <dgm:cxn modelId="{878586E6-5C17-4BB1-945F-4E2208BE7EA5}" srcId="{90332549-B201-4D40-B583-07BC6736304A}" destId="{56817A43-8707-442F-B9D8-9691233799A6}" srcOrd="2" destOrd="0" parTransId="{CC165CB6-E95F-4784-85F5-06CECF96A5DC}" sibTransId="{23A70A53-AA6B-497F-8F42-85953A9EAF08}"/>
    <dgm:cxn modelId="{39BDCF5F-2C2A-4C48-849B-7C6E3522E7A5}" srcId="{90332549-B201-4D40-B583-07BC6736304A}" destId="{2F889CE3-759A-4358-B435-EFB6D7D93843}" srcOrd="0" destOrd="0" parTransId="{EA161118-A5F5-4790-AD11-F67FD83C6F15}" sibTransId="{30C97F54-7E0A-4C07-8362-8FFF15E1E322}"/>
    <dgm:cxn modelId="{5D90BCCA-3AC8-4151-9F2C-73021A1EA1D7}" type="presOf" srcId="{90332549-B201-4D40-B583-07BC6736304A}" destId="{1BFF9489-7AC1-4F85-8F22-8E8D1691017F}" srcOrd="0" destOrd="0" presId="urn:microsoft.com/office/officeart/2005/8/layout/matrix3"/>
    <dgm:cxn modelId="{E0E2B61A-22B4-44DF-8B85-2BD26A202C1B}" type="presParOf" srcId="{1BFF9489-7AC1-4F85-8F22-8E8D1691017F}" destId="{FC435114-B1DB-47AB-A1E0-E5D36E489E00}" srcOrd="0" destOrd="0" presId="urn:microsoft.com/office/officeart/2005/8/layout/matrix3"/>
    <dgm:cxn modelId="{519B2E6F-F717-4F96-B924-8215170EC6E8}" type="presParOf" srcId="{1BFF9489-7AC1-4F85-8F22-8E8D1691017F}" destId="{1BFEA023-03D7-4960-B836-007F9355F462}" srcOrd="1" destOrd="0" presId="urn:microsoft.com/office/officeart/2005/8/layout/matrix3"/>
    <dgm:cxn modelId="{809724E3-A1C3-4372-9C93-863633D1BB71}" type="presParOf" srcId="{1BFF9489-7AC1-4F85-8F22-8E8D1691017F}" destId="{8966F593-9FD3-41B9-BF10-815E2489B1FF}" srcOrd="2" destOrd="0" presId="urn:microsoft.com/office/officeart/2005/8/layout/matrix3"/>
    <dgm:cxn modelId="{D201215C-3727-45F9-9A4E-67644C8C9391}" type="presParOf" srcId="{1BFF9489-7AC1-4F85-8F22-8E8D1691017F}" destId="{187FBFDA-7FB4-4068-9DF1-039CC6FCCA2B}" srcOrd="3" destOrd="0" presId="urn:microsoft.com/office/officeart/2005/8/layout/matrix3"/>
    <dgm:cxn modelId="{5903E5EB-3BDD-419F-8674-8D110365F2F3}" type="presParOf" srcId="{1BFF9489-7AC1-4F85-8F22-8E8D1691017F}" destId="{CD900DEE-04D4-455C-B764-D3E7EF1EFB81}"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35114-B1DB-47AB-A1E0-E5D36E489E00}">
      <dsp:nvSpPr>
        <dsp:cNvPr id="0" name=""/>
        <dsp:cNvSpPr/>
      </dsp:nvSpPr>
      <dsp:spPr>
        <a:xfrm>
          <a:off x="1166018" y="0"/>
          <a:ext cx="5897563" cy="5897563"/>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EA023-03D7-4960-B836-007F9355F462}">
      <dsp:nvSpPr>
        <dsp:cNvPr id="0" name=""/>
        <dsp:cNvSpPr/>
      </dsp:nvSpPr>
      <dsp:spPr>
        <a:xfrm>
          <a:off x="1726286" y="560268"/>
          <a:ext cx="2300049" cy="2300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Principal Components</a:t>
          </a:r>
          <a:endParaRPr lang="en-IN" sz="1800" kern="1200"/>
        </a:p>
      </dsp:txBody>
      <dsp:txXfrm>
        <a:off x="1838565" y="672547"/>
        <a:ext cx="2075491" cy="2075491"/>
      </dsp:txXfrm>
    </dsp:sp>
    <dsp:sp modelId="{8966F593-9FD3-41B9-BF10-815E2489B1FF}">
      <dsp:nvSpPr>
        <dsp:cNvPr id="0" name=""/>
        <dsp:cNvSpPr/>
      </dsp:nvSpPr>
      <dsp:spPr>
        <a:xfrm>
          <a:off x="4203263" y="560268"/>
          <a:ext cx="2300049" cy="2300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 First principal component is the direction of greatest variability (covariance) in the data</a:t>
          </a:r>
          <a:endParaRPr lang="en-IN" sz="1800" kern="1200"/>
        </a:p>
      </dsp:txBody>
      <dsp:txXfrm>
        <a:off x="4315542" y="672547"/>
        <a:ext cx="2075491" cy="2075491"/>
      </dsp:txXfrm>
    </dsp:sp>
    <dsp:sp modelId="{187FBFDA-7FB4-4068-9DF1-039CC6FCCA2B}">
      <dsp:nvSpPr>
        <dsp:cNvPr id="0" name=""/>
        <dsp:cNvSpPr/>
      </dsp:nvSpPr>
      <dsp:spPr>
        <a:xfrm>
          <a:off x="1726286" y="3037244"/>
          <a:ext cx="2300049" cy="2300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 Second is the next orthogonal (uncorrelated) direction of greatest variability</a:t>
          </a:r>
          <a:endParaRPr lang="en-IN" sz="1800" kern="1200"/>
        </a:p>
      </dsp:txBody>
      <dsp:txXfrm>
        <a:off x="1838565" y="3149523"/>
        <a:ext cx="2075491" cy="2075491"/>
      </dsp:txXfrm>
    </dsp:sp>
    <dsp:sp modelId="{CD900DEE-04D4-455C-B764-D3E7EF1EFB81}">
      <dsp:nvSpPr>
        <dsp:cNvPr id="0" name=""/>
        <dsp:cNvSpPr/>
      </dsp:nvSpPr>
      <dsp:spPr>
        <a:xfrm>
          <a:off x="4203263" y="3037244"/>
          <a:ext cx="2300049" cy="2300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 So first remove all the variability along the first component, and then find the next direction of greatest variability!</a:t>
          </a:r>
          <a:endParaRPr lang="en-IN" sz="1800" kern="1200"/>
        </a:p>
      </dsp:txBody>
      <dsp:txXfrm>
        <a:off x="4315542" y="3149523"/>
        <a:ext cx="2075491" cy="207549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DE101-00DD-48DD-8174-30D97512928E}" type="datetimeFigureOut">
              <a:rPr lang="en-US" smtClean="0"/>
              <a:t>7/27/13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F02EE-AB4B-4E96-AE7F-A787246C40CD}" type="slidenum">
              <a:rPr lang="en-US" smtClean="0"/>
              <a:t>‹#›</a:t>
            </a:fld>
            <a:endParaRPr lang="en-US"/>
          </a:p>
        </p:txBody>
      </p:sp>
    </p:spTree>
    <p:extLst>
      <p:ext uri="{BB962C8B-B14F-4D97-AF65-F5344CB8AC3E}">
        <p14:creationId xmlns:p14="http://schemas.microsoft.com/office/powerpoint/2010/main" val="62115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a:t>
            </a:fld>
            <a:endParaRPr lang="en-US"/>
          </a:p>
        </p:txBody>
      </p:sp>
    </p:spTree>
    <p:extLst>
      <p:ext uri="{BB962C8B-B14F-4D97-AF65-F5344CB8AC3E}">
        <p14:creationId xmlns:p14="http://schemas.microsoft.com/office/powerpoint/2010/main" val="4100115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10</a:t>
            </a:fld>
            <a:endParaRPr lang="en-US"/>
          </a:p>
        </p:txBody>
      </p:sp>
    </p:spTree>
    <p:extLst>
      <p:ext uri="{BB962C8B-B14F-4D97-AF65-F5344CB8AC3E}">
        <p14:creationId xmlns:p14="http://schemas.microsoft.com/office/powerpoint/2010/main" val="365314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11</a:t>
            </a:fld>
            <a:endParaRPr lang="en-US"/>
          </a:p>
        </p:txBody>
      </p:sp>
    </p:spTree>
    <p:extLst>
      <p:ext uri="{BB962C8B-B14F-4D97-AF65-F5344CB8AC3E}">
        <p14:creationId xmlns:p14="http://schemas.microsoft.com/office/powerpoint/2010/main" val="209336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12</a:t>
            </a:fld>
            <a:endParaRPr lang="en-US"/>
          </a:p>
        </p:txBody>
      </p:sp>
    </p:spTree>
    <p:extLst>
      <p:ext uri="{BB962C8B-B14F-4D97-AF65-F5344CB8AC3E}">
        <p14:creationId xmlns:p14="http://schemas.microsoft.com/office/powerpoint/2010/main" val="3960478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13</a:t>
            </a:fld>
            <a:endParaRPr lang="en-US"/>
          </a:p>
        </p:txBody>
      </p:sp>
    </p:spTree>
    <p:extLst>
      <p:ext uri="{BB962C8B-B14F-4D97-AF65-F5344CB8AC3E}">
        <p14:creationId xmlns:p14="http://schemas.microsoft.com/office/powerpoint/2010/main" val="167930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14</a:t>
            </a:fld>
            <a:endParaRPr lang="en-US"/>
          </a:p>
        </p:txBody>
      </p:sp>
    </p:spTree>
    <p:extLst>
      <p:ext uri="{BB962C8B-B14F-4D97-AF65-F5344CB8AC3E}">
        <p14:creationId xmlns:p14="http://schemas.microsoft.com/office/powerpoint/2010/main" val="167930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15</a:t>
            </a:fld>
            <a:endParaRPr lang="en-US"/>
          </a:p>
        </p:txBody>
      </p:sp>
    </p:spTree>
    <p:extLst>
      <p:ext uri="{BB962C8B-B14F-4D97-AF65-F5344CB8AC3E}">
        <p14:creationId xmlns:p14="http://schemas.microsoft.com/office/powerpoint/2010/main" val="1523675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16</a:t>
            </a:fld>
            <a:endParaRPr lang="en-US"/>
          </a:p>
        </p:txBody>
      </p:sp>
    </p:spTree>
    <p:extLst>
      <p:ext uri="{BB962C8B-B14F-4D97-AF65-F5344CB8AC3E}">
        <p14:creationId xmlns:p14="http://schemas.microsoft.com/office/powerpoint/2010/main" val="361508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17</a:t>
            </a:fld>
            <a:endParaRPr lang="en-US"/>
          </a:p>
        </p:txBody>
      </p:sp>
    </p:spTree>
    <p:extLst>
      <p:ext uri="{BB962C8B-B14F-4D97-AF65-F5344CB8AC3E}">
        <p14:creationId xmlns:p14="http://schemas.microsoft.com/office/powerpoint/2010/main" val="1408129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18</a:t>
            </a:fld>
            <a:endParaRPr lang="en-US"/>
          </a:p>
        </p:txBody>
      </p:sp>
    </p:spTree>
    <p:extLst>
      <p:ext uri="{BB962C8B-B14F-4D97-AF65-F5344CB8AC3E}">
        <p14:creationId xmlns:p14="http://schemas.microsoft.com/office/powerpoint/2010/main" val="2397786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19</a:t>
            </a:fld>
            <a:endParaRPr lang="en-US"/>
          </a:p>
        </p:txBody>
      </p:sp>
    </p:spTree>
    <p:extLst>
      <p:ext uri="{BB962C8B-B14F-4D97-AF65-F5344CB8AC3E}">
        <p14:creationId xmlns:p14="http://schemas.microsoft.com/office/powerpoint/2010/main" val="250951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2</a:t>
            </a:fld>
            <a:endParaRPr lang="en-US"/>
          </a:p>
        </p:txBody>
      </p:sp>
    </p:spTree>
    <p:extLst>
      <p:ext uri="{BB962C8B-B14F-4D97-AF65-F5344CB8AC3E}">
        <p14:creationId xmlns:p14="http://schemas.microsoft.com/office/powerpoint/2010/main" val="259783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3</a:t>
            </a:fld>
            <a:endParaRPr lang="en-US"/>
          </a:p>
        </p:txBody>
      </p:sp>
    </p:spTree>
    <p:extLst>
      <p:ext uri="{BB962C8B-B14F-4D97-AF65-F5344CB8AC3E}">
        <p14:creationId xmlns:p14="http://schemas.microsoft.com/office/powerpoint/2010/main" val="200579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4</a:t>
            </a:fld>
            <a:endParaRPr lang="en-US"/>
          </a:p>
        </p:txBody>
      </p:sp>
    </p:spTree>
    <p:extLst>
      <p:ext uri="{BB962C8B-B14F-4D97-AF65-F5344CB8AC3E}">
        <p14:creationId xmlns:p14="http://schemas.microsoft.com/office/powerpoint/2010/main" val="82850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5</a:t>
            </a:fld>
            <a:endParaRPr lang="en-US"/>
          </a:p>
        </p:txBody>
      </p:sp>
    </p:spTree>
    <p:extLst>
      <p:ext uri="{BB962C8B-B14F-4D97-AF65-F5344CB8AC3E}">
        <p14:creationId xmlns:p14="http://schemas.microsoft.com/office/powerpoint/2010/main" val="2663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6</a:t>
            </a:fld>
            <a:endParaRPr lang="en-US"/>
          </a:p>
        </p:txBody>
      </p:sp>
    </p:spTree>
    <p:extLst>
      <p:ext uri="{BB962C8B-B14F-4D97-AF65-F5344CB8AC3E}">
        <p14:creationId xmlns:p14="http://schemas.microsoft.com/office/powerpoint/2010/main" val="280225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7</a:t>
            </a:fld>
            <a:endParaRPr lang="en-US"/>
          </a:p>
        </p:txBody>
      </p:sp>
    </p:spTree>
    <p:extLst>
      <p:ext uri="{BB962C8B-B14F-4D97-AF65-F5344CB8AC3E}">
        <p14:creationId xmlns:p14="http://schemas.microsoft.com/office/powerpoint/2010/main" val="3831588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8</a:t>
            </a:fld>
            <a:endParaRPr lang="en-US"/>
          </a:p>
        </p:txBody>
      </p:sp>
    </p:spTree>
    <p:extLst>
      <p:ext uri="{BB962C8B-B14F-4D97-AF65-F5344CB8AC3E}">
        <p14:creationId xmlns:p14="http://schemas.microsoft.com/office/powerpoint/2010/main" val="244306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F02EE-AB4B-4E96-AE7F-A787246C40CD}" type="slidenum">
              <a:rPr lang="en-US" smtClean="0"/>
              <a:t>9</a:t>
            </a:fld>
            <a:endParaRPr lang="en-US"/>
          </a:p>
        </p:txBody>
      </p:sp>
    </p:spTree>
    <p:extLst>
      <p:ext uri="{BB962C8B-B14F-4D97-AF65-F5344CB8AC3E}">
        <p14:creationId xmlns:p14="http://schemas.microsoft.com/office/powerpoint/2010/main" val="252333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B9AA03-45EA-42C4-8A55-74739CEAAC31}" type="datetimeFigureOut">
              <a:rPr lang="en-IN" smtClean="0"/>
              <a:t>27-07-2013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7F76073-C2F3-46A6-ACD9-DFFB5E63FA2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9AA03-45EA-42C4-8A55-74739CEAAC31}" type="datetimeFigureOut">
              <a:rPr lang="en-IN" smtClean="0"/>
              <a:t>27-07-2013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9AA03-45EA-42C4-8A55-74739CEAAC31}" type="datetimeFigureOut">
              <a:rPr lang="en-IN" smtClean="0"/>
              <a:t>27-07-2013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9AA03-45EA-42C4-8A55-74739CEAAC31}" type="datetimeFigureOut">
              <a:rPr lang="en-IN" smtClean="0"/>
              <a:t>27-07-2013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B9AA03-45EA-42C4-8A55-74739CEAAC31}" type="datetimeFigureOut">
              <a:rPr lang="en-IN" smtClean="0"/>
              <a:t>27-07-2013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76073-C2F3-46A6-ACD9-DFFB5E63FA2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B9AA03-45EA-42C4-8A55-74739CEAAC31}" type="datetimeFigureOut">
              <a:rPr lang="en-IN" smtClean="0"/>
              <a:t>27-07-2013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B9AA03-45EA-42C4-8A55-74739CEAAC31}" type="datetimeFigureOut">
              <a:rPr lang="en-IN" smtClean="0"/>
              <a:t>27-07-2013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B9AA03-45EA-42C4-8A55-74739CEAAC31}" type="datetimeFigureOut">
              <a:rPr lang="en-IN" smtClean="0"/>
              <a:t>27-07-2013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9AA03-45EA-42C4-8A55-74739CEAAC31}" type="datetimeFigureOut">
              <a:rPr lang="en-IN" smtClean="0"/>
              <a:t>27-07-2013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B9AA03-45EA-42C4-8A55-74739CEAAC31}" type="datetimeFigureOut">
              <a:rPr lang="en-IN" smtClean="0"/>
              <a:t>27-07-2013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76073-C2F3-46A6-ACD9-DFFB5E63FA2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B9AA03-45EA-42C4-8A55-74739CEAAC31}" type="datetimeFigureOut">
              <a:rPr lang="en-IN" smtClean="0"/>
              <a:t>27-07-2013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7F76073-C2F3-46A6-ACD9-DFFB5E63FA23}"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B9AA03-45EA-42C4-8A55-74739CEAAC31}" type="datetimeFigureOut">
              <a:rPr lang="en-IN" smtClean="0"/>
              <a:t>27-07-2013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F76073-C2F3-46A6-ACD9-DFFB5E63FA23}"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nionesquereality.files.wordpress.com/2009/02/training-images.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711" y="1412776"/>
            <a:ext cx="7851648" cy="2664296"/>
          </a:xfrm>
        </p:spPr>
        <p:txBody>
          <a:bodyPr>
            <a:normAutofit fontScale="90000"/>
          </a:bodyPr>
          <a:lstStyle/>
          <a:p>
            <a:pPr algn="ctr"/>
            <a:r>
              <a:rPr lang="en-US" dirty="0" smtClean="0"/>
              <a:t>CIELAB Analysis </a:t>
            </a:r>
            <a:br>
              <a:rPr lang="en-US" dirty="0" smtClean="0"/>
            </a:br>
            <a:r>
              <a:rPr lang="en-US" dirty="0" smtClean="0"/>
              <a:t>Using </a:t>
            </a:r>
            <a:br>
              <a:rPr lang="en-US" dirty="0" smtClean="0"/>
            </a:br>
            <a:r>
              <a:rPr lang="en-US" dirty="0" smtClean="0"/>
              <a:t>Principle Component Analysis</a:t>
            </a:r>
            <a:endParaRPr lang="en-IN" dirty="0"/>
          </a:p>
        </p:txBody>
      </p:sp>
      <p:sp>
        <p:nvSpPr>
          <p:cNvPr id="6" name="Rectangle 5"/>
          <p:cNvSpPr/>
          <p:nvPr/>
        </p:nvSpPr>
        <p:spPr>
          <a:xfrm>
            <a:off x="4572000" y="4869160"/>
            <a:ext cx="400103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b="1" cap="none" spc="0" dirty="0">
                <a:ln w="50800"/>
                <a:solidFill>
                  <a:schemeClr val="bg1">
                    <a:shade val="50000"/>
                  </a:schemeClr>
                </a:solidFill>
                <a:effectLst/>
              </a:rPr>
              <a:t>Made By:-</a:t>
            </a:r>
          </a:p>
          <a:p>
            <a:pPr algn="ctr"/>
            <a:endParaRPr lang="en-IN" b="1" cap="none" spc="0" smtClean="0">
              <a:ln w="50800"/>
              <a:solidFill>
                <a:schemeClr val="bg1">
                  <a:shade val="50000"/>
                </a:schemeClr>
              </a:solidFill>
              <a:effectLst/>
            </a:endParaRPr>
          </a:p>
          <a:p>
            <a:pPr algn="ctr"/>
            <a:r>
              <a:rPr lang="en-IN" b="1" cap="none" spc="0" smtClean="0">
                <a:ln w="50800"/>
                <a:solidFill>
                  <a:schemeClr val="bg1">
                    <a:shade val="50000"/>
                  </a:schemeClr>
                </a:solidFill>
                <a:effectLst/>
              </a:rPr>
              <a:t>Vaseem </a:t>
            </a:r>
            <a:r>
              <a:rPr lang="en-IN" b="1" cap="none" spc="0" dirty="0">
                <a:ln w="50800"/>
                <a:solidFill>
                  <a:schemeClr val="bg1">
                    <a:shade val="50000"/>
                  </a:schemeClr>
                </a:solidFill>
                <a:effectLst/>
              </a:rPr>
              <a:t>Ahmed Khan    2K10/IT/068</a:t>
            </a:r>
            <a:endParaRPr lang="en-US" b="1" cap="none" spc="0" dirty="0">
              <a:ln w="50800"/>
              <a:solidFill>
                <a:schemeClr val="bg1">
                  <a:shade val="50000"/>
                </a:schemeClr>
              </a:solidFill>
              <a:effectLst/>
            </a:endParaRPr>
          </a:p>
        </p:txBody>
      </p:sp>
    </p:spTree>
    <p:extLst>
      <p:ext uri="{BB962C8B-B14F-4D97-AF65-F5344CB8AC3E}">
        <p14:creationId xmlns:p14="http://schemas.microsoft.com/office/powerpoint/2010/main" val="1424571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5688632"/>
          </a:xfrm>
        </p:spPr>
        <p:txBody>
          <a:bodyPr>
            <a:normAutofit/>
          </a:bodyPr>
          <a:lstStyle/>
          <a:p>
            <a:r>
              <a:rPr lang="en-IN" sz="2400" b="1" dirty="0" smtClean="0"/>
              <a:t>3</a:t>
            </a:r>
            <a:r>
              <a:rPr lang="en-IN" sz="2400" dirty="0" smtClean="0"/>
              <a:t>.Find </a:t>
            </a:r>
            <a:r>
              <a:rPr lang="en-IN" sz="2400" dirty="0"/>
              <a:t>the average face vector  </a:t>
            </a:r>
            <a:r>
              <a:rPr lang="en-IN" sz="2400" dirty="0" smtClean="0"/>
              <a:t>.</a:t>
            </a:r>
          </a:p>
          <a:p>
            <a:endParaRPr lang="en-US" sz="2400" dirty="0"/>
          </a:p>
          <a:p>
            <a:endParaRPr lang="en-US" sz="2400" dirty="0" smtClean="0"/>
          </a:p>
          <a:p>
            <a:r>
              <a:rPr lang="en-IN" sz="2400" b="1" dirty="0"/>
              <a:t>4.</a:t>
            </a:r>
            <a:r>
              <a:rPr lang="en-IN" sz="2400" dirty="0"/>
              <a:t> Subtract the mean face from each face vector   </a:t>
            </a:r>
            <a:r>
              <a:rPr lang="en-IN" sz="2400" dirty="0" smtClean="0"/>
              <a:t> to </a:t>
            </a:r>
            <a:r>
              <a:rPr lang="en-IN" sz="2400" dirty="0"/>
              <a:t>get a set of vectors  </a:t>
            </a:r>
            <a:r>
              <a:rPr lang="en-IN" sz="2400" dirty="0" smtClean="0"/>
              <a:t>   . </a:t>
            </a:r>
            <a:r>
              <a:rPr lang="en-IN" sz="2400" dirty="0"/>
              <a:t>The purpose of subtracting the mean image from each image vector is to be left with only the distinguishing features from each face and “removing” in a way information that is common.</a:t>
            </a:r>
          </a:p>
          <a:p>
            <a:endParaRPr lang="en-US" sz="2400" dirty="0" smtClean="0"/>
          </a:p>
          <a:p>
            <a:r>
              <a:rPr lang="en-IN" sz="2400" b="1" dirty="0"/>
              <a:t>5.</a:t>
            </a:r>
            <a:r>
              <a:rPr lang="en-IN" sz="2400" dirty="0"/>
              <a:t> Find the Covariance matrix  </a:t>
            </a:r>
            <a:r>
              <a:rPr lang="en-IN" sz="2400" dirty="0" smtClean="0"/>
              <a:t>:  : </a:t>
            </a:r>
          </a:p>
          <a:p>
            <a:pPr marL="0" indent="0">
              <a:buNone/>
            </a:pPr>
            <a:r>
              <a:rPr lang="en-US" sz="2400" dirty="0" smtClean="0"/>
              <a:t>                                                 where </a:t>
            </a:r>
            <a:endParaRPr lang="en-IN" sz="2400" dirty="0"/>
          </a:p>
          <a:p>
            <a:pPr marL="0" indent="0">
              <a:buNone/>
            </a:pPr>
            <a:r>
              <a:rPr lang="en-IN" sz="2000" dirty="0" smtClean="0"/>
              <a:t>    (Note </a:t>
            </a:r>
            <a:r>
              <a:rPr lang="en-IN" sz="2000" dirty="0"/>
              <a:t>that the Covariance matrix has simply been made by putting </a:t>
            </a:r>
            <a:r>
              <a:rPr lang="en-IN" sz="2000" dirty="0" smtClean="0"/>
              <a:t>one               modified </a:t>
            </a:r>
            <a:r>
              <a:rPr lang="en-IN" sz="2000" dirty="0"/>
              <a:t>image vector obtained in one column each</a:t>
            </a:r>
            <a:r>
              <a:rPr lang="en-IN" sz="2000" dirty="0" smtClean="0"/>
              <a:t>.)</a:t>
            </a:r>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79" y="1119433"/>
            <a:ext cx="21602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Psi = \displaystyle\frac{1}{M}\sum_{i=1}^M\Gamma_i"/>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438237"/>
            <a:ext cx="1490166" cy="720080"/>
          </a:xfrm>
          <a:prstGeom prst="rect">
            <a:avLst/>
          </a:prstGeom>
          <a:noFill/>
          <a:ln>
            <a:noFill/>
          </a:ln>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938" y="2492895"/>
            <a:ext cx="205358" cy="21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Phi_i"/>
          <p:cNvPicPr/>
          <p:nvPr/>
        </p:nvPicPr>
        <p:blipFill>
          <a:blip r:embed="rId6">
            <a:extLst>
              <a:ext uri="{28A0092B-C50C-407E-A947-70E740481C1C}">
                <a14:useLocalDpi xmlns:a14="http://schemas.microsoft.com/office/drawing/2010/main" val="0"/>
              </a:ext>
            </a:extLst>
          </a:blip>
          <a:srcRect/>
          <a:stretch>
            <a:fillRect/>
          </a:stretch>
        </p:blipFill>
        <p:spPr bwMode="auto">
          <a:xfrm>
            <a:off x="2619400" y="2780928"/>
            <a:ext cx="368424" cy="283716"/>
          </a:xfrm>
          <a:prstGeom prst="rect">
            <a:avLst/>
          </a:prstGeom>
          <a:noFill/>
          <a:ln>
            <a:noFill/>
          </a:ln>
        </p:spPr>
      </p:pic>
      <p:pic>
        <p:nvPicPr>
          <p:cNvPr id="10" name="Picture 9" descr="\Phi_i = \Gamma_i - \Psi"/>
          <p:cNvPicPr/>
          <p:nvPr/>
        </p:nvPicPr>
        <p:blipFill>
          <a:blip r:embed="rId7">
            <a:extLst>
              <a:ext uri="{28A0092B-C50C-407E-A947-70E740481C1C}">
                <a14:useLocalDpi xmlns:a14="http://schemas.microsoft.com/office/drawing/2010/main" val="0"/>
              </a:ext>
            </a:extLst>
          </a:blip>
          <a:srcRect/>
          <a:stretch>
            <a:fillRect/>
          </a:stretch>
        </p:blipFill>
        <p:spPr bwMode="auto">
          <a:xfrm>
            <a:off x="3722527" y="4297412"/>
            <a:ext cx="1637815" cy="283716"/>
          </a:xfrm>
          <a:prstGeom prst="rect">
            <a:avLst/>
          </a:prstGeom>
          <a:noFill/>
          <a:ln>
            <a:noFill/>
          </a:ln>
        </p:spPr>
      </p:pic>
      <p:pic>
        <p:nvPicPr>
          <p:cNvPr id="11" name="Picture 10" descr="C"/>
          <p:cNvPicPr/>
          <p:nvPr/>
        </p:nvPicPr>
        <p:blipFill>
          <a:blip r:embed="rId8">
            <a:extLst>
              <a:ext uri="{28A0092B-C50C-407E-A947-70E740481C1C}">
                <a14:useLocalDpi xmlns:a14="http://schemas.microsoft.com/office/drawing/2010/main" val="0"/>
              </a:ext>
            </a:extLst>
          </a:blip>
          <a:srcRect/>
          <a:stretch>
            <a:fillRect/>
          </a:stretch>
        </p:blipFill>
        <p:spPr bwMode="auto">
          <a:xfrm>
            <a:off x="4825835" y="4802464"/>
            <a:ext cx="250221" cy="210712"/>
          </a:xfrm>
          <a:prstGeom prst="rect">
            <a:avLst/>
          </a:prstGeom>
          <a:noFill/>
          <a:ln>
            <a:noFill/>
          </a:ln>
        </p:spPr>
      </p:pic>
      <p:pic>
        <p:nvPicPr>
          <p:cNvPr id="12" name="Picture 11" descr="C = AA^T"/>
          <p:cNvPicPr/>
          <p:nvPr/>
        </p:nvPicPr>
        <p:blipFill>
          <a:blip r:embed="rId9">
            <a:extLst>
              <a:ext uri="{28A0092B-C50C-407E-A947-70E740481C1C}">
                <a14:useLocalDpi xmlns:a14="http://schemas.microsoft.com/office/drawing/2010/main" val="0"/>
              </a:ext>
            </a:extLst>
          </a:blip>
          <a:srcRect/>
          <a:stretch>
            <a:fillRect/>
          </a:stretch>
        </p:blipFill>
        <p:spPr bwMode="auto">
          <a:xfrm>
            <a:off x="2823562" y="5157192"/>
            <a:ext cx="1399013" cy="288032"/>
          </a:xfrm>
          <a:prstGeom prst="rect">
            <a:avLst/>
          </a:prstGeom>
          <a:noFill/>
          <a:ln>
            <a:noFill/>
          </a:ln>
        </p:spPr>
      </p:pic>
      <p:pic>
        <p:nvPicPr>
          <p:cNvPr id="13" name="Picture 12" descr="A=[\Phi_1, \Phi_2 \ldots \Phi_M]"/>
          <p:cNvPicPr/>
          <p:nvPr/>
        </p:nvPicPr>
        <p:blipFill>
          <a:blip r:embed="rId10">
            <a:extLst>
              <a:ext uri="{28A0092B-C50C-407E-A947-70E740481C1C}">
                <a14:useLocalDpi xmlns:a14="http://schemas.microsoft.com/office/drawing/2010/main" val="0"/>
              </a:ext>
            </a:extLst>
          </a:blip>
          <a:srcRect/>
          <a:stretch>
            <a:fillRect/>
          </a:stretch>
        </p:blipFill>
        <p:spPr bwMode="auto">
          <a:xfrm>
            <a:off x="5376089" y="5219255"/>
            <a:ext cx="2436271" cy="288032"/>
          </a:xfrm>
          <a:prstGeom prst="rect">
            <a:avLst/>
          </a:prstGeom>
          <a:noFill/>
          <a:ln>
            <a:noFill/>
          </a:ln>
        </p:spPr>
      </p:pic>
    </p:spTree>
    <p:extLst>
      <p:ext uri="{BB962C8B-B14F-4D97-AF65-F5344CB8AC3E}">
        <p14:creationId xmlns:p14="http://schemas.microsoft.com/office/powerpoint/2010/main" val="405616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5616624"/>
          </a:xfrm>
        </p:spPr>
        <p:txBody>
          <a:bodyPr>
            <a:normAutofit/>
          </a:bodyPr>
          <a:lstStyle/>
          <a:p>
            <a:r>
              <a:rPr lang="en-IN" sz="2200" b="1" dirty="0"/>
              <a:t>6.</a:t>
            </a:r>
            <a:r>
              <a:rPr lang="en-IN" sz="2200" dirty="0"/>
              <a:t> We now need to calculate the Eigenvectors   of  , However note that   is a   matrix and it would return   Eigenvectors each being  dimensional. For an image this number is HUGE.  The computations required would easily make your system run out of memory. How do we get around this problem</a:t>
            </a:r>
            <a:r>
              <a:rPr lang="en-IN" sz="2200" dirty="0" smtClean="0"/>
              <a:t>?</a:t>
            </a:r>
          </a:p>
          <a:p>
            <a:r>
              <a:rPr lang="en-US" sz="2400" dirty="0" smtClean="0"/>
              <a:t>7</a:t>
            </a:r>
          </a:p>
          <a:p>
            <a:endParaRPr lang="en-US" sz="2400" dirty="0"/>
          </a:p>
          <a:p>
            <a:endParaRPr lang="en-US" sz="2400" dirty="0" smtClean="0"/>
          </a:p>
          <a:p>
            <a:endParaRPr lang="en-US" sz="2400" dirty="0"/>
          </a:p>
          <a:p>
            <a:endParaRPr lang="en-US" sz="2400" dirty="0" smtClean="0"/>
          </a:p>
          <a:p>
            <a:endParaRPr lang="en-IN" sz="2200" b="1" dirty="0" smtClean="0"/>
          </a:p>
          <a:p>
            <a:r>
              <a:rPr lang="en-IN" sz="2200" b="1" dirty="0" smtClean="0"/>
              <a:t>8</a:t>
            </a:r>
            <a:r>
              <a:rPr lang="en-IN" sz="2200" b="1" dirty="0"/>
              <a:t>.</a:t>
            </a:r>
            <a:r>
              <a:rPr lang="en-IN" sz="2200" dirty="0"/>
              <a:t> </a:t>
            </a:r>
            <a:r>
              <a:rPr lang="en-IN" sz="2400" dirty="0"/>
              <a:t>Find the best e</a:t>
            </a:r>
            <a:r>
              <a:rPr lang="en-IN" sz="2400" dirty="0" smtClean="0"/>
              <a:t>igenvectors </a:t>
            </a:r>
            <a:r>
              <a:rPr lang="en-IN" sz="2400" dirty="0"/>
              <a:t>of </a:t>
            </a:r>
            <a:endParaRPr lang="en-IN" sz="2400" dirty="0" smtClean="0"/>
          </a:p>
          <a:p>
            <a:endParaRPr lang="en-IN" sz="2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3" y="2780928"/>
            <a:ext cx="777686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C=AA^T"/>
          <p:cNvPicPr/>
          <p:nvPr/>
        </p:nvPicPr>
        <p:blipFill>
          <a:blip r:embed="rId4">
            <a:extLst>
              <a:ext uri="{28A0092B-C50C-407E-A947-70E740481C1C}">
                <a14:useLocalDpi xmlns:a14="http://schemas.microsoft.com/office/drawing/2010/main" val="0"/>
              </a:ext>
            </a:extLst>
          </a:blip>
          <a:srcRect/>
          <a:stretch>
            <a:fillRect/>
          </a:stretch>
        </p:blipFill>
        <p:spPr bwMode="auto">
          <a:xfrm>
            <a:off x="5061280" y="5373216"/>
            <a:ext cx="720080" cy="205358"/>
          </a:xfrm>
          <a:prstGeom prst="rect">
            <a:avLst/>
          </a:prstGeom>
          <a:noFill/>
          <a:ln>
            <a:noFill/>
          </a:ln>
        </p:spPr>
      </p:pic>
    </p:spTree>
    <p:extLst>
      <p:ext uri="{BB962C8B-B14F-4D97-AF65-F5344CB8AC3E}">
        <p14:creationId xmlns:p14="http://schemas.microsoft.com/office/powerpoint/2010/main" val="3058729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938368"/>
          </a:xfrm>
        </p:spPr>
        <p:txBody>
          <a:bodyPr>
            <a:normAutofit/>
          </a:bodyPr>
          <a:lstStyle/>
          <a:p>
            <a:pPr algn="ctr"/>
            <a:r>
              <a:rPr lang="en-IN" dirty="0"/>
              <a:t>Algorithm for CIELAB Analysis</a:t>
            </a:r>
          </a:p>
        </p:txBody>
      </p:sp>
      <p:sp>
        <p:nvSpPr>
          <p:cNvPr id="3" name="Content Placeholder 2"/>
          <p:cNvSpPr>
            <a:spLocks noGrp="1"/>
          </p:cNvSpPr>
          <p:nvPr>
            <p:ph idx="1"/>
          </p:nvPr>
        </p:nvSpPr>
        <p:spPr>
          <a:xfrm>
            <a:off x="457200" y="1772816"/>
            <a:ext cx="8229600" cy="4551784"/>
          </a:xfrm>
        </p:spPr>
        <p:txBody>
          <a:bodyPr>
            <a:normAutofit fontScale="92500" lnSpcReduction="20000"/>
          </a:bodyPr>
          <a:lstStyle/>
          <a:p>
            <a:pPr lvl="0"/>
            <a:r>
              <a:rPr lang="en-IN" dirty="0"/>
              <a:t>Obtain several data sets </a:t>
            </a:r>
            <a:r>
              <a:rPr lang="en-IN" dirty="0" err="1"/>
              <a:t>X</a:t>
            </a:r>
            <a:r>
              <a:rPr lang="en-IN" baseline="-25000" dirty="0" err="1"/>
              <a:t>i</a:t>
            </a:r>
            <a:r>
              <a:rPr lang="en-IN" dirty="0" err="1"/>
              <a:t>’s,Y</a:t>
            </a:r>
            <a:r>
              <a:rPr lang="en-IN" baseline="-25000" dirty="0" err="1"/>
              <a:t>i</a:t>
            </a:r>
            <a:r>
              <a:rPr lang="en-IN" dirty="0" err="1"/>
              <a:t>’s</a:t>
            </a:r>
            <a:r>
              <a:rPr lang="en-IN" dirty="0"/>
              <a:t> of several images and test image, containing any two features of CIELAB, say A,B respectively, using </a:t>
            </a:r>
            <a:r>
              <a:rPr lang="en-IN" dirty="0" err="1"/>
              <a:t>matlab’s</a:t>
            </a:r>
            <a:r>
              <a:rPr lang="en-IN" dirty="0"/>
              <a:t> inbuilt functions.</a:t>
            </a:r>
          </a:p>
          <a:p>
            <a:pPr lvl="0"/>
            <a:r>
              <a:rPr lang="en-IN" dirty="0"/>
              <a:t>Calculate eigenvalues and subsequently eigenvectors for all these data sets using PCA method.</a:t>
            </a:r>
          </a:p>
          <a:p>
            <a:pPr lvl="0"/>
            <a:r>
              <a:rPr lang="en-IN" dirty="0"/>
              <a:t>Using the eigenvector of the test image and those of the other images, taken one at a time, calculate the </a:t>
            </a:r>
            <a:r>
              <a:rPr lang="en-IN" dirty="0" err="1"/>
              <a:t>euclidean</a:t>
            </a:r>
            <a:r>
              <a:rPr lang="en-IN" dirty="0"/>
              <a:t> distance between them. The minimum Euclidean distance gives the closest features matching images.</a:t>
            </a:r>
          </a:p>
          <a:p>
            <a:pPr lvl="0"/>
            <a:r>
              <a:rPr lang="en-IN" dirty="0"/>
              <a:t>Repeat the above steps for other features of CIELAB, LA and LB.</a:t>
            </a:r>
          </a:p>
          <a:p>
            <a:pPr lvl="0"/>
            <a:r>
              <a:rPr lang="en-IN" dirty="0"/>
              <a:t>Decide the best feature among these by analysing the obtained minimum Euclidean distance and the actual similarity of images.</a:t>
            </a:r>
          </a:p>
          <a:p>
            <a:endParaRPr lang="en-IN" dirty="0"/>
          </a:p>
        </p:txBody>
      </p:sp>
    </p:spTree>
    <p:extLst>
      <p:ext uri="{BB962C8B-B14F-4D97-AF65-F5344CB8AC3E}">
        <p14:creationId xmlns:p14="http://schemas.microsoft.com/office/powerpoint/2010/main" val="3208790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938368"/>
          </a:xfrm>
        </p:spPr>
        <p:txBody>
          <a:bodyPr>
            <a:normAutofit/>
          </a:bodyPr>
          <a:lstStyle/>
          <a:p>
            <a:pPr algn="ctr"/>
            <a:r>
              <a:rPr lang="en-US" dirty="0" smtClean="0"/>
              <a:t>Conclusion</a:t>
            </a:r>
            <a:endParaRPr lang="en-IN"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6630" b="-6630"/>
          <a:stretch/>
        </p:blipFill>
        <p:spPr>
          <a:xfrm>
            <a:off x="971600" y="1700808"/>
            <a:ext cx="7510456" cy="5067720"/>
          </a:xfrm>
        </p:spPr>
      </p:pic>
    </p:spTree>
    <p:extLst>
      <p:ext uri="{BB962C8B-B14F-4D97-AF65-F5344CB8AC3E}">
        <p14:creationId xmlns:p14="http://schemas.microsoft.com/office/powerpoint/2010/main" val="1400232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40560"/>
          </a:xfrm>
        </p:spPr>
        <p:txBody>
          <a:bodyPr>
            <a:normAutofit/>
          </a:bodyPr>
          <a:lstStyle/>
          <a:p>
            <a:pPr>
              <a:buFont typeface="Wingdings" pitchFamily="2" charset="2"/>
              <a:buChar char="Ø"/>
            </a:pPr>
            <a:r>
              <a:rPr lang="en-IN" dirty="0"/>
              <a:t>Ten facial images were taken and converted to data sets </a:t>
            </a:r>
            <a:r>
              <a:rPr lang="en-IN" dirty="0" smtClean="0"/>
              <a:t>containing </a:t>
            </a:r>
            <a:r>
              <a:rPr lang="en-IN" dirty="0"/>
              <a:t>two features out of CIELAB, </a:t>
            </a:r>
            <a:r>
              <a:rPr lang="en-IN" dirty="0" smtClean="0"/>
              <a:t> AB,LA </a:t>
            </a:r>
            <a:r>
              <a:rPr lang="en-IN" dirty="0"/>
              <a:t>&amp; LB respectively. </a:t>
            </a:r>
            <a:endParaRPr lang="en-IN" dirty="0" smtClean="0"/>
          </a:p>
          <a:p>
            <a:pPr>
              <a:buFont typeface="Wingdings" pitchFamily="2" charset="2"/>
              <a:buChar char="Ø"/>
            </a:pPr>
            <a:r>
              <a:rPr lang="en-IN" dirty="0" smtClean="0"/>
              <a:t>Then</a:t>
            </a:r>
            <a:r>
              <a:rPr lang="en-IN" dirty="0"/>
              <a:t>, PCA analysis was conducted on all data sets to generate their respective eigenvectors, which were used to calculate </a:t>
            </a:r>
            <a:r>
              <a:rPr lang="en-IN" dirty="0" err="1"/>
              <a:t>euclidean</a:t>
            </a:r>
            <a:r>
              <a:rPr lang="en-IN" dirty="0"/>
              <a:t> distance between test image and other images. </a:t>
            </a:r>
            <a:endParaRPr lang="en-IN" dirty="0" smtClean="0"/>
          </a:p>
          <a:p>
            <a:pPr>
              <a:buFont typeface="Wingdings" pitchFamily="2" charset="2"/>
              <a:buChar char="Ø"/>
            </a:pPr>
            <a:r>
              <a:rPr lang="en-IN" dirty="0" smtClean="0"/>
              <a:t>Closest </a:t>
            </a:r>
            <a:r>
              <a:rPr lang="en-IN" dirty="0"/>
              <a:t>match was obtained in case of A,B features, indicated by the minimum </a:t>
            </a:r>
            <a:r>
              <a:rPr lang="en-IN" dirty="0" err="1"/>
              <a:t>euclid</a:t>
            </a:r>
            <a:r>
              <a:rPr lang="en-IN" dirty="0"/>
              <a:t> distance, thereby proving that A,B is the best 2-D feature combination present in CIELAB.</a:t>
            </a:r>
          </a:p>
        </p:txBody>
      </p:sp>
    </p:spTree>
    <p:extLst>
      <p:ext uri="{BB962C8B-B14F-4D97-AF65-F5344CB8AC3E}">
        <p14:creationId xmlns:p14="http://schemas.microsoft.com/office/powerpoint/2010/main" val="148811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pPr algn="ctr"/>
            <a:r>
              <a:rPr lang="en-US" dirty="0" smtClean="0"/>
              <a:t>Scope and Applications</a:t>
            </a:r>
            <a:endParaRPr lang="en-IN" dirty="0"/>
          </a:p>
        </p:txBody>
      </p:sp>
    </p:spTree>
    <p:extLst>
      <p:ext uri="{BB962C8B-B14F-4D97-AF65-F5344CB8AC3E}">
        <p14:creationId xmlns:p14="http://schemas.microsoft.com/office/powerpoint/2010/main" val="286694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68760"/>
            <a:ext cx="8229600" cy="708688"/>
          </a:xfrm>
        </p:spPr>
        <p:txBody>
          <a:bodyPr>
            <a:normAutofit fontScale="90000"/>
          </a:bodyPr>
          <a:lstStyle/>
          <a:p>
            <a:pPr algn="ctr"/>
            <a:r>
              <a:rPr lang="en-US" b="1" dirty="0" smtClean="0"/>
              <a:t>Wine </a:t>
            </a:r>
            <a:r>
              <a:rPr lang="en-US" b="1" dirty="0" err="1" smtClean="0"/>
              <a:t>Colour</a:t>
            </a:r>
            <a:r>
              <a:rPr lang="en-US" b="1" dirty="0" smtClean="0"/>
              <a:t> Measurement </a:t>
            </a:r>
            <a:r>
              <a:rPr lang="en-IN" dirty="0" smtClean="0"/>
              <a:t/>
            </a:r>
            <a:br>
              <a:rPr lang="en-IN" dirty="0" smtClean="0"/>
            </a:br>
            <a:endParaRPr lang="en-IN" dirty="0"/>
          </a:p>
        </p:txBody>
      </p:sp>
      <p:sp>
        <p:nvSpPr>
          <p:cNvPr id="3" name="Content Placeholder 2"/>
          <p:cNvSpPr>
            <a:spLocks noGrp="1"/>
          </p:cNvSpPr>
          <p:nvPr>
            <p:ph idx="1"/>
          </p:nvPr>
        </p:nvSpPr>
        <p:spPr>
          <a:xfrm>
            <a:off x="457200" y="1700808"/>
            <a:ext cx="8229600" cy="4824536"/>
          </a:xfrm>
        </p:spPr>
        <p:txBody>
          <a:bodyPr>
            <a:normAutofit fontScale="77500" lnSpcReduction="20000"/>
          </a:bodyPr>
          <a:lstStyle/>
          <a:p>
            <a:r>
              <a:rPr lang="en-IN" dirty="0"/>
              <a:t>Colour is one of the principal parameters of the quality of wine and it is the first sensory property to be perceived in the glass by a consumer, winemaker or </a:t>
            </a:r>
            <a:r>
              <a:rPr lang="en-IN" dirty="0" err="1"/>
              <a:t>wineshow</a:t>
            </a:r>
            <a:r>
              <a:rPr lang="en-IN" dirty="0"/>
              <a:t> judge. </a:t>
            </a:r>
            <a:endParaRPr lang="en-IN" dirty="0" smtClean="0"/>
          </a:p>
          <a:p>
            <a:r>
              <a:rPr lang="en-IN" dirty="0" smtClean="0"/>
              <a:t>In </a:t>
            </a:r>
            <a:r>
              <a:rPr lang="en-IN" dirty="0"/>
              <a:t>wineries, routine analysis of wine colour is generally performed using absorbance measurements by Somers or Glories methods, or by transmittance values (OIV method) at two to four wavelengths. However, the information provided is limited as the colour the eye perceives covers the full visible spectrum (380 nm ñ 770 nm). </a:t>
            </a:r>
            <a:endParaRPr lang="en-IN" dirty="0" smtClean="0"/>
          </a:p>
          <a:p>
            <a:r>
              <a:rPr lang="en-IN" dirty="0" smtClean="0"/>
              <a:t>Using </a:t>
            </a:r>
            <a:r>
              <a:rPr lang="en-IN" dirty="0"/>
              <a:t>the whole visible spectrum, the Commission </a:t>
            </a:r>
            <a:r>
              <a:rPr lang="en-IN" dirty="0" err="1"/>
              <a:t>Internationale</a:t>
            </a:r>
            <a:r>
              <a:rPr lang="en-IN" dirty="0"/>
              <a:t> de </a:t>
            </a:r>
            <a:r>
              <a:rPr lang="en-IN" dirty="0" err="1"/>
              <a:t>líEclairage</a:t>
            </a:r>
            <a:r>
              <a:rPr lang="en-IN" dirty="0"/>
              <a:t> (CIE) has established a three dimensional colour space defined by L*, a* and b* values, which represent lightness, red-green and yellow-blue characteristics, respectively.</a:t>
            </a:r>
          </a:p>
          <a:p>
            <a:r>
              <a:rPr lang="en-IN" dirty="0"/>
              <a:t>With the </a:t>
            </a:r>
            <a:r>
              <a:rPr lang="en-IN" dirty="0" err="1"/>
              <a:t>CIELab</a:t>
            </a:r>
            <a:r>
              <a:rPr lang="en-IN" dirty="0"/>
              <a:t> parameters, the colour of wine can be measured precisely determined unambiguously, and differences to a colour standard can be quantified. Thus, </a:t>
            </a:r>
            <a:r>
              <a:rPr lang="en-IN" dirty="0" err="1"/>
              <a:t>CIELab</a:t>
            </a:r>
            <a:r>
              <a:rPr lang="en-IN" dirty="0"/>
              <a:t> colour measurements are used extensively by many industries and are gaining greater use as descriptors for colour by the wine industry.</a:t>
            </a:r>
          </a:p>
        </p:txBody>
      </p:sp>
    </p:spTree>
    <p:extLst>
      <p:ext uri="{BB962C8B-B14F-4D97-AF65-F5344CB8AC3E}">
        <p14:creationId xmlns:p14="http://schemas.microsoft.com/office/powerpoint/2010/main" val="296229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1143000"/>
          </a:xfrm>
        </p:spPr>
        <p:txBody>
          <a:bodyPr>
            <a:normAutofit fontScale="90000"/>
          </a:bodyPr>
          <a:lstStyle/>
          <a:p>
            <a:r>
              <a:rPr lang="en-US" dirty="0" smtClean="0"/>
              <a:t>Various applications in Face Recognition</a:t>
            </a:r>
            <a:endParaRPr lang="en-IN" dirty="0"/>
          </a:p>
        </p:txBody>
      </p:sp>
      <p:sp>
        <p:nvSpPr>
          <p:cNvPr id="3" name="Content Placeholder 2"/>
          <p:cNvSpPr>
            <a:spLocks noGrp="1"/>
          </p:cNvSpPr>
          <p:nvPr>
            <p:ph idx="1"/>
          </p:nvPr>
        </p:nvSpPr>
        <p:spPr>
          <a:xfrm>
            <a:off x="467544" y="2132856"/>
            <a:ext cx="8229600" cy="4389120"/>
          </a:xfrm>
        </p:spPr>
        <p:txBody>
          <a:bodyPr/>
          <a:lstStyle/>
          <a:p>
            <a:r>
              <a:rPr lang="en-US" dirty="0"/>
              <a:t>Security measure at Air ports, </a:t>
            </a:r>
            <a:endParaRPr lang="en-US" dirty="0" smtClean="0"/>
          </a:p>
          <a:p>
            <a:r>
              <a:rPr lang="en-US" dirty="0" smtClean="0"/>
              <a:t>Passport </a:t>
            </a:r>
            <a:r>
              <a:rPr lang="en-US" dirty="0"/>
              <a:t>verification, </a:t>
            </a:r>
            <a:endParaRPr lang="en-US" dirty="0" smtClean="0"/>
          </a:p>
          <a:p>
            <a:r>
              <a:rPr lang="en-US" dirty="0" smtClean="0"/>
              <a:t>Criminals </a:t>
            </a:r>
            <a:r>
              <a:rPr lang="en-US" dirty="0"/>
              <a:t>list verification in police department, </a:t>
            </a:r>
            <a:endParaRPr lang="en-US" dirty="0" smtClean="0"/>
          </a:p>
          <a:p>
            <a:r>
              <a:rPr lang="en-US" dirty="0" smtClean="0"/>
              <a:t>Visa </a:t>
            </a:r>
            <a:r>
              <a:rPr lang="en-US" dirty="0"/>
              <a:t>processing , </a:t>
            </a:r>
            <a:endParaRPr lang="en-US" dirty="0" smtClean="0"/>
          </a:p>
          <a:p>
            <a:r>
              <a:rPr lang="en-US" dirty="0" smtClean="0"/>
              <a:t>Verification </a:t>
            </a:r>
            <a:r>
              <a:rPr lang="en-US" dirty="0"/>
              <a:t>of Electoral </a:t>
            </a:r>
            <a:r>
              <a:rPr lang="en-US" dirty="0" smtClean="0"/>
              <a:t>identification</a:t>
            </a:r>
          </a:p>
          <a:p>
            <a:r>
              <a:rPr lang="en-US" dirty="0" smtClean="0"/>
              <a:t>Card </a:t>
            </a:r>
            <a:r>
              <a:rPr lang="en-US" dirty="0"/>
              <a:t>Security measure at ATM’s</a:t>
            </a:r>
            <a:endParaRPr lang="en-IN" dirty="0"/>
          </a:p>
        </p:txBody>
      </p:sp>
    </p:spTree>
    <p:extLst>
      <p:ext uri="{BB962C8B-B14F-4D97-AF65-F5344CB8AC3E}">
        <p14:creationId xmlns:p14="http://schemas.microsoft.com/office/powerpoint/2010/main" val="2226582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pPr algn="ctr"/>
            <a:r>
              <a:rPr lang="en-US"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Face </a:t>
            </a:r>
            <a:r>
              <a:rPr lang="en-IN" dirty="0"/>
              <a:t>Recognition Using </a:t>
            </a:r>
            <a:r>
              <a:rPr lang="en-IN" dirty="0" err="1"/>
              <a:t>Eigenfaces</a:t>
            </a:r>
            <a:r>
              <a:rPr lang="en-IN" dirty="0"/>
              <a:t>, Matthew A. Turk and Alex P. </a:t>
            </a:r>
            <a:r>
              <a:rPr lang="en-IN" dirty="0" err="1"/>
              <a:t>Pentland</a:t>
            </a:r>
            <a:r>
              <a:rPr lang="en-IN" dirty="0"/>
              <a:t>, MIT Vision and </a:t>
            </a:r>
            <a:r>
              <a:rPr lang="en-IN" dirty="0" err="1"/>
              <a:t>Modeling</a:t>
            </a:r>
            <a:r>
              <a:rPr lang="en-IN" dirty="0"/>
              <a:t> Lab, CVPR ’91.</a:t>
            </a:r>
          </a:p>
          <a:p>
            <a:endParaRPr lang="en-IN" dirty="0"/>
          </a:p>
          <a:p>
            <a:r>
              <a:rPr lang="en-IN" dirty="0" err="1" smtClean="0"/>
              <a:t>Eigenfaces</a:t>
            </a:r>
            <a:r>
              <a:rPr lang="en-IN" dirty="0" smtClean="0"/>
              <a:t> </a:t>
            </a:r>
            <a:r>
              <a:rPr lang="en-IN" dirty="0"/>
              <a:t>Versus </a:t>
            </a:r>
            <a:r>
              <a:rPr lang="en-IN" dirty="0" err="1"/>
              <a:t>Fischerfaces</a:t>
            </a:r>
            <a:r>
              <a:rPr lang="en-IN" dirty="0"/>
              <a:t> : Recognition using Class Specific Linear Projection, </a:t>
            </a:r>
            <a:r>
              <a:rPr lang="en-IN" dirty="0" err="1"/>
              <a:t>Belhumeur</a:t>
            </a:r>
            <a:r>
              <a:rPr lang="en-IN" dirty="0"/>
              <a:t>, </a:t>
            </a:r>
            <a:r>
              <a:rPr lang="en-IN" dirty="0" err="1"/>
              <a:t>Hespanha</a:t>
            </a:r>
            <a:r>
              <a:rPr lang="en-IN" dirty="0"/>
              <a:t>, </a:t>
            </a:r>
            <a:r>
              <a:rPr lang="en-IN" dirty="0" err="1"/>
              <a:t>Kreigman</a:t>
            </a:r>
            <a:r>
              <a:rPr lang="en-IN" dirty="0"/>
              <a:t>, PAMI ’97.</a:t>
            </a:r>
          </a:p>
          <a:p>
            <a:endParaRPr lang="en-IN" dirty="0"/>
          </a:p>
          <a:p>
            <a:r>
              <a:rPr lang="en-IN" dirty="0" err="1" smtClean="0"/>
              <a:t>Eigenfaces</a:t>
            </a:r>
            <a:r>
              <a:rPr lang="en-IN" dirty="0" smtClean="0"/>
              <a:t> </a:t>
            </a:r>
            <a:r>
              <a:rPr lang="en-IN" dirty="0"/>
              <a:t>for Recognition, Matthew A. Turk and Alex P. </a:t>
            </a:r>
            <a:r>
              <a:rPr lang="en-IN" dirty="0" err="1"/>
              <a:t>Pentland</a:t>
            </a:r>
            <a:r>
              <a:rPr lang="en-IN" dirty="0"/>
              <a:t>, Journal of Cognitive Neuroscience ’91.</a:t>
            </a:r>
          </a:p>
          <a:p>
            <a:endParaRPr lang="en-IN" dirty="0"/>
          </a:p>
          <a:p>
            <a:r>
              <a:rPr lang="en-IN" dirty="0" err="1" smtClean="0"/>
              <a:t>B.K.Gunturk</a:t>
            </a:r>
            <a:r>
              <a:rPr lang="en-IN" dirty="0"/>
              <a:t>, </a:t>
            </a:r>
            <a:r>
              <a:rPr lang="en-IN" dirty="0" err="1"/>
              <a:t>A.U.Batur</a:t>
            </a:r>
            <a:r>
              <a:rPr lang="en-IN" dirty="0"/>
              <a:t> and </a:t>
            </a:r>
            <a:r>
              <a:rPr lang="en-IN" dirty="0" err="1"/>
              <a:t>Y.Altunbasak</a:t>
            </a:r>
            <a:r>
              <a:rPr lang="en-IN" dirty="0"/>
              <a:t>,(2003) “</a:t>
            </a:r>
            <a:r>
              <a:rPr lang="en-IN" dirty="0" err="1"/>
              <a:t>Eigenface</a:t>
            </a:r>
            <a:r>
              <a:rPr lang="en-IN" dirty="0"/>
              <a:t>-domain super resolution for face recognition,” IEEE Transactions of Image Processing</a:t>
            </a:r>
          </a:p>
          <a:p>
            <a:endParaRPr lang="en-IN" dirty="0"/>
          </a:p>
        </p:txBody>
      </p:sp>
    </p:spTree>
    <p:extLst>
      <p:ext uri="{BB962C8B-B14F-4D97-AF65-F5344CB8AC3E}">
        <p14:creationId xmlns:p14="http://schemas.microsoft.com/office/powerpoint/2010/main" val="3824322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340768"/>
            <a:ext cx="6350000" cy="4254500"/>
          </a:xfrm>
        </p:spPr>
      </p:pic>
    </p:spTree>
    <p:extLst>
      <p:ext uri="{BB962C8B-B14F-4D97-AF65-F5344CB8AC3E}">
        <p14:creationId xmlns:p14="http://schemas.microsoft.com/office/powerpoint/2010/main" val="356603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Principal component analysis (PCA) is a mathematical procedure that uses an orthogonal transformation to convert a set of observations of possibly correlated variables into a set of values of linearly uncorrelated variables called principal </a:t>
            </a:r>
            <a:r>
              <a:rPr lang="en-IN" dirty="0" smtClean="0"/>
              <a:t>components.</a:t>
            </a:r>
          </a:p>
          <a:p>
            <a:r>
              <a:rPr lang="en-IN" dirty="0"/>
              <a:t>The number of principal components is less than or equal to the number of original variables</a:t>
            </a:r>
            <a:r>
              <a:rPr lang="en-IN" dirty="0" smtClean="0"/>
              <a:t>.</a:t>
            </a:r>
          </a:p>
          <a:p>
            <a:r>
              <a:rPr lang="en-IN" dirty="0"/>
              <a:t>PCA was invented in 1901 by Karl Pearson. Now it is mostly used as a tool in exploratory data analysis and for making predictive models. </a:t>
            </a:r>
            <a:endParaRPr lang="en-IN" dirty="0" smtClean="0"/>
          </a:p>
          <a:p>
            <a:r>
              <a:rPr lang="en-IN" dirty="0" smtClean="0"/>
              <a:t>PCA </a:t>
            </a:r>
            <a:r>
              <a:rPr lang="en-IN" dirty="0"/>
              <a:t>can be done by eigenvalue decomposition of a data covariance (or correlation) matrix or singular value decomposition of a data matrix, usually after mean </a:t>
            </a:r>
            <a:r>
              <a:rPr lang="en-IN" dirty="0" err="1"/>
              <a:t>centering</a:t>
            </a:r>
            <a:r>
              <a:rPr lang="en-IN" dirty="0"/>
              <a:t> (and normalizing or using Z-scores) the data matrix for each attribute. </a:t>
            </a:r>
            <a:endParaRPr lang="en-IN" dirty="0" smtClean="0"/>
          </a:p>
          <a:p>
            <a:endParaRPr lang="en-IN" dirty="0"/>
          </a:p>
        </p:txBody>
      </p:sp>
    </p:spTree>
    <p:extLst>
      <p:ext uri="{BB962C8B-B14F-4D97-AF65-F5344CB8AC3E}">
        <p14:creationId xmlns:p14="http://schemas.microsoft.com/office/powerpoint/2010/main" val="2633619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new axes?</a:t>
            </a:r>
            <a:endParaRPr lang="en-IN" dirty="0"/>
          </a:p>
        </p:txBody>
      </p:sp>
      <p:sp>
        <p:nvSpPr>
          <p:cNvPr id="3" name="Content Placeholder 2"/>
          <p:cNvSpPr>
            <a:spLocks noGrp="1"/>
          </p:cNvSpPr>
          <p:nvPr>
            <p:ph idx="1"/>
          </p:nvPr>
        </p:nvSpPr>
        <p:spPr>
          <a:xfrm>
            <a:off x="467544" y="4869160"/>
            <a:ext cx="8229600" cy="1637536"/>
          </a:xfrm>
        </p:spPr>
        <p:txBody>
          <a:bodyPr/>
          <a:lstStyle/>
          <a:p>
            <a:r>
              <a:rPr lang="en-US" sz="2800" dirty="0"/>
              <a:t>Orthogonal directions of greatest variance in data</a:t>
            </a:r>
          </a:p>
          <a:p>
            <a:r>
              <a:rPr lang="en-US" sz="2800" dirty="0"/>
              <a:t>Projections along PC1 discriminate the data most along any one axis</a:t>
            </a:r>
          </a:p>
          <a:p>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73392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291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
            <p:extLst>
              <p:ext uri="{D42A27DB-BD31-4B8C-83A1-F6EECF244321}">
                <p14:modId xmlns:p14="http://schemas.microsoft.com/office/powerpoint/2010/main" val="652148921"/>
              </p:ext>
            </p:extLst>
          </p:nvPr>
        </p:nvGraphicFramePr>
        <p:xfrm>
          <a:off x="467544" y="627781"/>
          <a:ext cx="8229600" cy="5897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5250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Face recognition</a:t>
            </a:r>
            <a:endParaRPr lang="en-IN" dirty="0"/>
          </a:p>
        </p:txBody>
      </p:sp>
      <p:sp>
        <p:nvSpPr>
          <p:cNvPr id="3" name="Content Placeholder 2"/>
          <p:cNvSpPr>
            <a:spLocks noGrp="1"/>
          </p:cNvSpPr>
          <p:nvPr>
            <p:ph idx="1"/>
          </p:nvPr>
        </p:nvSpPr>
        <p:spPr>
          <a:xfrm>
            <a:off x="457200" y="1935480"/>
            <a:ext cx="8435280" cy="4389120"/>
          </a:xfrm>
        </p:spPr>
        <p:txBody>
          <a:bodyPr>
            <a:normAutofit/>
          </a:bodyPr>
          <a:lstStyle/>
          <a:p>
            <a:r>
              <a:rPr lang="en-IN" dirty="0"/>
              <a:t>A </a:t>
            </a:r>
            <a:r>
              <a:rPr lang="en-IN" b="1" dirty="0"/>
              <a:t>facial recognition system</a:t>
            </a:r>
            <a:r>
              <a:rPr lang="en-IN" dirty="0"/>
              <a:t> is a </a:t>
            </a:r>
            <a:r>
              <a:rPr lang="en-IN" dirty="0" smtClean="0"/>
              <a:t>computer application for automatically</a:t>
            </a:r>
            <a:r>
              <a:rPr lang="en-IN" dirty="0"/>
              <a:t> identifying </a:t>
            </a:r>
            <a:r>
              <a:rPr lang="en-IN" dirty="0" smtClean="0"/>
              <a:t>or</a:t>
            </a:r>
            <a:r>
              <a:rPr lang="en-IN" dirty="0"/>
              <a:t> verifying a person from a digital image or a video frame from a video </a:t>
            </a:r>
            <a:r>
              <a:rPr lang="en-IN" dirty="0" smtClean="0"/>
              <a:t>source.</a:t>
            </a:r>
          </a:p>
          <a:p>
            <a:r>
              <a:rPr lang="en-IN" dirty="0" err="1" smtClean="0"/>
              <a:t>Eigenfaces</a:t>
            </a:r>
            <a:r>
              <a:rPr lang="en-IN" dirty="0" smtClean="0"/>
              <a:t> </a:t>
            </a:r>
            <a:r>
              <a:rPr lang="en-IN" dirty="0"/>
              <a:t>are a set of eigenvectors used in the computer vision problem of human face </a:t>
            </a:r>
            <a:r>
              <a:rPr lang="en-IN" dirty="0" smtClean="0"/>
              <a:t>recognition</a:t>
            </a:r>
          </a:p>
          <a:p>
            <a:r>
              <a:rPr lang="en-IN" dirty="0"/>
              <a:t>A set of </a:t>
            </a:r>
            <a:r>
              <a:rPr lang="en-IN" dirty="0" err="1"/>
              <a:t>eigenfaces</a:t>
            </a:r>
            <a:r>
              <a:rPr lang="en-IN" dirty="0"/>
              <a:t> can be generated by performing a mathematical process called principal component analysis (PCA) on a large set of images depicting different human faces</a:t>
            </a:r>
          </a:p>
        </p:txBody>
      </p:sp>
    </p:spTree>
    <p:extLst>
      <p:ext uri="{BB962C8B-B14F-4D97-AF65-F5344CB8AC3E}">
        <p14:creationId xmlns:p14="http://schemas.microsoft.com/office/powerpoint/2010/main" val="3546693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38368"/>
          </a:xfrm>
        </p:spPr>
        <p:txBody>
          <a:bodyPr/>
          <a:lstStyle/>
          <a:p>
            <a:pPr algn="ctr"/>
            <a:r>
              <a:rPr lang="en-US" dirty="0" smtClean="0"/>
              <a:t>CIELAB</a:t>
            </a:r>
            <a:endParaRPr lang="en-IN" dirty="0"/>
          </a:p>
        </p:txBody>
      </p:sp>
      <p:sp>
        <p:nvSpPr>
          <p:cNvPr id="3" name="Content Placeholder 2"/>
          <p:cNvSpPr>
            <a:spLocks noGrp="1"/>
          </p:cNvSpPr>
          <p:nvPr>
            <p:ph idx="1"/>
          </p:nvPr>
        </p:nvSpPr>
        <p:spPr>
          <a:xfrm>
            <a:off x="467544" y="1628800"/>
            <a:ext cx="5842992" cy="4608512"/>
          </a:xfrm>
        </p:spPr>
        <p:txBody>
          <a:bodyPr>
            <a:normAutofit fontScale="92500" lnSpcReduction="20000"/>
          </a:bodyPr>
          <a:lstStyle/>
          <a:p>
            <a:r>
              <a:rPr lang="en-IN" dirty="0"/>
              <a:t>A Lab </a:t>
            </a:r>
            <a:r>
              <a:rPr lang="en-IN" dirty="0" err="1"/>
              <a:t>color</a:t>
            </a:r>
            <a:r>
              <a:rPr lang="en-IN" dirty="0"/>
              <a:t> space is a </a:t>
            </a:r>
            <a:r>
              <a:rPr lang="en-IN" dirty="0" err="1"/>
              <a:t>color</a:t>
            </a:r>
            <a:r>
              <a:rPr lang="en-IN" dirty="0"/>
              <a:t>-opponent space with dimension L for lightness and a and b for the </a:t>
            </a:r>
            <a:r>
              <a:rPr lang="en-IN" dirty="0" err="1"/>
              <a:t>color</a:t>
            </a:r>
            <a:r>
              <a:rPr lang="en-IN" dirty="0"/>
              <a:t>-opponent </a:t>
            </a:r>
            <a:r>
              <a:rPr lang="en-IN" dirty="0" smtClean="0"/>
              <a:t>dimensions.</a:t>
            </a:r>
          </a:p>
          <a:p>
            <a:r>
              <a:rPr lang="en-IN" dirty="0"/>
              <a:t>The three coordinates of CIELAB represent the lightness of the </a:t>
            </a:r>
            <a:r>
              <a:rPr lang="en-IN" dirty="0" err="1"/>
              <a:t>color</a:t>
            </a:r>
            <a:r>
              <a:rPr lang="en-IN" dirty="0"/>
              <a:t> (</a:t>
            </a:r>
            <a:r>
              <a:rPr lang="en-IN" b="1" i="1" dirty="0"/>
              <a:t>L*</a:t>
            </a:r>
            <a:r>
              <a:rPr lang="en-IN" dirty="0"/>
              <a:t> = 0 yields black and </a:t>
            </a:r>
            <a:r>
              <a:rPr lang="en-IN" b="1" i="1" dirty="0"/>
              <a:t>L*</a:t>
            </a:r>
            <a:r>
              <a:rPr lang="en-IN" dirty="0"/>
              <a:t> = 100 indicates diffuse white; specular white may be higher), its position between red/magenta and green (</a:t>
            </a:r>
            <a:r>
              <a:rPr lang="en-IN" b="1" i="1" dirty="0"/>
              <a:t>a*</a:t>
            </a:r>
            <a:r>
              <a:rPr lang="en-IN" dirty="0"/>
              <a:t>, negative values indicate green while positive values indicate magenta) and its position between yellow and blue (</a:t>
            </a:r>
            <a:r>
              <a:rPr lang="en-IN" b="1" i="1" dirty="0"/>
              <a:t>b*</a:t>
            </a:r>
            <a:r>
              <a:rPr lang="en-IN" dirty="0"/>
              <a:t>, negative values indicate blue and positive values indicate yellow).</a:t>
            </a:r>
            <a:endParaRPr lang="en-US" dirty="0"/>
          </a:p>
          <a:p>
            <a:endParaRPr lang="en-IN" dirty="0" smtClean="0"/>
          </a:p>
          <a:p>
            <a:endParaRPr lang="en-IN" dirty="0" smtClean="0"/>
          </a:p>
          <a:p>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628800"/>
            <a:ext cx="227567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926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pPr algn="ctr"/>
            <a:r>
              <a:rPr lang="en-US" dirty="0" smtClean="0"/>
              <a:t>Euclidean Distance</a:t>
            </a:r>
            <a:endParaRPr lang="en-IN" dirty="0"/>
          </a:p>
        </p:txBody>
      </p:sp>
      <p:sp>
        <p:nvSpPr>
          <p:cNvPr id="3" name="Content Placeholder 2"/>
          <p:cNvSpPr>
            <a:spLocks noGrp="1"/>
          </p:cNvSpPr>
          <p:nvPr>
            <p:ph idx="1"/>
          </p:nvPr>
        </p:nvSpPr>
        <p:spPr/>
        <p:txBody>
          <a:bodyPr/>
          <a:lstStyle/>
          <a:p>
            <a:r>
              <a:rPr lang="en-IN" dirty="0"/>
              <a:t>T</a:t>
            </a:r>
            <a:r>
              <a:rPr lang="en-IN" dirty="0" smtClean="0"/>
              <a:t>he </a:t>
            </a:r>
            <a:r>
              <a:rPr lang="en-IN" dirty="0"/>
              <a:t>Euclidean distance or Euclidean metric is the "ordinary" distance between two points that one would measure with a ruler, and is given by the Pythagorean formula.</a:t>
            </a:r>
          </a:p>
          <a:p>
            <a:r>
              <a:rPr lang="en-IN" dirty="0"/>
              <a:t>In Cartesian coordinates, if p = (p1, p2,..., </a:t>
            </a:r>
            <a:r>
              <a:rPr lang="en-IN" dirty="0" err="1"/>
              <a:t>pn</a:t>
            </a:r>
            <a:r>
              <a:rPr lang="en-IN" dirty="0"/>
              <a:t>) and q = (q1, q2,..., </a:t>
            </a:r>
            <a:r>
              <a:rPr lang="en-IN" dirty="0" err="1"/>
              <a:t>qn</a:t>
            </a:r>
            <a:r>
              <a:rPr lang="en-IN" dirty="0"/>
              <a:t>) are two points in Euclidean n-space, then the distance from p to q, or from q to p is given by:</a:t>
            </a:r>
          </a:p>
        </p:txBody>
      </p:sp>
      <p:pic>
        <p:nvPicPr>
          <p:cNvPr id="7" name="Picture 6" descr="\mathrm{d}(\mathbf{p},\mathbf{q}) = \mathrm{d}(\mathbf{q},\mathbf{p}) = \sqrt{(q_1-p_1)^2 + (q_2-p_2)^2 + \cdots + (q_n-p_n)^2} = \sqrt{\sum_{i=1}^n (q_i-p_i)^2}."/>
          <p:cNvPicPr/>
          <p:nvPr/>
        </p:nvPicPr>
        <p:blipFill>
          <a:blip r:embed="rId3">
            <a:extLst>
              <a:ext uri="{28A0092B-C50C-407E-A947-70E740481C1C}">
                <a14:useLocalDpi xmlns:a14="http://schemas.microsoft.com/office/drawing/2010/main" val="0"/>
              </a:ext>
            </a:extLst>
          </a:blip>
          <a:srcRect/>
          <a:stretch>
            <a:fillRect/>
          </a:stretch>
        </p:blipFill>
        <p:spPr bwMode="auto">
          <a:xfrm>
            <a:off x="467544" y="5085184"/>
            <a:ext cx="8374264" cy="1152128"/>
          </a:xfrm>
          <a:prstGeom prst="rect">
            <a:avLst/>
          </a:prstGeom>
          <a:noFill/>
          <a:ln>
            <a:noFill/>
          </a:ln>
        </p:spPr>
      </p:pic>
    </p:spTree>
    <p:extLst>
      <p:ext uri="{BB962C8B-B14F-4D97-AF65-F5344CB8AC3E}">
        <p14:creationId xmlns:p14="http://schemas.microsoft.com/office/powerpoint/2010/main" val="286230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ctr"/>
            <a:r>
              <a:rPr lang="en-US" dirty="0" smtClean="0"/>
              <a:t>Working Methodology</a:t>
            </a:r>
            <a:endParaRPr lang="en-IN" dirty="0"/>
          </a:p>
        </p:txBody>
      </p:sp>
      <p:sp>
        <p:nvSpPr>
          <p:cNvPr id="3" name="Content Placeholder 2"/>
          <p:cNvSpPr>
            <a:spLocks noGrp="1"/>
          </p:cNvSpPr>
          <p:nvPr>
            <p:ph idx="1"/>
          </p:nvPr>
        </p:nvSpPr>
        <p:spPr>
          <a:xfrm>
            <a:off x="467544" y="1628800"/>
            <a:ext cx="8229600" cy="3384376"/>
          </a:xfrm>
        </p:spPr>
        <p:txBody>
          <a:bodyPr>
            <a:normAutofit lnSpcReduction="10000"/>
          </a:bodyPr>
          <a:lstStyle/>
          <a:p>
            <a:r>
              <a:rPr lang="en-IN" sz="2400" dirty="0"/>
              <a:t>The Principal Components (or Eigenvectors) basically seek directions in which it is more efficient to represent the data. This is particularly useful for reducing the computational effort. </a:t>
            </a:r>
            <a:endParaRPr lang="en-IN" sz="2400" dirty="0" smtClean="0"/>
          </a:p>
          <a:p>
            <a:r>
              <a:rPr lang="en-IN" sz="2400" dirty="0" smtClean="0"/>
              <a:t>To </a:t>
            </a:r>
            <a:r>
              <a:rPr lang="en-IN" sz="2400" dirty="0"/>
              <a:t>understand this,  suppose we get 60 such directions, out of these about 40 might be insignificant and only 20 might represent the variation in data significantly, so for calculations it would work quite well to only use the 20 and leave out the rest. </a:t>
            </a:r>
          </a:p>
        </p:txBody>
      </p:sp>
      <p:pic>
        <p:nvPicPr>
          <p:cNvPr id="4" name="Picture 3" descr="principal-components1"/>
          <p:cNvPicPr/>
          <p:nvPr/>
        </p:nvPicPr>
        <p:blipFill>
          <a:blip r:embed="rId3">
            <a:extLst>
              <a:ext uri="{28A0092B-C50C-407E-A947-70E740481C1C}">
                <a14:useLocalDpi xmlns:a14="http://schemas.microsoft.com/office/drawing/2010/main" val="0"/>
              </a:ext>
            </a:extLst>
          </a:blip>
          <a:srcRect/>
          <a:stretch>
            <a:fillRect/>
          </a:stretch>
        </p:blipFill>
        <p:spPr bwMode="auto">
          <a:xfrm>
            <a:off x="1966698" y="4797152"/>
            <a:ext cx="5518150" cy="1905000"/>
          </a:xfrm>
          <a:prstGeom prst="rect">
            <a:avLst/>
          </a:prstGeom>
          <a:noFill/>
          <a:ln>
            <a:noFill/>
          </a:ln>
        </p:spPr>
      </p:pic>
    </p:spTree>
    <p:extLst>
      <p:ext uri="{BB962C8B-B14F-4D97-AF65-F5344CB8AC3E}">
        <p14:creationId xmlns:p14="http://schemas.microsoft.com/office/powerpoint/2010/main" val="146650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IN" dirty="0"/>
              <a:t>Algorithm for Finding </a:t>
            </a:r>
            <a:r>
              <a:rPr lang="en-IN" dirty="0" err="1"/>
              <a:t>Eigenfaces</a:t>
            </a:r>
            <a:endParaRPr lang="en-IN" dirty="0"/>
          </a:p>
        </p:txBody>
      </p:sp>
      <p:sp>
        <p:nvSpPr>
          <p:cNvPr id="3" name="Content Placeholder 2"/>
          <p:cNvSpPr>
            <a:spLocks noGrp="1"/>
          </p:cNvSpPr>
          <p:nvPr>
            <p:ph idx="1"/>
          </p:nvPr>
        </p:nvSpPr>
        <p:spPr>
          <a:xfrm>
            <a:off x="539552" y="1412776"/>
            <a:ext cx="8229600" cy="5445224"/>
          </a:xfrm>
        </p:spPr>
        <p:txBody>
          <a:bodyPr/>
          <a:lstStyle/>
          <a:p>
            <a:r>
              <a:rPr lang="en-IN" sz="2400" b="1" dirty="0"/>
              <a:t>1.</a:t>
            </a:r>
            <a:r>
              <a:rPr lang="en-IN" sz="2400" dirty="0"/>
              <a:t> Obtain   training images  </a:t>
            </a:r>
            <a:r>
              <a:rPr lang="en-IN" sz="2400" dirty="0" smtClean="0"/>
              <a:t>,I1,I2…I</a:t>
            </a:r>
            <a:r>
              <a:rPr lang="en-IN" sz="2400" baseline="-25000" dirty="0" smtClean="0"/>
              <a:t>M</a:t>
            </a:r>
            <a:r>
              <a:rPr lang="en-IN" sz="2400" dirty="0" smtClean="0"/>
              <a:t>, </a:t>
            </a:r>
            <a:r>
              <a:rPr lang="en-IN" sz="2400" dirty="0"/>
              <a:t>it is very important that the images </a:t>
            </a:r>
            <a:r>
              <a:rPr lang="en-IN" sz="2400" dirty="0" smtClean="0"/>
              <a:t>are </a:t>
            </a:r>
            <a:r>
              <a:rPr lang="en-IN" sz="2400" dirty="0" err="1"/>
              <a:t>centered</a:t>
            </a:r>
            <a:r>
              <a:rPr lang="en-IN" sz="2400" dirty="0" smtClean="0"/>
              <a:t>.</a:t>
            </a:r>
          </a:p>
          <a:p>
            <a:endParaRPr lang="en-US" dirty="0" smtClean="0"/>
          </a:p>
          <a:p>
            <a:endParaRPr lang="en-US" dirty="0"/>
          </a:p>
          <a:p>
            <a:endParaRPr lang="en-US" dirty="0" smtClean="0"/>
          </a:p>
          <a:p>
            <a:endParaRPr lang="en-US" dirty="0"/>
          </a:p>
          <a:p>
            <a:r>
              <a:rPr lang="en-IN" sz="2400" b="1" dirty="0" smtClean="0"/>
              <a:t>2</a:t>
            </a:r>
            <a:r>
              <a:rPr lang="en-IN" sz="2400" dirty="0" smtClean="0"/>
              <a:t>.Represent </a:t>
            </a:r>
            <a:r>
              <a:rPr lang="en-IN" sz="2400" dirty="0"/>
              <a:t>each image </a:t>
            </a:r>
            <a:r>
              <a:rPr lang="en-IN" sz="2400" dirty="0" smtClean="0"/>
              <a:t>I</a:t>
            </a:r>
            <a:r>
              <a:rPr lang="en-IN" sz="2400" baseline="-25000" dirty="0" smtClean="0"/>
              <a:t>i</a:t>
            </a:r>
            <a:r>
              <a:rPr lang="en-IN" sz="2400" dirty="0" smtClean="0"/>
              <a:t> </a:t>
            </a:r>
            <a:r>
              <a:rPr lang="en-IN" sz="2400" dirty="0"/>
              <a:t> as a vector    as discussed above.</a:t>
            </a:r>
          </a:p>
        </p:txBody>
      </p:sp>
      <p:pic>
        <p:nvPicPr>
          <p:cNvPr id="4" name="Picture 3" descr="training-images">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276872"/>
            <a:ext cx="2736304" cy="1842445"/>
          </a:xfrm>
          <a:prstGeom prst="rect">
            <a:avLst/>
          </a:prstGeom>
          <a:noFill/>
          <a:ln>
            <a:noFill/>
          </a:ln>
        </p:spPr>
      </p:pic>
      <p:pic>
        <p:nvPicPr>
          <p:cNvPr id="5" name="Picture 4" descr="\Gamma_i"/>
          <p:cNvPicPr/>
          <p:nvPr/>
        </p:nvPicPr>
        <p:blipFill>
          <a:blip r:embed="rId5">
            <a:extLst>
              <a:ext uri="{28A0092B-C50C-407E-A947-70E740481C1C}">
                <a14:useLocalDpi xmlns:a14="http://schemas.microsoft.com/office/drawing/2010/main" val="0"/>
              </a:ext>
            </a:extLst>
          </a:blip>
          <a:srcRect/>
          <a:stretch>
            <a:fillRect/>
          </a:stretch>
        </p:blipFill>
        <p:spPr bwMode="auto">
          <a:xfrm>
            <a:off x="5861992" y="4875084"/>
            <a:ext cx="177353" cy="191901"/>
          </a:xfrm>
          <a:prstGeom prst="rect">
            <a:avLst/>
          </a:prstGeom>
          <a:noFill/>
          <a:ln>
            <a:noFill/>
          </a:ln>
        </p:spPr>
      </p:pic>
      <p:pic>
        <p:nvPicPr>
          <p:cNvPr id="6" name="Picture 5" descr="untitled"/>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588970"/>
            <a:ext cx="5961519" cy="2232248"/>
          </a:xfrm>
          <a:prstGeom prst="rect">
            <a:avLst/>
          </a:prstGeom>
          <a:noFill/>
          <a:ln>
            <a:noFill/>
          </a:ln>
        </p:spPr>
      </p:pic>
    </p:spTree>
    <p:extLst>
      <p:ext uri="{BB962C8B-B14F-4D97-AF65-F5344CB8AC3E}">
        <p14:creationId xmlns:p14="http://schemas.microsoft.com/office/powerpoint/2010/main" val="1416303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377</TotalTime>
  <Words>961</Words>
  <Application>Microsoft Office PowerPoint</Application>
  <PresentationFormat>On-screen Show (4:3)</PresentationFormat>
  <Paragraphs>103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CIELAB Analysis  Using  Principle Component Analysis</vt:lpstr>
      <vt:lpstr>Introduction</vt:lpstr>
      <vt:lpstr>What are the new axes?</vt:lpstr>
      <vt:lpstr>PowerPoint Presentation</vt:lpstr>
      <vt:lpstr>Face recognition</vt:lpstr>
      <vt:lpstr>CIELAB</vt:lpstr>
      <vt:lpstr>Euclidean Distance</vt:lpstr>
      <vt:lpstr>Working Methodology</vt:lpstr>
      <vt:lpstr>Algorithm for Finding Eigenfaces</vt:lpstr>
      <vt:lpstr>PowerPoint Presentation</vt:lpstr>
      <vt:lpstr>PowerPoint Presentation</vt:lpstr>
      <vt:lpstr>Algorithm for CIELAB Analysis</vt:lpstr>
      <vt:lpstr>Conclusion</vt:lpstr>
      <vt:lpstr>PowerPoint Presentation</vt:lpstr>
      <vt:lpstr>Scope and Applications</vt:lpstr>
      <vt:lpstr>Wine Colour Measurement  </vt:lpstr>
      <vt:lpstr>Various applications in Face Recognition</vt:lpstr>
      <vt:lpstr>References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Principle Component Analysis</dc:title>
  <dc:creator>hp</dc:creator>
  <cp:lastModifiedBy>Vaseem</cp:lastModifiedBy>
  <cp:revision>26</cp:revision>
  <dcterms:created xsi:type="dcterms:W3CDTF">2012-12-04T09:12:57Z</dcterms:created>
  <dcterms:modified xsi:type="dcterms:W3CDTF">2013-07-27T12:26:44Z</dcterms:modified>
</cp:coreProperties>
</file>