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3" r:id="rId3"/>
    <p:sldId id="257" r:id="rId5"/>
    <p:sldId id="258" r:id="rId6"/>
    <p:sldId id="281" r:id="rId7"/>
    <p:sldId id="282" r:id="rId8"/>
    <p:sldId id="280" r:id="rId9"/>
    <p:sldId id="277" r:id="rId10"/>
    <p:sldId id="278" r:id="rId11"/>
    <p:sldId id="276" r:id="rId12"/>
    <p:sldId id="274" r:id="rId13"/>
    <p:sldId id="275" r:id="rId14"/>
    <p:sldId id="279" r:id="rId15"/>
    <p:sldId id="271" r:id="rId16"/>
    <p:sldId id="273" r:id="rId17"/>
    <p:sldId id="272" r:id="rId18"/>
    <p:sldId id="269" r:id="rId19"/>
    <p:sldId id="270" r:id="rId20"/>
    <p:sldId id="267" r:id="rId21"/>
    <p:sldId id="268" r:id="rId22"/>
    <p:sldId id="265" r:id="rId23"/>
    <p:sldId id="266" r:id="rId24"/>
    <p:sldId id="26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7957" autoAdjust="0"/>
  </p:normalViewPr>
  <p:slideViewPr>
    <p:cSldViewPr>
      <p:cViewPr varScale="1">
        <p:scale>
          <a:sx n="52" d="100"/>
          <a:sy n="52" d="100"/>
        </p:scale>
        <p:origin x="-181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256073-027C-4C64-BF58-EED4C42B2F0C}"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B53E74-9B05-4762-94F6-D60DBDBCB83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200" b="1" i="0" u="sng" kern="1200" dirty="0" smtClean="0">
                <a:solidFill>
                  <a:schemeClr val="tx1"/>
                </a:solidFill>
                <a:latin typeface="+mn-lt"/>
                <a:ea typeface="+mn-ea"/>
                <a:cs typeface="+mn-cs"/>
              </a:rPr>
              <a:t>SOL 1:</a:t>
            </a:r>
            <a:endParaRPr lang="en-US" sz="1200" b="1" i="0" u="sng" kern="1200" dirty="0" smtClean="0">
              <a:solidFill>
                <a:schemeClr val="tx1"/>
              </a:solidFill>
              <a:latin typeface="+mn-lt"/>
              <a:ea typeface="+mn-ea"/>
              <a:cs typeface="+mn-cs"/>
            </a:endParaRPr>
          </a:p>
          <a:p>
            <a:pPr rtl="0"/>
            <a:r>
              <a:rPr lang="en-US" sz="1200" b="0" i="0" kern="1200" dirty="0" smtClean="0">
                <a:solidFill>
                  <a:schemeClr val="tx1"/>
                </a:solidFill>
                <a:latin typeface="+mn-lt"/>
                <a:ea typeface="+mn-ea"/>
                <a:cs typeface="+mn-cs"/>
              </a:rPr>
              <a:t>Since there are 2,500 people,  2,500 (0.35) = 875 people invest in municipal bonds, and 2,500 (0.07) = 175 of those people invest in  both municipal bonds and oil stocks.</a:t>
            </a:r>
            <a:endParaRPr lang="en-US" sz="1200" b="0" i="0" kern="1200" dirty="0" smtClean="0">
              <a:solidFill>
                <a:schemeClr val="tx1"/>
              </a:solidFill>
              <a:latin typeface="+mn-lt"/>
              <a:ea typeface="+mn-ea"/>
              <a:cs typeface="+mn-cs"/>
            </a:endParaRPr>
          </a:p>
          <a:p>
            <a:pPr rtl="0"/>
            <a:r>
              <a:rPr lang="en-US" sz="1200" b="0" i="0" kern="1200" dirty="0" smtClean="0">
                <a:solidFill>
                  <a:schemeClr val="tx1"/>
                </a:solidFill>
                <a:latin typeface="+mn-lt"/>
                <a:ea typeface="+mn-ea"/>
                <a:cs typeface="+mn-cs"/>
              </a:rPr>
              <a:t>Therefore, there are  875 - 175 = 700 people who invest in municipal bonds but not in oil stocks.</a:t>
            </a:r>
            <a:endParaRPr lang="en-US" sz="1200" b="0" i="0" kern="1200" dirty="0" smtClean="0">
              <a:solidFill>
                <a:schemeClr val="tx1"/>
              </a:solidFill>
              <a:latin typeface="+mn-lt"/>
              <a:ea typeface="+mn-ea"/>
              <a:cs typeface="+mn-cs"/>
            </a:endParaRPr>
          </a:p>
          <a:p>
            <a:pPr rtl="0"/>
            <a:r>
              <a:rPr lang="en-US" sz="1200" b="0" i="0" kern="1200" dirty="0" smtClean="0">
                <a:solidFill>
                  <a:schemeClr val="tx1"/>
                </a:solidFill>
                <a:latin typeface="+mn-lt"/>
                <a:ea typeface="+mn-ea"/>
                <a:cs typeface="+mn-cs"/>
              </a:rPr>
              <a:t>Probability of an event  =  number of</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desired outcomes/Total number of outcomes that can</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occur</a:t>
            </a:r>
            <a:endParaRPr lang="en-US" sz="1200" b="0" i="0" kern="1200" dirty="0" smtClean="0">
              <a:solidFill>
                <a:schemeClr val="tx1"/>
              </a:solidFill>
              <a:latin typeface="+mn-lt"/>
              <a:ea typeface="+mn-ea"/>
              <a:cs typeface="+mn-cs"/>
            </a:endParaRPr>
          </a:p>
          <a:p>
            <a:pPr rtl="0"/>
            <a:r>
              <a:rPr lang="en-US" sz="1200" b="0" i="0" kern="1200" dirty="0" smtClean="0">
                <a:solidFill>
                  <a:schemeClr val="tx1"/>
                </a:solidFill>
                <a:latin typeface="+mn-lt"/>
                <a:ea typeface="+mn-ea"/>
                <a:cs typeface="+mn-cs"/>
              </a:rPr>
              <a:t>Probability of investing in municipal bonds but not in oil stocks =700/2500=7/25</a:t>
            </a:r>
            <a:endParaRPr lang="en-US" sz="1200" b="0" i="0" kern="1200" dirty="0" smtClean="0">
              <a:solidFill>
                <a:schemeClr val="tx1"/>
              </a:solidFill>
              <a:latin typeface="+mn-lt"/>
              <a:ea typeface="+mn-ea"/>
              <a:cs typeface="+mn-cs"/>
            </a:endParaRPr>
          </a:p>
          <a:p>
            <a:pPr rtl="0"/>
            <a:r>
              <a:rPr lang="en-US" sz="1200" b="0" i="0" kern="1200" dirty="0" smtClean="0">
                <a:solidFill>
                  <a:schemeClr val="tx1"/>
                </a:solidFill>
                <a:latin typeface="+mn-lt"/>
                <a:ea typeface="+mn-ea"/>
                <a:cs typeface="+mn-cs"/>
              </a:rPr>
              <a:t>final answer =</a:t>
            </a:r>
            <a:r>
              <a:rPr lang="en-US" sz="1200" b="1" i="0" kern="1200" dirty="0" smtClean="0">
                <a:solidFill>
                  <a:schemeClr val="tx1"/>
                </a:solidFill>
                <a:latin typeface="+mn-lt"/>
                <a:ea typeface="+mn-ea"/>
                <a:cs typeface="+mn-cs"/>
              </a:rPr>
              <a:t>7/25​</a:t>
            </a:r>
            <a:endParaRPr lang="en-US" sz="1200" b="1" i="0" kern="1200" dirty="0" smtClean="0">
              <a:solidFill>
                <a:schemeClr val="tx1"/>
              </a:solidFill>
              <a:latin typeface="+mn-lt"/>
              <a:ea typeface="+mn-ea"/>
              <a:cs typeface="+mn-cs"/>
            </a:endParaRPr>
          </a:p>
          <a:p>
            <a:r>
              <a:rPr lang="en-US" b="1" u="sng" dirty="0" smtClean="0"/>
              <a:t>SOL 2:</a:t>
            </a:r>
            <a:endParaRPr lang="en-US" b="1" u="sng" dirty="0" smtClean="0"/>
          </a:p>
          <a:p>
            <a:r>
              <a:rPr lang="en-US" sz="1200" b="0" i="0" kern="1200" dirty="0" smtClean="0">
                <a:solidFill>
                  <a:schemeClr val="tx1"/>
                </a:solidFill>
                <a:latin typeface="+mn-lt"/>
                <a:ea typeface="+mn-ea"/>
                <a:cs typeface="+mn-cs"/>
              </a:rPr>
              <a:t>total </a:t>
            </a:r>
            <a:r>
              <a:rPr lang="en-US" sz="1200" b="0" i="0" kern="1200" dirty="0" err="1" smtClean="0">
                <a:solidFill>
                  <a:schemeClr val="tx1"/>
                </a:solidFill>
                <a:latin typeface="+mn-lt"/>
                <a:ea typeface="+mn-ea"/>
                <a:cs typeface="+mn-cs"/>
              </a:rPr>
              <a:t>no.of</a:t>
            </a:r>
            <a:r>
              <a:rPr lang="en-US" sz="1200" b="0" i="0" kern="1200" dirty="0" smtClean="0">
                <a:solidFill>
                  <a:schemeClr val="tx1"/>
                </a:solidFill>
                <a:latin typeface="+mn-lt"/>
                <a:ea typeface="+mn-ea"/>
                <a:cs typeface="+mn-cs"/>
              </a:rPr>
              <a:t> people = 2500</a:t>
            </a:r>
            <a:br>
              <a:rPr lang="en-US" dirty="0" smtClean="0"/>
            </a:br>
            <a:r>
              <a:rPr lang="en-US" sz="1200" b="0" i="0" kern="1200" dirty="0" smtClean="0">
                <a:solidFill>
                  <a:schemeClr val="tx1"/>
                </a:solidFill>
                <a:latin typeface="+mn-lt"/>
                <a:ea typeface="+mn-ea"/>
                <a:cs typeface="+mn-cs"/>
              </a:rPr>
              <a:t>municipal bonds = 2500*35/100 = 875</a:t>
            </a:r>
            <a:br>
              <a:rPr lang="en-US" dirty="0" smtClean="0"/>
            </a:br>
            <a:r>
              <a:rPr lang="en-US" sz="1200" b="0" i="0" kern="1200" dirty="0" smtClean="0">
                <a:solidFill>
                  <a:schemeClr val="tx1"/>
                </a:solidFill>
                <a:latin typeface="+mn-lt"/>
                <a:ea typeface="+mn-ea"/>
                <a:cs typeface="+mn-cs"/>
              </a:rPr>
              <a:t>oil stocks = 2500*18/100 = 450</a:t>
            </a:r>
            <a:br>
              <a:rPr lang="en-US" dirty="0" smtClean="0"/>
            </a:br>
            <a:r>
              <a:rPr lang="en-US" sz="1200" b="0" i="0" kern="1200" dirty="0" smtClean="0">
                <a:solidFill>
                  <a:schemeClr val="tx1"/>
                </a:solidFill>
                <a:latin typeface="+mn-lt"/>
                <a:ea typeface="+mn-ea"/>
                <a:cs typeface="+mn-cs"/>
              </a:rPr>
              <a:t>municipal bonds and oil stocks(both) = 2500*7/100 = 175</a:t>
            </a:r>
            <a:br>
              <a:rPr lang="en-US" dirty="0" smtClean="0"/>
            </a:br>
            <a:br>
              <a:rPr lang="en-US" dirty="0" smtClean="0"/>
            </a:br>
            <a:r>
              <a:rPr lang="en-US" sz="1200" b="0" i="0" kern="1200" dirty="0" smtClean="0">
                <a:solidFill>
                  <a:schemeClr val="tx1"/>
                </a:solidFill>
                <a:latin typeface="+mn-lt"/>
                <a:ea typeface="+mn-ea"/>
                <a:cs typeface="+mn-cs"/>
              </a:rPr>
              <a:t>We need only person who invests in municipal bonds</a:t>
            </a:r>
            <a:br>
              <a:rPr lang="en-US" dirty="0" smtClean="0"/>
            </a:br>
            <a:r>
              <a:rPr lang="en-US" sz="1200" b="0" i="0" kern="1200" dirty="0" smtClean="0">
                <a:solidFill>
                  <a:schemeClr val="tx1"/>
                </a:solidFill>
                <a:latin typeface="+mn-lt"/>
                <a:ea typeface="+mn-ea"/>
                <a:cs typeface="+mn-cs"/>
              </a:rPr>
              <a:t>i.e., municipal bonds - both(X) = 875-175 = 700</a:t>
            </a:r>
            <a:br>
              <a:rPr lang="en-US" dirty="0" smtClean="0"/>
            </a:br>
            <a:r>
              <a:rPr lang="en-US" sz="1200" b="0" i="0" kern="1200" dirty="0" smtClean="0">
                <a:solidFill>
                  <a:schemeClr val="tx1"/>
                </a:solidFill>
                <a:latin typeface="+mn-lt"/>
                <a:ea typeface="+mn-ea"/>
                <a:cs typeface="+mn-cs"/>
              </a:rPr>
              <a:t>The probability is = X/total = 700/2500 = </a:t>
            </a:r>
            <a:r>
              <a:rPr lang="en-US" sz="1200" b="1" i="0" kern="1200" dirty="0" smtClean="0">
                <a:solidFill>
                  <a:schemeClr val="tx1"/>
                </a:solidFill>
                <a:latin typeface="+mn-lt"/>
                <a:ea typeface="+mn-ea"/>
                <a:cs typeface="+mn-cs"/>
              </a:rPr>
              <a:t>7/25</a:t>
            </a:r>
            <a:endParaRPr lang="en-US" b="1" u="sng" dirty="0" smtClean="0"/>
          </a:p>
          <a:p>
            <a:br>
              <a:rPr lang="en-US" dirty="0" smtClean="0"/>
            </a:b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200" b="1" i="0" u="sng" kern="1200" dirty="0" smtClean="0">
                <a:solidFill>
                  <a:schemeClr val="tx1"/>
                </a:solidFill>
                <a:latin typeface="+mn-lt"/>
                <a:ea typeface="+mn-ea"/>
                <a:cs typeface="+mn-cs"/>
              </a:rPr>
              <a:t>SOL1:</a:t>
            </a:r>
            <a:endParaRPr lang="en-US" sz="1200" b="1" i="0" u="sng" kern="1200" dirty="0" smtClean="0">
              <a:solidFill>
                <a:schemeClr val="tx1"/>
              </a:solidFill>
              <a:latin typeface="+mn-lt"/>
              <a:ea typeface="+mn-ea"/>
              <a:cs typeface="+mn-cs"/>
            </a:endParaRPr>
          </a:p>
          <a:p>
            <a:pPr marL="158750" indent="0">
              <a:buNone/>
            </a:pPr>
            <a:r>
              <a:rPr lang="en-US" sz="1200" b="0" i="0" kern="1200" dirty="0" smtClean="0">
                <a:solidFill>
                  <a:schemeClr val="tx1"/>
                </a:solidFill>
                <a:latin typeface="+mn-lt"/>
                <a:ea typeface="+mn-ea"/>
                <a:cs typeface="+mn-cs"/>
              </a:rPr>
              <a:t>let B's ability is x</a:t>
            </a:r>
            <a:br>
              <a:rPr lang="en-US" dirty="0" smtClean="0"/>
            </a:br>
            <a:r>
              <a:rPr lang="en-US" sz="1200" b="0" i="0" kern="1200" dirty="0" smtClean="0">
                <a:solidFill>
                  <a:schemeClr val="tx1"/>
                </a:solidFill>
                <a:latin typeface="+mn-lt"/>
                <a:ea typeface="+mn-ea"/>
                <a:cs typeface="+mn-cs"/>
              </a:rPr>
              <a:t>A is twice as likely to win as </a:t>
            </a:r>
            <a:r>
              <a:rPr lang="en-US" sz="1200" b="0" i="0" kern="1200" dirty="0" err="1" smtClean="0">
                <a:solidFill>
                  <a:schemeClr val="tx1"/>
                </a:solidFill>
                <a:latin typeface="+mn-lt"/>
                <a:ea typeface="+mn-ea"/>
                <a:cs typeface="+mn-cs"/>
              </a:rPr>
              <a:t>B,so</a:t>
            </a:r>
            <a:r>
              <a:rPr lang="en-US" sz="1200" b="0" i="0" kern="1200" dirty="0" smtClean="0">
                <a:solidFill>
                  <a:schemeClr val="tx1"/>
                </a:solidFill>
                <a:latin typeface="+mn-lt"/>
                <a:ea typeface="+mn-ea"/>
                <a:cs typeface="+mn-cs"/>
              </a:rPr>
              <a:t> A's ability is 2x</a:t>
            </a:r>
            <a:br>
              <a:rPr lang="en-US" dirty="0" smtClean="0"/>
            </a:br>
            <a:r>
              <a:rPr lang="en-US" sz="1200" b="0" i="0" kern="1200" dirty="0" smtClean="0">
                <a:solidFill>
                  <a:schemeClr val="tx1"/>
                </a:solidFill>
                <a:latin typeface="+mn-lt"/>
                <a:ea typeface="+mn-ea"/>
                <a:cs typeface="+mn-cs"/>
              </a:rPr>
              <a:t>C's ability is x/3</a:t>
            </a:r>
            <a:br>
              <a:rPr lang="en-US" dirty="0" smtClean="0"/>
            </a:br>
            <a:r>
              <a:rPr lang="en-US" sz="1200" b="0" i="0" kern="1200" dirty="0" smtClean="0">
                <a:solidFill>
                  <a:schemeClr val="tx1"/>
                </a:solidFill>
                <a:latin typeface="+mn-lt"/>
                <a:ea typeface="+mn-ea"/>
                <a:cs typeface="+mn-cs"/>
              </a:rPr>
              <a:t>A :B: C --&gt; A :B :C</a:t>
            </a:r>
            <a:br>
              <a:rPr lang="en-US" dirty="0" smtClean="0"/>
            </a:br>
            <a:r>
              <a:rPr lang="en-US" sz="1200" b="0" i="0" kern="1200" dirty="0" smtClean="0">
                <a:solidFill>
                  <a:schemeClr val="tx1"/>
                </a:solidFill>
                <a:latin typeface="+mn-lt"/>
                <a:ea typeface="+mn-ea"/>
                <a:cs typeface="+mn-cs"/>
              </a:rPr>
              <a:t>2x:x :x/3 --&gt; 4x:3x :x</a:t>
            </a:r>
            <a:br>
              <a:rPr lang="en-US" dirty="0" smtClean="0"/>
            </a:br>
            <a:r>
              <a:rPr lang="en-US" sz="1200" b="0" i="0" kern="1200" dirty="0" smtClean="0">
                <a:solidFill>
                  <a:schemeClr val="tx1"/>
                </a:solidFill>
                <a:latin typeface="+mn-lt"/>
                <a:ea typeface="+mn-ea"/>
                <a:cs typeface="+mn-cs"/>
              </a:rPr>
              <a:t>so probability that B will win is 3x/(4x+3x+x)=3x/10x=</a:t>
            </a:r>
            <a:r>
              <a:rPr lang="en-US" sz="1200" b="1" i="0" kern="1200" dirty="0" smtClean="0">
                <a:solidFill>
                  <a:schemeClr val="tx1"/>
                </a:solidFill>
                <a:latin typeface="+mn-lt"/>
                <a:ea typeface="+mn-ea"/>
                <a:cs typeface="+mn-cs"/>
              </a:rPr>
              <a:t>3/10</a:t>
            </a:r>
            <a:endParaRPr lang="en-US" sz="1200" b="1" i="0" kern="1200" dirty="0" smtClean="0">
              <a:solidFill>
                <a:schemeClr val="tx1"/>
              </a:solidFill>
              <a:latin typeface="+mn-lt"/>
              <a:ea typeface="+mn-ea"/>
              <a:cs typeface="+mn-cs"/>
            </a:endParaRPr>
          </a:p>
          <a:p>
            <a:pPr marL="158750" indent="0">
              <a:buNone/>
            </a:pPr>
            <a:endParaRPr lang="en-US" sz="1200" b="1" i="0" kern="1200" dirty="0" smtClean="0">
              <a:solidFill>
                <a:schemeClr val="tx1"/>
              </a:solidFill>
              <a:latin typeface="+mn-lt"/>
              <a:ea typeface="+mn-ea"/>
              <a:cs typeface="+mn-cs"/>
            </a:endParaRPr>
          </a:p>
          <a:p>
            <a:pPr marL="158750" indent="0">
              <a:buNone/>
            </a:pPr>
            <a:endParaRPr b="1"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200" b="1" i="0" u="sng" kern="1200" dirty="0" smtClean="0">
                <a:solidFill>
                  <a:schemeClr val="tx1"/>
                </a:solidFill>
                <a:latin typeface="+mn-lt"/>
                <a:ea typeface="+mn-ea"/>
                <a:cs typeface="+mn-cs"/>
              </a:rPr>
              <a:t>SOL 1:</a:t>
            </a:r>
            <a:endParaRPr lang="en-US" sz="1200" b="1" i="0" u="sng" kern="1200" dirty="0" smtClean="0">
              <a:solidFill>
                <a:schemeClr val="tx1"/>
              </a:solidFill>
              <a:latin typeface="+mn-lt"/>
              <a:ea typeface="+mn-ea"/>
              <a:cs typeface="+mn-cs"/>
            </a:endParaRPr>
          </a:p>
          <a:p>
            <a:pPr marL="158750" indent="0">
              <a:buNone/>
            </a:pPr>
            <a:r>
              <a:rPr lang="en-US" sz="1200" b="0" i="0" kern="1200" dirty="0" err="1" smtClean="0">
                <a:solidFill>
                  <a:schemeClr val="tx1"/>
                </a:solidFill>
                <a:latin typeface="+mn-lt"/>
                <a:ea typeface="+mn-ea"/>
                <a:cs typeface="+mn-cs"/>
              </a:rPr>
              <a:t>sandra</a:t>
            </a:r>
            <a:r>
              <a:rPr lang="en-US" sz="1200" b="0" i="0" kern="1200" dirty="0" smtClean="0">
                <a:solidFill>
                  <a:schemeClr val="tx1"/>
                </a:solidFill>
                <a:latin typeface="+mn-lt"/>
                <a:ea typeface="+mn-ea"/>
                <a:cs typeface="+mn-cs"/>
              </a:rPr>
              <a:t> score can be like 1,4,9,16,25,36</a:t>
            </a:r>
            <a:br>
              <a:rPr lang="en-US" dirty="0" smtClean="0"/>
            </a:br>
            <a:r>
              <a:rPr lang="en-US" sz="1200" b="0" i="0" kern="1200" dirty="0" err="1" smtClean="0">
                <a:solidFill>
                  <a:schemeClr val="tx1"/>
                </a:solidFill>
                <a:latin typeface="+mn-lt"/>
                <a:ea typeface="+mn-ea"/>
                <a:cs typeface="+mn-cs"/>
              </a:rPr>
              <a:t>eric</a:t>
            </a:r>
            <a:r>
              <a:rPr lang="en-US" sz="1200" b="0" i="0" kern="1200" dirty="0" smtClean="0">
                <a:solidFill>
                  <a:schemeClr val="tx1"/>
                </a:solidFill>
                <a:latin typeface="+mn-lt"/>
                <a:ea typeface="+mn-ea"/>
                <a:cs typeface="+mn-cs"/>
              </a:rPr>
              <a:t> score less then 1--&gt;0</a:t>
            </a:r>
            <a:br>
              <a:rPr lang="en-US" dirty="0" smtClean="0"/>
            </a:br>
            <a:r>
              <a:rPr lang="en-US" sz="1200" b="0" i="0" kern="1200" dirty="0" err="1" smtClean="0">
                <a:solidFill>
                  <a:schemeClr val="tx1"/>
                </a:solidFill>
                <a:latin typeface="+mn-lt"/>
                <a:ea typeface="+mn-ea"/>
                <a:cs typeface="+mn-cs"/>
              </a:rPr>
              <a:t>eric</a:t>
            </a:r>
            <a:r>
              <a:rPr lang="en-US" sz="1200" b="0" i="0" kern="1200" dirty="0" smtClean="0">
                <a:solidFill>
                  <a:schemeClr val="tx1"/>
                </a:solidFill>
                <a:latin typeface="+mn-lt"/>
                <a:ea typeface="+mn-ea"/>
                <a:cs typeface="+mn-cs"/>
              </a:rPr>
              <a:t> score less then 4=(1,1),(1,2)(2,1)--&gt;3</a:t>
            </a:r>
            <a:br>
              <a:rPr lang="en-US" dirty="0" smtClean="0"/>
            </a:br>
            <a:r>
              <a:rPr lang="en-US" sz="1200" b="0" i="0" kern="1200" dirty="0" err="1" smtClean="0">
                <a:solidFill>
                  <a:schemeClr val="tx1"/>
                </a:solidFill>
                <a:latin typeface="+mn-lt"/>
                <a:ea typeface="+mn-ea"/>
                <a:cs typeface="+mn-cs"/>
              </a:rPr>
              <a:t>eric</a:t>
            </a:r>
            <a:r>
              <a:rPr lang="en-US" sz="1200" b="0" i="0" kern="1200" dirty="0" smtClean="0">
                <a:solidFill>
                  <a:schemeClr val="tx1"/>
                </a:solidFill>
                <a:latin typeface="+mn-lt"/>
                <a:ea typeface="+mn-ea"/>
                <a:cs typeface="+mn-cs"/>
              </a:rPr>
              <a:t> score less then 9 are (1,1)(1,2)(1,3)(1,4)(1,5)(1,6)(2,1)(2,2)(2,3)(2,4)(2,5)(2,6)(3,1)(3,2)(3,3)(3,4)(3,5)(4,1)(4,2)(4,3)(4,4)(5,1)(5,2)(5,3)(6,1)(6,2)--&gt;26</a:t>
            </a:r>
            <a:br>
              <a:rPr lang="en-US" dirty="0" smtClean="0"/>
            </a:br>
            <a:r>
              <a:rPr lang="en-US" sz="1200" b="0" i="0" kern="1200" dirty="0" err="1" smtClean="0">
                <a:solidFill>
                  <a:schemeClr val="tx1"/>
                </a:solidFill>
                <a:latin typeface="+mn-lt"/>
                <a:ea typeface="+mn-ea"/>
                <a:cs typeface="+mn-cs"/>
              </a:rPr>
              <a:t>eric</a:t>
            </a:r>
            <a:r>
              <a:rPr lang="en-US" sz="1200" b="0" i="0" kern="1200" dirty="0" smtClean="0">
                <a:solidFill>
                  <a:schemeClr val="tx1"/>
                </a:solidFill>
                <a:latin typeface="+mn-lt"/>
                <a:ea typeface="+mn-ea"/>
                <a:cs typeface="+mn-cs"/>
              </a:rPr>
              <a:t> score will always be less then 16---&gt;36</a:t>
            </a:r>
            <a:br>
              <a:rPr lang="en-US" dirty="0" smtClean="0"/>
            </a:br>
            <a:r>
              <a:rPr lang="en-US" sz="1200" b="0" i="0" kern="1200" dirty="0" err="1" smtClean="0">
                <a:solidFill>
                  <a:schemeClr val="tx1"/>
                </a:solidFill>
                <a:latin typeface="+mn-lt"/>
                <a:ea typeface="+mn-ea"/>
                <a:cs typeface="+mn-cs"/>
              </a:rPr>
              <a:t>eric</a:t>
            </a:r>
            <a:r>
              <a:rPr lang="en-US" sz="1200" b="0" i="0" kern="1200" dirty="0" smtClean="0">
                <a:solidFill>
                  <a:schemeClr val="tx1"/>
                </a:solidFill>
                <a:latin typeface="+mn-lt"/>
                <a:ea typeface="+mn-ea"/>
                <a:cs typeface="+mn-cs"/>
              </a:rPr>
              <a:t> score will always be less then 25---&gt;36</a:t>
            </a:r>
            <a:br>
              <a:rPr lang="en-US" dirty="0" smtClean="0"/>
            </a:br>
            <a:r>
              <a:rPr lang="en-US" sz="1200" b="0" i="0" kern="1200" dirty="0" err="1" smtClean="0">
                <a:solidFill>
                  <a:schemeClr val="tx1"/>
                </a:solidFill>
                <a:latin typeface="+mn-lt"/>
                <a:ea typeface="+mn-ea"/>
                <a:cs typeface="+mn-cs"/>
              </a:rPr>
              <a:t>eric</a:t>
            </a:r>
            <a:r>
              <a:rPr lang="en-US" sz="1200" b="0" i="0" kern="1200" dirty="0" smtClean="0">
                <a:solidFill>
                  <a:schemeClr val="tx1"/>
                </a:solidFill>
                <a:latin typeface="+mn-lt"/>
                <a:ea typeface="+mn-ea"/>
                <a:cs typeface="+mn-cs"/>
              </a:rPr>
              <a:t> score will always be less then 36---&gt;36</a:t>
            </a:r>
            <a:br>
              <a:rPr lang="en-US" dirty="0" smtClean="0"/>
            </a:br>
            <a:r>
              <a:rPr lang="en-US" sz="1200" b="0" i="0" kern="1200" dirty="0" smtClean="0">
                <a:solidFill>
                  <a:schemeClr val="tx1"/>
                </a:solidFill>
                <a:latin typeface="+mn-lt"/>
                <a:ea typeface="+mn-ea"/>
                <a:cs typeface="+mn-cs"/>
              </a:rPr>
              <a:t>total favorable outcomes=3+26+36+36+36=137</a:t>
            </a:r>
            <a:br>
              <a:rPr lang="en-US" dirty="0" smtClean="0"/>
            </a:br>
            <a:r>
              <a:rPr lang="en-US" sz="1200" b="0" i="0" kern="1200" dirty="0" smtClean="0">
                <a:solidFill>
                  <a:schemeClr val="tx1"/>
                </a:solidFill>
                <a:latin typeface="+mn-lt"/>
                <a:ea typeface="+mn-ea"/>
                <a:cs typeface="+mn-cs"/>
              </a:rPr>
              <a:t>total possible outcomes=216(36*6)</a:t>
            </a:r>
            <a:br>
              <a:rPr lang="en-US" dirty="0" smtClean="0"/>
            </a:br>
            <a:r>
              <a:rPr lang="en-US" sz="1200" b="0" i="0" kern="1200" dirty="0" smtClean="0">
                <a:solidFill>
                  <a:schemeClr val="tx1"/>
                </a:solidFill>
                <a:latin typeface="+mn-lt"/>
                <a:ea typeface="+mn-ea"/>
                <a:cs typeface="+mn-cs"/>
              </a:rPr>
              <a:t>probability=</a:t>
            </a:r>
            <a:r>
              <a:rPr lang="en-US" sz="1200" b="1" i="0" kern="1200" dirty="0" smtClean="0">
                <a:solidFill>
                  <a:schemeClr val="tx1"/>
                </a:solidFill>
                <a:latin typeface="+mn-lt"/>
                <a:ea typeface="+mn-ea"/>
                <a:cs typeface="+mn-cs"/>
              </a:rPr>
              <a:t>137/216</a:t>
            </a:r>
            <a:endParaRPr lang="en-US" sz="1200" b="1" i="0" kern="1200" dirty="0" smtClean="0">
              <a:solidFill>
                <a:schemeClr val="tx1"/>
              </a:solidFill>
              <a:latin typeface="+mn-lt"/>
              <a:ea typeface="+mn-ea"/>
              <a:cs typeface="+mn-cs"/>
            </a:endParaRPr>
          </a:p>
          <a:p>
            <a:pPr marL="158750" indent="0">
              <a:buNone/>
            </a:pPr>
            <a:r>
              <a:rPr lang="en-US" b="1" u="sng" dirty="0" smtClean="0"/>
              <a:t>SOL</a:t>
            </a:r>
            <a:r>
              <a:rPr lang="en-US" b="1" u="sng" baseline="0" dirty="0" smtClean="0"/>
              <a:t> 2:</a:t>
            </a:r>
            <a:endParaRPr lang="en-US" b="1" u="sng" baseline="0" dirty="0" smtClean="0"/>
          </a:p>
          <a:p>
            <a:pPr marL="158750" indent="0">
              <a:buNone/>
            </a:pPr>
            <a:r>
              <a:rPr lang="en-US" sz="1200" b="0" i="0" kern="1200" dirty="0" smtClean="0">
                <a:solidFill>
                  <a:schemeClr val="tx1"/>
                </a:solidFill>
                <a:latin typeface="+mn-lt"/>
                <a:ea typeface="+mn-ea"/>
                <a:cs typeface="+mn-cs"/>
              </a:rPr>
              <a:t>Required probability= </a:t>
            </a:r>
            <a:r>
              <a:rPr lang="en-US" sz="1200" b="0" i="0" kern="1200" dirty="0" err="1" smtClean="0">
                <a:solidFill>
                  <a:schemeClr val="tx1"/>
                </a:solidFill>
                <a:latin typeface="+mn-lt"/>
                <a:ea typeface="+mn-ea"/>
                <a:cs typeface="+mn-cs"/>
              </a:rPr>
              <a:t>favourable</a:t>
            </a:r>
            <a:r>
              <a:rPr lang="en-US" sz="1200" b="0" i="0" kern="1200" dirty="0" smtClean="0">
                <a:solidFill>
                  <a:schemeClr val="tx1"/>
                </a:solidFill>
                <a:latin typeface="+mn-lt"/>
                <a:ea typeface="+mn-ea"/>
                <a:cs typeface="+mn-cs"/>
              </a:rPr>
              <a:t> outcomes/total outcomes</a:t>
            </a:r>
            <a:br>
              <a:rPr lang="en-US" dirty="0" smtClean="0"/>
            </a:br>
            <a:r>
              <a:rPr lang="en-US" sz="1200" b="0" i="0" kern="1200" dirty="0" smtClean="0">
                <a:solidFill>
                  <a:schemeClr val="tx1"/>
                </a:solidFill>
                <a:latin typeface="+mn-lt"/>
                <a:ea typeface="+mn-ea"/>
                <a:cs typeface="+mn-cs"/>
              </a:rPr>
              <a:t>= (3+26+36+36+36)/(216)</a:t>
            </a:r>
            <a:br>
              <a:rPr lang="en-US" dirty="0" smtClean="0"/>
            </a:br>
            <a:r>
              <a:rPr lang="en-US" sz="1200" b="0" i="0" kern="1200" dirty="0" smtClean="0">
                <a:solidFill>
                  <a:schemeClr val="tx1"/>
                </a:solidFill>
                <a:latin typeface="+mn-lt"/>
                <a:ea typeface="+mn-ea"/>
                <a:cs typeface="+mn-cs"/>
              </a:rPr>
              <a:t>= 137/216</a:t>
            </a:r>
            <a:endParaRPr lang="en-US" b="1" u="sng"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200" b="1" i="0" u="sng" kern="1200" dirty="0" smtClean="0">
                <a:solidFill>
                  <a:schemeClr val="tx1"/>
                </a:solidFill>
                <a:latin typeface="+mn-lt"/>
                <a:ea typeface="+mn-ea"/>
                <a:cs typeface="+mn-cs"/>
              </a:rPr>
              <a:t>SOL</a:t>
            </a:r>
            <a:r>
              <a:rPr lang="en-US" sz="1200" b="1" i="0" u="sng" kern="1200" baseline="0" dirty="0" smtClean="0">
                <a:solidFill>
                  <a:schemeClr val="tx1"/>
                </a:solidFill>
                <a:latin typeface="+mn-lt"/>
                <a:ea typeface="+mn-ea"/>
                <a:cs typeface="+mn-cs"/>
              </a:rPr>
              <a:t> 1:</a:t>
            </a:r>
            <a:endParaRPr lang="en-US" sz="1200" b="1" i="0" u="sng" kern="1200" baseline="0" dirty="0" smtClean="0">
              <a:solidFill>
                <a:schemeClr val="tx1"/>
              </a:solidFill>
              <a:latin typeface="+mn-lt"/>
              <a:ea typeface="+mn-ea"/>
              <a:cs typeface="+mn-cs"/>
            </a:endParaRPr>
          </a:p>
          <a:p>
            <a:pPr marL="158750" indent="0">
              <a:buNone/>
            </a:pPr>
            <a:r>
              <a:rPr lang="en-US" sz="1200" b="0" i="0" kern="1200" dirty="0" smtClean="0">
                <a:solidFill>
                  <a:schemeClr val="tx1"/>
                </a:solidFill>
                <a:latin typeface="+mn-lt"/>
                <a:ea typeface="+mn-ea"/>
                <a:cs typeface="+mn-cs"/>
              </a:rPr>
              <a:t>There are 19 times 2's appearing in (1 to 100, 301 to 400, 401 to 500, 501 to 600, 601 to 700, 701 to 800, 801 to 900, 901 to 1000 and 1001 to 1100 )</a:t>
            </a:r>
            <a:br>
              <a:rPr lang="en-US" dirty="0" smtClean="0"/>
            </a:br>
            <a:r>
              <a:rPr lang="en-US" sz="1200" b="0" i="0" kern="1200" dirty="0" smtClean="0">
                <a:solidFill>
                  <a:schemeClr val="tx1"/>
                </a:solidFill>
                <a:latin typeface="+mn-lt"/>
                <a:ea typeface="+mn-ea"/>
                <a:cs typeface="+mn-cs"/>
              </a:rPr>
              <a:t>so there are 9*19= 171 times</a:t>
            </a:r>
            <a:br>
              <a:rPr lang="en-US" dirty="0" smtClean="0"/>
            </a:br>
            <a:r>
              <a:rPr lang="en-US" sz="1200" b="0" i="0" kern="1200" dirty="0" smtClean="0">
                <a:solidFill>
                  <a:schemeClr val="tx1"/>
                </a:solidFill>
                <a:latin typeface="+mn-lt"/>
                <a:ea typeface="+mn-ea"/>
                <a:cs typeface="+mn-cs"/>
              </a:rPr>
              <a:t>there are 20 times 2's appearing from 101 to 200</a:t>
            </a:r>
            <a:br>
              <a:rPr lang="en-US" dirty="0" smtClean="0"/>
            </a:br>
            <a:r>
              <a:rPr lang="en-US" sz="1200" b="0" i="0" kern="1200" dirty="0" smtClean="0">
                <a:solidFill>
                  <a:schemeClr val="tx1"/>
                </a:solidFill>
                <a:latin typeface="+mn-lt"/>
                <a:ea typeface="+mn-ea"/>
                <a:cs typeface="+mn-cs"/>
              </a:rPr>
              <a:t>and 99 times 2's appearing from 201 to 300</a:t>
            </a:r>
            <a:br>
              <a:rPr lang="en-US" dirty="0" smtClean="0"/>
            </a:br>
            <a:br>
              <a:rPr lang="en-US" dirty="0" smtClean="0"/>
            </a:br>
            <a:r>
              <a:rPr lang="en-US" sz="1200" b="0" i="0" kern="1200" dirty="0" smtClean="0">
                <a:solidFill>
                  <a:schemeClr val="tx1"/>
                </a:solidFill>
                <a:latin typeface="+mn-lt"/>
                <a:ea typeface="+mn-ea"/>
                <a:cs typeface="+mn-cs"/>
              </a:rPr>
              <a:t>therefore there are 171+20+99 = 290</a:t>
            </a:r>
            <a:endParaRPr lang="en-US" sz="1200" b="0" i="0" kern="1200" dirty="0" smtClean="0">
              <a:solidFill>
                <a:schemeClr val="tx1"/>
              </a:solidFill>
              <a:latin typeface="+mn-lt"/>
              <a:ea typeface="+mn-ea"/>
              <a:cs typeface="+mn-cs"/>
            </a:endParaRPr>
          </a:p>
          <a:p>
            <a:pPr marL="158750" indent="0">
              <a:buNone/>
            </a:pPr>
            <a:r>
              <a:rPr lang="en-US" sz="1200" b="1" i="0" u="sng" kern="1200" dirty="0" smtClean="0">
                <a:solidFill>
                  <a:schemeClr val="tx1"/>
                </a:solidFill>
                <a:latin typeface="+mn-lt"/>
                <a:ea typeface="+mn-ea"/>
                <a:cs typeface="+mn-cs"/>
              </a:rPr>
              <a:t>SOL:2::</a:t>
            </a:r>
            <a:endParaRPr lang="en-US" sz="1200" b="1" i="0" u="sng" kern="1200" dirty="0" smtClean="0">
              <a:solidFill>
                <a:schemeClr val="tx1"/>
              </a:solidFill>
              <a:latin typeface="+mn-lt"/>
              <a:ea typeface="+mn-ea"/>
              <a:cs typeface="+mn-cs"/>
            </a:endParaRPr>
          </a:p>
          <a:p>
            <a:pPr marL="158750" indent="0">
              <a:buNone/>
            </a:pPr>
            <a:r>
              <a:rPr lang="en-US" sz="1200" b="0" i="0" kern="1200" dirty="0" smtClean="0">
                <a:solidFill>
                  <a:schemeClr val="tx1"/>
                </a:solidFill>
                <a:latin typeface="+mn-lt"/>
                <a:ea typeface="+mn-ea"/>
                <a:cs typeface="+mn-cs"/>
              </a:rPr>
              <a:t>Numbers which </a:t>
            </a:r>
            <a:r>
              <a:rPr lang="en-US" sz="1200" b="0" i="0" kern="1200" dirty="0" err="1" smtClean="0">
                <a:solidFill>
                  <a:schemeClr val="tx1"/>
                </a:solidFill>
                <a:latin typeface="+mn-lt"/>
                <a:ea typeface="+mn-ea"/>
                <a:cs typeface="+mn-cs"/>
              </a:rPr>
              <a:t>dont</a:t>
            </a:r>
            <a:r>
              <a:rPr lang="en-US" sz="1200" b="0" i="0" kern="1200" dirty="0" smtClean="0">
                <a:solidFill>
                  <a:schemeClr val="tx1"/>
                </a:solidFill>
                <a:latin typeface="+mn-lt"/>
                <a:ea typeface="+mn-ea"/>
                <a:cs typeface="+mn-cs"/>
              </a:rPr>
              <a:t> have 2 from 1 to 9 = 8</a:t>
            </a:r>
            <a:br>
              <a:rPr lang="en-US" dirty="0" smtClean="0"/>
            </a:br>
            <a:r>
              <a:rPr lang="en-US" sz="1200" b="0" i="0" kern="1200" dirty="0" smtClean="0">
                <a:solidFill>
                  <a:schemeClr val="tx1"/>
                </a:solidFill>
                <a:latin typeface="+mn-lt"/>
                <a:ea typeface="+mn-ea"/>
                <a:cs typeface="+mn-cs"/>
              </a:rPr>
              <a:t>Numbers which </a:t>
            </a:r>
            <a:r>
              <a:rPr lang="en-US" sz="1200" b="0" i="0" kern="1200" dirty="0" err="1" smtClean="0">
                <a:solidFill>
                  <a:schemeClr val="tx1"/>
                </a:solidFill>
                <a:latin typeface="+mn-lt"/>
                <a:ea typeface="+mn-ea"/>
                <a:cs typeface="+mn-cs"/>
              </a:rPr>
              <a:t>dont</a:t>
            </a:r>
            <a:r>
              <a:rPr lang="en-US" sz="1200" b="0" i="0" kern="1200" dirty="0" smtClean="0">
                <a:solidFill>
                  <a:schemeClr val="tx1"/>
                </a:solidFill>
                <a:latin typeface="+mn-lt"/>
                <a:ea typeface="+mn-ea"/>
                <a:cs typeface="+mn-cs"/>
              </a:rPr>
              <a:t> have 2 from 10 to 99:</a:t>
            </a:r>
            <a:br>
              <a:rPr lang="en-US" dirty="0" smtClean="0"/>
            </a:br>
            <a:r>
              <a:rPr lang="en-US" sz="1200" b="0" i="0" kern="1200" dirty="0" smtClean="0">
                <a:solidFill>
                  <a:schemeClr val="tx1"/>
                </a:solidFill>
                <a:latin typeface="+mn-lt"/>
                <a:ea typeface="+mn-ea"/>
                <a:cs typeface="+mn-cs"/>
              </a:rPr>
              <a:t>Let us take two places _ _. Now left most place is fixed in 8 ways. Units place is filled with 9 ways. Total 72 </a:t>
            </a:r>
            <a:r>
              <a:rPr lang="en-US" sz="1200" b="0" i="0" kern="1200" dirty="0" err="1" smtClean="0">
                <a:solidFill>
                  <a:schemeClr val="tx1"/>
                </a:solidFill>
                <a:latin typeface="+mn-lt"/>
                <a:ea typeface="+mn-ea"/>
                <a:cs typeface="+mn-cs"/>
              </a:rPr>
              <a:t>numbres</a:t>
            </a:r>
            <a:r>
              <a:rPr lang="en-US" sz="1200" b="0" i="0" kern="1200" dirty="0" smtClean="0">
                <a:solidFill>
                  <a:schemeClr val="tx1"/>
                </a:solidFill>
                <a:latin typeface="+mn-lt"/>
                <a:ea typeface="+mn-ea"/>
                <a:cs typeface="+mn-cs"/>
              </a:rPr>
              <a:t>.</a:t>
            </a:r>
            <a:br>
              <a:rPr lang="en-US" dirty="0" smtClean="0"/>
            </a:br>
            <a:r>
              <a:rPr lang="en-US" sz="1200" b="0" i="0" kern="1200" dirty="0" smtClean="0">
                <a:solidFill>
                  <a:schemeClr val="tx1"/>
                </a:solidFill>
                <a:latin typeface="+mn-lt"/>
                <a:ea typeface="+mn-ea"/>
                <a:cs typeface="+mn-cs"/>
              </a:rPr>
              <a:t>Numbers which </a:t>
            </a:r>
            <a:r>
              <a:rPr lang="en-US" sz="1200" b="0" i="0" kern="1200" dirty="0" err="1" smtClean="0">
                <a:solidFill>
                  <a:schemeClr val="tx1"/>
                </a:solidFill>
                <a:latin typeface="+mn-lt"/>
                <a:ea typeface="+mn-ea"/>
                <a:cs typeface="+mn-cs"/>
              </a:rPr>
              <a:t>dont</a:t>
            </a:r>
            <a:r>
              <a:rPr lang="en-US" sz="1200" b="0" i="0" kern="1200" dirty="0" smtClean="0">
                <a:solidFill>
                  <a:schemeClr val="tx1"/>
                </a:solidFill>
                <a:latin typeface="+mn-lt"/>
                <a:ea typeface="+mn-ea"/>
                <a:cs typeface="+mn-cs"/>
              </a:rPr>
              <a:t> have 2 from 100 to 999 =_ _ _ = 8 × 9 × 9 = 648</a:t>
            </a:r>
            <a:br>
              <a:rPr lang="en-US" dirty="0" smtClean="0"/>
            </a:br>
            <a:r>
              <a:rPr lang="en-US" sz="1200" b="0" i="0" kern="1200" dirty="0" smtClean="0">
                <a:solidFill>
                  <a:schemeClr val="tx1"/>
                </a:solidFill>
                <a:latin typeface="+mn-lt"/>
                <a:ea typeface="+mn-ea"/>
                <a:cs typeface="+mn-cs"/>
              </a:rPr>
              <a:t>Numbers which </a:t>
            </a:r>
            <a:r>
              <a:rPr lang="en-US" sz="1200" b="0" i="0" kern="1200" dirty="0" err="1" smtClean="0">
                <a:solidFill>
                  <a:schemeClr val="tx1"/>
                </a:solidFill>
                <a:latin typeface="+mn-lt"/>
                <a:ea typeface="+mn-ea"/>
                <a:cs typeface="+mn-cs"/>
              </a:rPr>
              <a:t>dont</a:t>
            </a:r>
            <a:r>
              <a:rPr lang="en-US" sz="1200" b="0" i="0" kern="1200" dirty="0" smtClean="0">
                <a:solidFill>
                  <a:schemeClr val="tx1"/>
                </a:solidFill>
                <a:latin typeface="+mn-lt"/>
                <a:ea typeface="+mn-ea"/>
                <a:cs typeface="+mn-cs"/>
              </a:rPr>
              <a:t> have 2 from 1000 to 1099 =10_ _ = 9 × 9 = 81</a:t>
            </a:r>
            <a:br>
              <a:rPr lang="en-US" dirty="0" smtClean="0"/>
            </a:br>
            <a:r>
              <a:rPr lang="en-US" sz="1200" b="0" i="0" kern="1200" dirty="0" smtClean="0">
                <a:solidFill>
                  <a:schemeClr val="tx1"/>
                </a:solidFill>
                <a:latin typeface="+mn-lt"/>
                <a:ea typeface="+mn-ea"/>
                <a:cs typeface="+mn-cs"/>
              </a:rPr>
              <a:t>Finally 1100 does not have 2. So 1.</a:t>
            </a:r>
            <a:br>
              <a:rPr lang="en-US" dirty="0" smtClean="0"/>
            </a:br>
            <a:r>
              <a:rPr lang="en-US" sz="1200" b="0" i="0" kern="1200" dirty="0" smtClean="0">
                <a:solidFill>
                  <a:schemeClr val="tx1"/>
                </a:solidFill>
                <a:latin typeface="+mn-lt"/>
                <a:ea typeface="+mn-ea"/>
                <a:cs typeface="+mn-cs"/>
              </a:rPr>
              <a:t>Total number with no 2 in them = 8 + 72 + 648 + 81 + 1= 810</a:t>
            </a:r>
            <a:br>
              <a:rPr lang="en-US" dirty="0" smtClean="0"/>
            </a:br>
            <a:r>
              <a:rPr lang="en-US" sz="1200" b="0" i="0" kern="1200" dirty="0" smtClean="0">
                <a:solidFill>
                  <a:schemeClr val="tx1"/>
                </a:solidFill>
                <a:latin typeface="+mn-lt"/>
                <a:ea typeface="+mn-ea"/>
                <a:cs typeface="+mn-cs"/>
              </a:rPr>
              <a:t>Tickets with 2 in them = 1100 - 810 = 290</a:t>
            </a:r>
            <a:br>
              <a:rPr lang="en-US" dirty="0" smtClean="0"/>
            </a:br>
            <a:r>
              <a:rPr lang="en-US" sz="1200" b="0" i="0" kern="1200" dirty="0" smtClean="0">
                <a:solidFill>
                  <a:schemeClr val="tx1"/>
                </a:solidFill>
                <a:latin typeface="+mn-lt"/>
                <a:ea typeface="+mn-ea"/>
                <a:cs typeface="+mn-cs"/>
              </a:rPr>
              <a:t>Required probability = 290 / 1100</a:t>
            </a:r>
            <a:br>
              <a:rPr lang="en-US" dirty="0" smtClean="0"/>
            </a:br>
            <a:r>
              <a:rPr lang="en-US" sz="1200" b="0" i="0" kern="1200" dirty="0" smtClean="0">
                <a:solidFill>
                  <a:schemeClr val="tx1"/>
                </a:solidFill>
                <a:latin typeface="+mn-lt"/>
                <a:ea typeface="+mn-ea"/>
                <a:cs typeface="+mn-cs"/>
              </a:rPr>
              <a:t>====290/1100 </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1" u="sng" dirty="0" smtClean="0"/>
              <a:t>SOL 1:</a:t>
            </a:r>
            <a:endParaRPr lang="en-US" b="1" u="sng" dirty="0" smtClean="0"/>
          </a:p>
          <a:p>
            <a:pPr marL="158750" indent="0">
              <a:buNone/>
            </a:pPr>
            <a:r>
              <a:rPr lang="en-US" sz="1200" b="0" i="0" kern="1200" dirty="0" err="1" smtClean="0">
                <a:solidFill>
                  <a:schemeClr val="tx1"/>
                </a:solidFill>
                <a:latin typeface="+mn-lt"/>
                <a:ea typeface="+mn-ea"/>
                <a:cs typeface="+mn-cs"/>
              </a:rPr>
              <a:t>Prob</a:t>
            </a:r>
            <a:r>
              <a:rPr lang="en-US" sz="1200" b="0" i="0" kern="1200" dirty="0" smtClean="0">
                <a:solidFill>
                  <a:schemeClr val="tx1"/>
                </a:solidFill>
                <a:latin typeface="+mn-lt"/>
                <a:ea typeface="+mn-ea"/>
                <a:cs typeface="+mn-cs"/>
              </a:rPr>
              <a:t>(Getting Feb month of 28 days) = </a:t>
            </a:r>
            <a:r>
              <a:rPr lang="en-US" sz="1200" b="0" i="0" kern="1200" dirty="0" err="1" smtClean="0">
                <a:solidFill>
                  <a:schemeClr val="tx1"/>
                </a:solidFill>
                <a:latin typeface="+mn-lt"/>
                <a:ea typeface="+mn-ea"/>
                <a:cs typeface="+mn-cs"/>
              </a:rPr>
              <a:t>Prob</a:t>
            </a:r>
            <a:r>
              <a:rPr lang="en-US" sz="1200" b="0" i="0" kern="1200" dirty="0" smtClean="0">
                <a:solidFill>
                  <a:schemeClr val="tx1"/>
                </a:solidFill>
                <a:latin typeface="+mn-lt"/>
                <a:ea typeface="+mn-ea"/>
                <a:cs typeface="+mn-cs"/>
              </a:rPr>
              <a:t>(selecting non leap year) X </a:t>
            </a:r>
            <a:r>
              <a:rPr lang="en-US" sz="1200" b="0" i="0" kern="1200" dirty="0" err="1" smtClean="0">
                <a:solidFill>
                  <a:schemeClr val="tx1"/>
                </a:solidFill>
                <a:latin typeface="+mn-lt"/>
                <a:ea typeface="+mn-ea"/>
                <a:cs typeface="+mn-cs"/>
              </a:rPr>
              <a:t>Prob</a:t>
            </a:r>
            <a:r>
              <a:rPr lang="en-US" sz="1200" b="0" i="0" kern="1200" dirty="0" smtClean="0">
                <a:solidFill>
                  <a:schemeClr val="tx1"/>
                </a:solidFill>
                <a:latin typeface="+mn-lt"/>
                <a:ea typeface="+mn-ea"/>
                <a:cs typeface="+mn-cs"/>
              </a:rPr>
              <a:t>(Selecting </a:t>
            </a:r>
            <a:r>
              <a:rPr lang="en-US" sz="1200" b="0" i="0" kern="1200" dirty="0" err="1" smtClean="0">
                <a:solidFill>
                  <a:schemeClr val="tx1"/>
                </a:solidFill>
                <a:latin typeface="+mn-lt"/>
                <a:ea typeface="+mn-ea"/>
                <a:cs typeface="+mn-cs"/>
              </a:rPr>
              <a:t>feb</a:t>
            </a:r>
            <a:r>
              <a:rPr lang="en-US" sz="1200" b="0" i="0" kern="1200" dirty="0" smtClean="0">
                <a:solidFill>
                  <a:schemeClr val="tx1"/>
                </a:solidFill>
                <a:latin typeface="+mn-lt"/>
                <a:ea typeface="+mn-ea"/>
                <a:cs typeface="+mn-cs"/>
              </a:rPr>
              <a:t> month after non leap year has chosen)</a:t>
            </a:r>
            <a:br>
              <a:rPr lang="en-US" dirty="0" smtClean="0"/>
            </a:br>
            <a:br>
              <a:rPr lang="en-US" dirty="0" smtClean="0"/>
            </a:br>
            <a:r>
              <a:rPr lang="en-US" sz="1200" b="0" i="0" kern="1200" dirty="0" err="1" smtClean="0">
                <a:solidFill>
                  <a:schemeClr val="tx1"/>
                </a:solidFill>
                <a:latin typeface="+mn-lt"/>
                <a:ea typeface="+mn-ea"/>
                <a:cs typeface="+mn-cs"/>
              </a:rPr>
              <a:t>Prob</a:t>
            </a:r>
            <a:r>
              <a:rPr lang="en-US" sz="1200" b="0" i="0" kern="1200" dirty="0" smtClean="0">
                <a:solidFill>
                  <a:schemeClr val="tx1"/>
                </a:solidFill>
                <a:latin typeface="+mn-lt"/>
                <a:ea typeface="+mn-ea"/>
                <a:cs typeface="+mn-cs"/>
              </a:rPr>
              <a:t>(Getting Feb month of 28 days) = (3/4) x (1/12)</a:t>
            </a:r>
            <a:br>
              <a:rPr lang="en-US" dirty="0" smtClean="0"/>
            </a:br>
            <a:r>
              <a:rPr lang="en-US" sz="1200" b="0" i="0" kern="1200" dirty="0" smtClean="0">
                <a:solidFill>
                  <a:schemeClr val="tx1"/>
                </a:solidFill>
                <a:latin typeface="+mn-lt"/>
                <a:ea typeface="+mn-ea"/>
                <a:cs typeface="+mn-cs"/>
              </a:rPr>
              <a:t>= 3/48</a:t>
            </a:r>
            <a:br>
              <a:rPr lang="en-US" dirty="0" smtClean="0"/>
            </a:br>
            <a:endParaRPr b="1" u="sng"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200" b="0" i="0" kern="1200" dirty="0" smtClean="0">
                <a:solidFill>
                  <a:schemeClr val="tx1"/>
                </a:solidFill>
                <a:latin typeface="+mn-lt"/>
                <a:ea typeface="+mn-ea"/>
                <a:cs typeface="+mn-cs"/>
              </a:rPr>
              <a:t>from 3pm to 4pm we can divide 20 mints as 3 to 3.20 and 3.20 to 3.40 and 3.40 to 4 pm</a:t>
            </a:r>
            <a:br>
              <a:rPr lang="en-US" dirty="0" smtClean="0"/>
            </a:br>
            <a:r>
              <a:rPr lang="en-US" sz="1200" b="0" i="0" kern="1200" dirty="0" smtClean="0">
                <a:solidFill>
                  <a:schemeClr val="tx1"/>
                </a:solidFill>
                <a:latin typeface="+mn-lt"/>
                <a:ea typeface="+mn-ea"/>
                <a:cs typeface="+mn-cs"/>
              </a:rPr>
              <a:t>so we have 3 possibilities</a:t>
            </a:r>
            <a:br>
              <a:rPr lang="en-US" dirty="0" smtClean="0"/>
            </a:br>
            <a:r>
              <a:rPr lang="en-US" sz="1200" b="0" i="0" kern="1200" dirty="0" smtClean="0">
                <a:solidFill>
                  <a:schemeClr val="tx1"/>
                </a:solidFill>
                <a:latin typeface="+mn-lt"/>
                <a:ea typeface="+mn-ea"/>
                <a:cs typeface="+mn-cs"/>
              </a:rPr>
              <a:t>so individual </a:t>
            </a:r>
            <a:r>
              <a:rPr lang="en-US" sz="1200" b="0" i="0" kern="1200" dirty="0" err="1" smtClean="0">
                <a:solidFill>
                  <a:schemeClr val="tx1"/>
                </a:solidFill>
                <a:latin typeface="+mn-lt"/>
                <a:ea typeface="+mn-ea"/>
                <a:cs typeface="+mn-cs"/>
              </a:rPr>
              <a:t>prabability</a:t>
            </a:r>
            <a:r>
              <a:rPr lang="en-US" sz="1200" b="0" i="0" kern="1200" dirty="0" smtClean="0">
                <a:solidFill>
                  <a:schemeClr val="tx1"/>
                </a:solidFill>
                <a:latin typeface="+mn-lt"/>
                <a:ea typeface="+mn-ea"/>
                <a:cs typeface="+mn-cs"/>
              </a:rPr>
              <a:t> they </a:t>
            </a:r>
            <a:r>
              <a:rPr lang="en-US" sz="1200" b="0" i="0" kern="1200" dirty="0" err="1" smtClean="0">
                <a:solidFill>
                  <a:schemeClr val="tx1"/>
                </a:solidFill>
                <a:latin typeface="+mn-lt"/>
                <a:ea typeface="+mn-ea"/>
                <a:cs typeface="+mn-cs"/>
              </a:rPr>
              <a:t>dont</a:t>
            </a:r>
            <a:r>
              <a:rPr lang="en-US" sz="1200" b="0" i="0" kern="1200" dirty="0" smtClean="0">
                <a:solidFill>
                  <a:schemeClr val="tx1"/>
                </a:solidFill>
                <a:latin typeface="+mn-lt"/>
                <a:ea typeface="+mn-ea"/>
                <a:cs typeface="+mn-cs"/>
              </a:rPr>
              <a:t> meet is 2/3</a:t>
            </a:r>
            <a:br>
              <a:rPr lang="en-US" dirty="0" smtClean="0"/>
            </a:br>
            <a:r>
              <a:rPr lang="en-US" sz="1200" b="0" i="0" kern="1200" dirty="0" smtClean="0">
                <a:solidFill>
                  <a:schemeClr val="tx1"/>
                </a:solidFill>
                <a:latin typeface="+mn-lt"/>
                <a:ea typeface="+mn-ea"/>
                <a:cs typeface="+mn-cs"/>
              </a:rPr>
              <a:t>total probability is 2/3*2/3=4/9</a:t>
            </a:r>
            <a:endParaRPr lang="en-US" sz="1200" b="0" i="0" kern="1200" dirty="0" smtClean="0">
              <a:solidFill>
                <a:schemeClr val="tx1"/>
              </a:solidFill>
              <a:latin typeface="+mn-lt"/>
              <a:ea typeface="+mn-ea"/>
              <a:cs typeface="+mn-cs"/>
            </a:endParaRPr>
          </a:p>
          <a:p>
            <a:pPr marL="158750" indent="0">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200" b="1" i="0" u="sng" kern="1200" dirty="0" smtClean="0">
                <a:solidFill>
                  <a:schemeClr val="tx1"/>
                </a:solidFill>
                <a:latin typeface="+mn-lt"/>
                <a:ea typeface="+mn-ea"/>
                <a:cs typeface="+mn-cs"/>
              </a:rPr>
              <a:t>Sol 1:</a:t>
            </a:r>
            <a:endParaRPr lang="en-US" sz="1200" b="1" i="0" u="sng" kern="1200" dirty="0" smtClean="0">
              <a:solidFill>
                <a:schemeClr val="tx1"/>
              </a:solidFill>
              <a:latin typeface="+mn-lt"/>
              <a:ea typeface="+mn-ea"/>
              <a:cs typeface="+mn-cs"/>
            </a:endParaRPr>
          </a:p>
          <a:p>
            <a:pPr marL="158750" indent="0">
              <a:buNone/>
            </a:pPr>
            <a:r>
              <a:rPr lang="en-US" sz="1200" b="0" i="0" kern="1200" dirty="0" smtClean="0">
                <a:solidFill>
                  <a:schemeClr val="tx1"/>
                </a:solidFill>
                <a:latin typeface="+mn-lt"/>
                <a:ea typeface="+mn-ea"/>
                <a:cs typeface="+mn-cs"/>
              </a:rPr>
              <a:t>3 people can be selected from 7 in 7c3 ways</a:t>
            </a:r>
            <a:br>
              <a:rPr lang="en-US" dirty="0" smtClean="0"/>
            </a:br>
            <a:r>
              <a:rPr lang="en-US" sz="1200" b="0" i="0" kern="1200" dirty="0" smtClean="0">
                <a:solidFill>
                  <a:schemeClr val="tx1"/>
                </a:solidFill>
                <a:latin typeface="+mn-lt"/>
                <a:ea typeface="+mn-ea"/>
                <a:cs typeface="+mn-cs"/>
              </a:rPr>
              <a:t>arranging those 3 people is only in one way.</a:t>
            </a:r>
            <a:br>
              <a:rPr lang="en-US" dirty="0" smtClean="0"/>
            </a:br>
            <a:r>
              <a:rPr lang="en-US" sz="1200" b="0" i="0" kern="1200" dirty="0" smtClean="0">
                <a:solidFill>
                  <a:schemeClr val="tx1"/>
                </a:solidFill>
                <a:latin typeface="+mn-lt"/>
                <a:ea typeface="+mn-ea"/>
                <a:cs typeface="+mn-cs"/>
              </a:rPr>
              <a:t>remaining 4 can be arranged in 4! ways.</a:t>
            </a:r>
            <a:br>
              <a:rPr lang="en-US" dirty="0" smtClean="0"/>
            </a:br>
            <a:r>
              <a:rPr lang="en-US" sz="1200" b="0" i="0" kern="1200" dirty="0" smtClean="0">
                <a:solidFill>
                  <a:schemeClr val="tx1"/>
                </a:solidFill>
                <a:latin typeface="+mn-lt"/>
                <a:ea typeface="+mn-ea"/>
                <a:cs typeface="+mn-cs"/>
              </a:rPr>
              <a:t>so 7c3*1*4!=840</a:t>
            </a:r>
            <a:br>
              <a:rPr lang="en-US" dirty="0" smtClean="0"/>
            </a:br>
            <a:r>
              <a:rPr lang="en-US" sz="1200" b="0" i="0" kern="1200" dirty="0" smtClean="0">
                <a:solidFill>
                  <a:schemeClr val="tx1"/>
                </a:solidFill>
                <a:latin typeface="+mn-lt"/>
                <a:ea typeface="+mn-ea"/>
                <a:cs typeface="+mn-cs"/>
              </a:rPr>
              <a:t>short cut: 7!/3!</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200" b="0" i="0" kern="1200" dirty="0" smtClean="0">
                <a:solidFill>
                  <a:schemeClr val="tx1"/>
                </a:solidFill>
                <a:latin typeface="+mn-lt"/>
                <a:ea typeface="+mn-ea"/>
                <a:cs typeface="+mn-cs"/>
              </a:rPr>
              <a:t>Method 1)</a:t>
            </a:r>
            <a:br>
              <a:rPr lang="en-US" dirty="0" smtClean="0"/>
            </a:br>
            <a:r>
              <a:rPr lang="en-US" sz="1200" b="0" i="0" kern="1200" dirty="0" smtClean="0">
                <a:solidFill>
                  <a:schemeClr val="tx1"/>
                </a:solidFill>
                <a:latin typeface="+mn-lt"/>
                <a:ea typeface="+mn-ea"/>
                <a:cs typeface="+mn-cs"/>
              </a:rPr>
              <a:t>3 daughters (correct pairs daughter no. 1-a 2-b 3-c)</a:t>
            </a:r>
            <a:br>
              <a:rPr lang="en-US" dirty="0" smtClean="0"/>
            </a:br>
            <a:r>
              <a:rPr lang="en-US" sz="1200" b="0" i="0" kern="1200" dirty="0" smtClean="0">
                <a:solidFill>
                  <a:schemeClr val="tx1"/>
                </a:solidFill>
                <a:latin typeface="+mn-lt"/>
                <a:ea typeface="+mn-ea"/>
                <a:cs typeface="+mn-cs"/>
              </a:rPr>
              <a:t>probability that daughter 1 will choose correct dress (</a:t>
            </a:r>
            <a:r>
              <a:rPr lang="en-US" sz="1200" b="0" i="0" kern="1200" dirty="0" err="1" smtClean="0">
                <a:solidFill>
                  <a:schemeClr val="tx1"/>
                </a:solidFill>
                <a:latin typeface="+mn-lt"/>
                <a:ea typeface="+mn-ea"/>
                <a:cs typeface="+mn-cs"/>
              </a:rPr>
              <a:t>i.e</a:t>
            </a:r>
            <a:r>
              <a:rPr lang="en-US" sz="1200" b="0" i="0" kern="1200" dirty="0" smtClean="0">
                <a:solidFill>
                  <a:schemeClr val="tx1"/>
                </a:solidFill>
                <a:latin typeface="+mn-lt"/>
                <a:ea typeface="+mn-ea"/>
                <a:cs typeface="+mn-cs"/>
              </a:rPr>
              <a:t> a) is 1/3</a:t>
            </a:r>
            <a:br>
              <a:rPr lang="en-US" dirty="0" smtClean="0"/>
            </a:br>
            <a:r>
              <a:rPr lang="en-US" sz="1200" b="0" i="0" kern="1200" dirty="0" smtClean="0">
                <a:solidFill>
                  <a:schemeClr val="tx1"/>
                </a:solidFill>
                <a:latin typeface="+mn-lt"/>
                <a:ea typeface="+mn-ea"/>
                <a:cs typeface="+mn-cs"/>
              </a:rPr>
              <a:t>probability that daughter 1 will not choose a is 1- 1/3 = 2/3.</a:t>
            </a:r>
            <a:br>
              <a:rPr lang="en-US" dirty="0" smtClean="0"/>
            </a:br>
            <a:r>
              <a:rPr lang="en-US" sz="1200" b="0" i="0" kern="1200" dirty="0" smtClean="0">
                <a:solidFill>
                  <a:schemeClr val="tx1"/>
                </a:solidFill>
                <a:latin typeface="+mn-lt"/>
                <a:ea typeface="+mn-ea"/>
                <a:cs typeface="+mn-cs"/>
              </a:rPr>
              <a:t>remaining dresses 2 out of which only 1 pair is correct (as first daughter picked someone else's dress)</a:t>
            </a:r>
            <a:br>
              <a:rPr lang="en-US" dirty="0" smtClean="0"/>
            </a:br>
            <a:r>
              <a:rPr lang="en-US" sz="1200" b="0" i="0" kern="1200" dirty="0" smtClean="0">
                <a:solidFill>
                  <a:schemeClr val="tx1"/>
                </a:solidFill>
                <a:latin typeface="+mn-lt"/>
                <a:ea typeface="+mn-ea"/>
                <a:cs typeface="+mn-cs"/>
              </a:rPr>
              <a:t>so if either 2 or 3 pick incorrect dress with probability of 1/2 last pair is guaranteed wrong </a:t>
            </a:r>
            <a:br>
              <a:rPr lang="en-US" dirty="0" smtClean="0"/>
            </a:br>
            <a:r>
              <a:rPr lang="en-US" sz="1200" b="0" i="0" kern="1200" dirty="0" smtClean="0">
                <a:solidFill>
                  <a:schemeClr val="tx1"/>
                </a:solidFill>
                <a:latin typeface="+mn-lt"/>
                <a:ea typeface="+mn-ea"/>
                <a:cs typeface="+mn-cs"/>
              </a:rPr>
              <a:t>total probability = 2/3 * 1/2 * 1 = 1/3</a:t>
            </a:r>
            <a:br>
              <a:rPr lang="en-US" dirty="0" smtClean="0"/>
            </a:br>
            <a:br>
              <a:rPr lang="en-US" dirty="0" smtClean="0"/>
            </a:br>
            <a:br>
              <a:rPr lang="en-US" dirty="0" smtClean="0"/>
            </a:br>
            <a:br>
              <a:rPr lang="en-US" dirty="0" smtClean="0"/>
            </a:br>
            <a:r>
              <a:rPr lang="en-US" sz="1200" b="0" i="0" kern="1200" dirty="0" smtClean="0">
                <a:solidFill>
                  <a:schemeClr val="tx1"/>
                </a:solidFill>
                <a:latin typeface="+mn-lt"/>
                <a:ea typeface="+mn-ea"/>
                <a:cs typeface="+mn-cs"/>
              </a:rPr>
              <a:t>method 2)</a:t>
            </a:r>
            <a:br>
              <a:rPr lang="en-US" dirty="0" smtClean="0"/>
            </a:br>
            <a:r>
              <a:rPr lang="en-US" sz="1200" b="0" i="0" kern="1200" dirty="0" smtClean="0">
                <a:solidFill>
                  <a:schemeClr val="tx1"/>
                </a:solidFill>
                <a:latin typeface="+mn-lt"/>
                <a:ea typeface="+mn-ea"/>
                <a:cs typeface="+mn-cs"/>
              </a:rPr>
              <a:t>let A`s dress named A, B dress named B, C`s dress named C.</a:t>
            </a:r>
            <a:br>
              <a:rPr lang="en-US" dirty="0" smtClean="0"/>
            </a:br>
            <a:r>
              <a:rPr lang="en-US" sz="1200" b="0" i="0" kern="1200" dirty="0" smtClean="0">
                <a:solidFill>
                  <a:schemeClr val="tx1"/>
                </a:solidFill>
                <a:latin typeface="+mn-lt"/>
                <a:ea typeface="+mn-ea"/>
                <a:cs typeface="+mn-cs"/>
              </a:rPr>
              <a:t>Then</a:t>
            </a:r>
            <a:br>
              <a:rPr lang="en-US" dirty="0" smtClean="0"/>
            </a:br>
            <a:r>
              <a:rPr lang="en-US" sz="1200" b="0" i="0" kern="1200" dirty="0" smtClean="0">
                <a:solidFill>
                  <a:schemeClr val="tx1"/>
                </a:solidFill>
                <a:latin typeface="+mn-lt"/>
                <a:ea typeface="+mn-ea"/>
                <a:cs typeface="+mn-cs"/>
              </a:rPr>
              <a:t>Total Combinations are 3!=6</a:t>
            </a:r>
            <a:br>
              <a:rPr lang="en-US" dirty="0" smtClean="0"/>
            </a:br>
            <a:br>
              <a:rPr lang="en-US" dirty="0" smtClean="0"/>
            </a:br>
            <a:r>
              <a:rPr lang="en-US" sz="1200" b="0" i="0" kern="1200" dirty="0" smtClean="0">
                <a:solidFill>
                  <a:schemeClr val="tx1"/>
                </a:solidFill>
                <a:latin typeface="+mn-lt"/>
                <a:ea typeface="+mn-ea"/>
                <a:cs typeface="+mn-cs"/>
              </a:rPr>
              <a:t>A B C</a:t>
            </a:r>
            <a:br>
              <a:rPr lang="en-US" dirty="0" smtClean="0"/>
            </a:br>
            <a:r>
              <a:rPr lang="en-US" sz="1200" b="0" i="0" kern="1200" dirty="0" smtClean="0">
                <a:solidFill>
                  <a:schemeClr val="tx1"/>
                </a:solidFill>
                <a:latin typeface="+mn-lt"/>
                <a:ea typeface="+mn-ea"/>
                <a:cs typeface="+mn-cs"/>
              </a:rPr>
              <a:t>A C B</a:t>
            </a:r>
            <a:br>
              <a:rPr lang="en-US" dirty="0" smtClean="0"/>
            </a:br>
            <a:r>
              <a:rPr lang="en-US" sz="1200" b="0" i="0" kern="1200" dirty="0" smtClean="0">
                <a:solidFill>
                  <a:schemeClr val="tx1"/>
                </a:solidFill>
                <a:latin typeface="+mn-lt"/>
                <a:ea typeface="+mn-ea"/>
                <a:cs typeface="+mn-cs"/>
              </a:rPr>
              <a:t>C B A</a:t>
            </a:r>
            <a:br>
              <a:rPr lang="en-US" dirty="0" smtClean="0"/>
            </a:br>
            <a:r>
              <a:rPr lang="en-US" sz="1200" b="0" i="0" kern="1200" dirty="0" smtClean="0">
                <a:solidFill>
                  <a:schemeClr val="tx1"/>
                </a:solidFill>
                <a:latin typeface="+mn-lt"/>
                <a:ea typeface="+mn-ea"/>
                <a:cs typeface="+mn-cs"/>
              </a:rPr>
              <a:t>B A C </a:t>
            </a:r>
            <a:br>
              <a:rPr lang="en-US" dirty="0" smtClean="0"/>
            </a:br>
            <a:r>
              <a:rPr lang="en-US" sz="1200" b="0" i="0" kern="1200" dirty="0" smtClean="0">
                <a:solidFill>
                  <a:schemeClr val="tx1"/>
                </a:solidFill>
                <a:latin typeface="+mn-lt"/>
                <a:ea typeface="+mn-ea"/>
                <a:cs typeface="+mn-cs"/>
              </a:rPr>
              <a:t>B C A </a:t>
            </a:r>
            <a:br>
              <a:rPr lang="en-US" dirty="0" smtClean="0"/>
            </a:br>
            <a:r>
              <a:rPr lang="en-US" sz="1200" b="0" i="0" kern="1200" dirty="0" smtClean="0">
                <a:solidFill>
                  <a:schemeClr val="tx1"/>
                </a:solidFill>
                <a:latin typeface="+mn-lt"/>
                <a:ea typeface="+mn-ea"/>
                <a:cs typeface="+mn-cs"/>
              </a:rPr>
              <a:t>C A B</a:t>
            </a:r>
            <a:br>
              <a:rPr lang="en-US" dirty="0" smtClean="0"/>
            </a:br>
            <a:br>
              <a:rPr lang="en-US" dirty="0" smtClean="0"/>
            </a:br>
            <a:r>
              <a:rPr lang="en-US" sz="1200" b="0" i="0" kern="1200" dirty="0" smtClean="0">
                <a:solidFill>
                  <a:schemeClr val="tx1"/>
                </a:solidFill>
                <a:latin typeface="+mn-lt"/>
                <a:ea typeface="+mn-ea"/>
                <a:cs typeface="+mn-cs"/>
              </a:rPr>
              <a:t>Now, We have to find a condition where</a:t>
            </a:r>
            <a:br>
              <a:rPr lang="en-US" dirty="0" smtClean="0"/>
            </a:br>
            <a:r>
              <a:rPr lang="en-US" sz="1200" b="0" i="0" kern="1200" dirty="0" smtClean="0">
                <a:solidFill>
                  <a:schemeClr val="tx1"/>
                </a:solidFill>
                <a:latin typeface="+mn-lt"/>
                <a:ea typeface="+mn-ea"/>
                <a:cs typeface="+mn-cs"/>
              </a:rPr>
              <a:t>A does not choose her dress,</a:t>
            </a:r>
            <a:br>
              <a:rPr lang="en-US" dirty="0" smtClean="0"/>
            </a:br>
            <a:r>
              <a:rPr lang="en-US" sz="1200" b="0" i="0" kern="1200" dirty="0" smtClean="0">
                <a:solidFill>
                  <a:schemeClr val="tx1"/>
                </a:solidFill>
                <a:latin typeface="+mn-lt"/>
                <a:ea typeface="+mn-ea"/>
                <a:cs typeface="+mn-cs"/>
              </a:rPr>
              <a:t>B does not choose her dress and</a:t>
            </a:r>
            <a:br>
              <a:rPr lang="en-US" dirty="0" smtClean="0"/>
            </a:br>
            <a:r>
              <a:rPr lang="en-US" sz="1200" b="0" i="0" kern="1200" dirty="0" smtClean="0">
                <a:solidFill>
                  <a:schemeClr val="tx1"/>
                </a:solidFill>
                <a:latin typeface="+mn-lt"/>
                <a:ea typeface="+mn-ea"/>
                <a:cs typeface="+mn-cs"/>
              </a:rPr>
              <a:t>C does not choose her dress.</a:t>
            </a:r>
            <a:br>
              <a:rPr lang="en-US" dirty="0" smtClean="0"/>
            </a:br>
            <a:br>
              <a:rPr lang="en-US" dirty="0" smtClean="0"/>
            </a:br>
            <a:r>
              <a:rPr lang="en-US" sz="1200" b="0" i="0" kern="1200" dirty="0" smtClean="0">
                <a:solidFill>
                  <a:schemeClr val="tx1"/>
                </a:solidFill>
                <a:latin typeface="+mn-lt"/>
                <a:ea typeface="+mn-ea"/>
                <a:cs typeface="+mn-cs"/>
              </a:rPr>
              <a:t>In first four condition,</a:t>
            </a:r>
            <a:br>
              <a:rPr lang="en-US" dirty="0" smtClean="0"/>
            </a:br>
            <a:r>
              <a:rPr lang="en-US" sz="1200" b="0" i="0" kern="1200" dirty="0" smtClean="0">
                <a:solidFill>
                  <a:schemeClr val="tx1"/>
                </a:solidFill>
                <a:latin typeface="+mn-lt"/>
                <a:ea typeface="+mn-ea"/>
                <a:cs typeface="+mn-cs"/>
              </a:rPr>
              <a:t>either A or B or C choose either of its right choice</a:t>
            </a:r>
            <a:br>
              <a:rPr lang="en-US" dirty="0" smtClean="0"/>
            </a:br>
            <a:r>
              <a:rPr lang="en-US" sz="1200" b="0" i="0" kern="1200" dirty="0" smtClean="0">
                <a:solidFill>
                  <a:schemeClr val="tx1"/>
                </a:solidFill>
                <a:latin typeface="+mn-lt"/>
                <a:ea typeface="+mn-ea"/>
                <a:cs typeface="+mn-cs"/>
              </a:rPr>
              <a:t>like in ACB, A choose right choice... and so on</a:t>
            </a:r>
            <a:br>
              <a:rPr lang="en-US" dirty="0" smtClean="0"/>
            </a:br>
            <a:r>
              <a:rPr lang="en-US" sz="1200" b="0" i="0" kern="1200" dirty="0" smtClean="0">
                <a:solidFill>
                  <a:schemeClr val="tx1"/>
                </a:solidFill>
                <a:latin typeface="+mn-lt"/>
                <a:ea typeface="+mn-ea"/>
                <a:cs typeface="+mn-cs"/>
              </a:rPr>
              <a:t>but in last two cond.</a:t>
            </a:r>
            <a:br>
              <a:rPr lang="en-US" dirty="0" smtClean="0"/>
            </a:br>
            <a:r>
              <a:rPr lang="en-US" sz="1200" b="0" i="0" kern="1200" dirty="0" smtClean="0">
                <a:solidFill>
                  <a:schemeClr val="tx1"/>
                </a:solidFill>
                <a:latin typeface="+mn-lt"/>
                <a:ea typeface="+mn-ea"/>
                <a:cs typeface="+mn-cs"/>
              </a:rPr>
              <a:t>B C A </a:t>
            </a:r>
            <a:br>
              <a:rPr lang="en-US" dirty="0" smtClean="0"/>
            </a:br>
            <a:r>
              <a:rPr lang="en-US" sz="1200" b="0" i="0" kern="1200" dirty="0" smtClean="0">
                <a:solidFill>
                  <a:schemeClr val="tx1"/>
                </a:solidFill>
                <a:latin typeface="+mn-lt"/>
                <a:ea typeface="+mn-ea"/>
                <a:cs typeface="+mn-cs"/>
              </a:rPr>
              <a:t>C A B</a:t>
            </a:r>
            <a:br>
              <a:rPr lang="en-US" dirty="0" smtClean="0"/>
            </a:br>
            <a:r>
              <a:rPr lang="en-US" sz="1200" b="0" i="0" kern="1200" dirty="0" smtClean="0">
                <a:solidFill>
                  <a:schemeClr val="tx1"/>
                </a:solidFill>
                <a:latin typeface="+mn-lt"/>
                <a:ea typeface="+mn-ea"/>
                <a:cs typeface="+mn-cs"/>
              </a:rPr>
              <a:t>None of them chooses right choice</a:t>
            </a:r>
            <a:br>
              <a:rPr lang="en-US" dirty="0" smtClean="0"/>
            </a:br>
            <a:r>
              <a:rPr lang="en-US" sz="1200" b="0" i="0" kern="1200" dirty="0" smtClean="0">
                <a:solidFill>
                  <a:schemeClr val="tx1"/>
                </a:solidFill>
                <a:latin typeface="+mn-lt"/>
                <a:ea typeface="+mn-ea"/>
                <a:cs typeface="+mn-cs"/>
              </a:rPr>
              <a:t>So </a:t>
            </a:r>
            <a:r>
              <a:rPr lang="en-US" sz="1200" b="0" i="0" kern="1200" dirty="0" err="1" smtClean="0">
                <a:solidFill>
                  <a:schemeClr val="tx1"/>
                </a:solidFill>
                <a:latin typeface="+mn-lt"/>
                <a:ea typeface="+mn-ea"/>
                <a:cs typeface="+mn-cs"/>
              </a:rPr>
              <a:t>fav</a:t>
            </a:r>
            <a:r>
              <a:rPr lang="en-US" sz="1200" b="0" i="0" kern="1200" dirty="0" smtClean="0">
                <a:solidFill>
                  <a:schemeClr val="tx1"/>
                </a:solidFill>
                <a:latin typeface="+mn-lt"/>
                <a:ea typeface="+mn-ea"/>
                <a:cs typeface="+mn-cs"/>
              </a:rPr>
              <a:t> outcome=2</a:t>
            </a:r>
            <a:br>
              <a:rPr lang="en-US" dirty="0" smtClean="0"/>
            </a:br>
            <a:r>
              <a:rPr lang="en-US" sz="1200" b="0" i="0" kern="1200" dirty="0" smtClean="0">
                <a:solidFill>
                  <a:schemeClr val="tx1"/>
                </a:solidFill>
                <a:latin typeface="+mn-lt"/>
                <a:ea typeface="+mn-ea"/>
                <a:cs typeface="+mn-cs"/>
              </a:rPr>
              <a:t>and total outcome=3!=6</a:t>
            </a:r>
            <a:br>
              <a:rPr lang="en-US" dirty="0" smtClean="0"/>
            </a:br>
            <a:r>
              <a:rPr lang="en-US" sz="1200" b="0" i="0" kern="1200" dirty="0" smtClean="0">
                <a:solidFill>
                  <a:schemeClr val="tx1"/>
                </a:solidFill>
                <a:latin typeface="+mn-lt"/>
                <a:ea typeface="+mn-ea"/>
                <a:cs typeface="+mn-cs"/>
              </a:rPr>
              <a:t>prob-2/6=1/3</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1" u="sng" dirty="0" smtClean="0"/>
              <a:t>Sol 1:</a:t>
            </a:r>
            <a:endParaRPr lang="en-US" b="1" u="sng" dirty="0" smtClean="0"/>
          </a:p>
          <a:p>
            <a:pPr marL="158750" indent="0">
              <a:buNone/>
            </a:pPr>
            <a:r>
              <a:rPr lang="en-US" sz="1200" b="0" i="0" kern="1200" dirty="0" smtClean="0">
                <a:solidFill>
                  <a:schemeClr val="tx1"/>
                </a:solidFill>
                <a:latin typeface="+mn-lt"/>
                <a:ea typeface="+mn-ea"/>
                <a:cs typeface="+mn-cs"/>
              </a:rPr>
              <a:t>10x+y be the 2 digit number then</a:t>
            </a:r>
            <a:br>
              <a:rPr lang="en-US" dirty="0" smtClean="0"/>
            </a:br>
            <a:r>
              <a:rPr lang="en-US" sz="1200" b="0" i="0" kern="1200" dirty="0" smtClean="0">
                <a:solidFill>
                  <a:schemeClr val="tx1"/>
                </a:solidFill>
                <a:latin typeface="+mn-lt"/>
                <a:ea typeface="+mn-ea"/>
                <a:cs typeface="+mn-cs"/>
              </a:rPr>
              <a:t>10x+y+10Y+x(reverse) == 11(</a:t>
            </a:r>
            <a:r>
              <a:rPr lang="en-US" sz="1200" b="0" i="0" kern="1200" dirty="0" err="1" smtClean="0">
                <a:solidFill>
                  <a:schemeClr val="tx1"/>
                </a:solidFill>
                <a:latin typeface="+mn-lt"/>
                <a:ea typeface="+mn-ea"/>
                <a:cs typeface="+mn-cs"/>
              </a:rPr>
              <a:t>x+y</a:t>
            </a:r>
            <a:r>
              <a:rPr lang="en-US" sz="1200" b="0" i="0" kern="1200" dirty="0" smtClean="0">
                <a:solidFill>
                  <a:schemeClr val="tx1"/>
                </a:solidFill>
                <a:latin typeface="+mn-lt"/>
                <a:ea typeface="+mn-ea"/>
                <a:cs typeface="+mn-cs"/>
              </a:rPr>
              <a:t>) </a:t>
            </a:r>
            <a:br>
              <a:rPr lang="en-US" dirty="0" smtClean="0"/>
            </a:br>
            <a:r>
              <a:rPr lang="en-US" sz="1200" b="0" i="0" kern="1200" dirty="0" smtClean="0">
                <a:solidFill>
                  <a:schemeClr val="tx1"/>
                </a:solidFill>
                <a:latin typeface="+mn-lt"/>
                <a:ea typeface="+mn-ea"/>
                <a:cs typeface="+mn-cs"/>
              </a:rPr>
              <a:t>and 10x+y - (10y+x)== 9(x-y)</a:t>
            </a:r>
            <a:br>
              <a:rPr lang="en-US" dirty="0" smtClean="0"/>
            </a:br>
            <a:r>
              <a:rPr lang="en-US" sz="1200" b="0" i="0" kern="1200" dirty="0" smtClean="0">
                <a:solidFill>
                  <a:schemeClr val="tx1"/>
                </a:solidFill>
                <a:latin typeface="+mn-lt"/>
                <a:ea typeface="+mn-ea"/>
                <a:cs typeface="+mn-cs"/>
              </a:rPr>
              <a:t>solving x and y trail error method.. only one satisfies both the equations 6 and 5</a:t>
            </a:r>
            <a:br>
              <a:rPr lang="en-US" dirty="0" smtClean="0"/>
            </a:br>
            <a:r>
              <a:rPr lang="en-US" sz="1200" b="0" i="0" kern="1200" dirty="0" err="1" smtClean="0">
                <a:solidFill>
                  <a:schemeClr val="tx1"/>
                </a:solidFill>
                <a:latin typeface="+mn-lt"/>
                <a:ea typeface="+mn-ea"/>
                <a:cs typeface="+mn-cs"/>
              </a:rPr>
              <a:t>ans</a:t>
            </a:r>
            <a:r>
              <a:rPr lang="en-US" sz="1200" b="0" i="0" kern="1200" dirty="0" smtClean="0">
                <a:solidFill>
                  <a:schemeClr val="tx1"/>
                </a:solidFill>
                <a:latin typeface="+mn-lt"/>
                <a:ea typeface="+mn-ea"/>
                <a:cs typeface="+mn-cs"/>
              </a:rPr>
              <a:t>: 1</a:t>
            </a:r>
            <a:endParaRPr lang="en-US" sz="1200" b="0" i="0" kern="1200" dirty="0" smtClean="0">
              <a:solidFill>
                <a:schemeClr val="tx1"/>
              </a:solidFill>
              <a:latin typeface="+mn-lt"/>
              <a:ea typeface="+mn-ea"/>
              <a:cs typeface="+mn-cs"/>
            </a:endParaRPr>
          </a:p>
          <a:p>
            <a:pPr marL="158750" indent="0">
              <a:buNone/>
            </a:pPr>
            <a:endParaRPr lang="en-US" sz="1200" b="0" i="0" u="sng" kern="1200" dirty="0" smtClean="0">
              <a:solidFill>
                <a:schemeClr val="tx1"/>
              </a:solidFill>
              <a:latin typeface="+mn-lt"/>
              <a:ea typeface="+mn-ea"/>
              <a:cs typeface="+mn-cs"/>
            </a:endParaRPr>
          </a:p>
          <a:p>
            <a:pPr marL="158750" indent="0">
              <a:buNone/>
            </a:pPr>
            <a:r>
              <a:rPr lang="en-US" sz="1200" b="1" i="0" u="sng" kern="1200" dirty="0" smtClean="0">
                <a:solidFill>
                  <a:schemeClr val="tx1"/>
                </a:solidFill>
                <a:latin typeface="+mn-lt"/>
                <a:ea typeface="+mn-ea"/>
                <a:cs typeface="+mn-cs"/>
              </a:rPr>
              <a:t>SOL 2:</a:t>
            </a:r>
            <a:endParaRPr lang="en-US" sz="1200" b="1" i="0" u="sng" kern="1200" dirty="0" smtClean="0">
              <a:solidFill>
                <a:schemeClr val="tx1"/>
              </a:solidFill>
              <a:latin typeface="+mn-lt"/>
              <a:ea typeface="+mn-ea"/>
              <a:cs typeface="+mn-cs"/>
            </a:endParaRPr>
          </a:p>
          <a:p>
            <a:pPr marL="158750" indent="0">
              <a:buNone/>
            </a:pPr>
            <a:r>
              <a:rPr lang="en-US" sz="1200" b="0" i="0" kern="1200" dirty="0" smtClean="0">
                <a:solidFill>
                  <a:schemeClr val="tx1"/>
                </a:solidFill>
                <a:latin typeface="+mn-lt"/>
                <a:ea typeface="+mn-ea"/>
                <a:cs typeface="+mn-cs"/>
              </a:rPr>
              <a:t>Let the number </a:t>
            </a:r>
            <a:r>
              <a:rPr lang="en-US" sz="1200" b="0" i="0" kern="1200" dirty="0" err="1" smtClean="0">
                <a:solidFill>
                  <a:schemeClr val="tx1"/>
                </a:solidFill>
                <a:latin typeface="+mn-lt"/>
                <a:ea typeface="+mn-ea"/>
                <a:cs typeface="+mn-cs"/>
              </a:rPr>
              <a:t>xy</a:t>
            </a:r>
            <a:r>
              <a:rPr lang="en-US" sz="1200" b="0" i="0" kern="1200" dirty="0" smtClean="0">
                <a:solidFill>
                  <a:schemeClr val="tx1"/>
                </a:solidFill>
                <a:latin typeface="+mn-lt"/>
                <a:ea typeface="+mn-ea"/>
                <a:cs typeface="+mn-cs"/>
              </a:rPr>
              <a:t> = 10x + y</a:t>
            </a:r>
            <a:br>
              <a:rPr lang="en-US" dirty="0" smtClean="0"/>
            </a:br>
            <a:r>
              <a:rPr lang="en-US" sz="1200" b="0" i="0" kern="1200" dirty="0" smtClean="0">
                <a:solidFill>
                  <a:schemeClr val="tx1"/>
                </a:solidFill>
                <a:latin typeface="+mn-lt"/>
                <a:ea typeface="+mn-ea"/>
                <a:cs typeface="+mn-cs"/>
              </a:rPr>
              <a:t>Given that, 10x+y - (10y - x) = 9(x-y) is a perfect square</a:t>
            </a:r>
            <a:br>
              <a:rPr lang="en-US" dirty="0" smtClean="0"/>
            </a:br>
            <a:r>
              <a:rPr lang="en-US" sz="1200" b="0" i="0" kern="1200" dirty="0" smtClean="0">
                <a:solidFill>
                  <a:schemeClr val="tx1"/>
                </a:solidFill>
                <a:latin typeface="+mn-lt"/>
                <a:ea typeface="+mn-ea"/>
                <a:cs typeface="+mn-cs"/>
              </a:rPr>
              <a:t>So x-y can be 1, 4, 9.  -------- (1)</a:t>
            </a:r>
            <a:br>
              <a:rPr lang="en-US" dirty="0" smtClean="0"/>
            </a:br>
            <a:r>
              <a:rPr lang="en-US" sz="1200" b="0" i="0" kern="1200" dirty="0" smtClean="0">
                <a:solidFill>
                  <a:schemeClr val="tx1"/>
                </a:solidFill>
                <a:latin typeface="+mn-lt"/>
                <a:ea typeface="+mn-ea"/>
                <a:cs typeface="+mn-cs"/>
              </a:rPr>
              <a:t>So given that 10x+y +(10y +x) = 11(</a:t>
            </a:r>
            <a:r>
              <a:rPr lang="en-US" sz="1200" b="0" i="0" kern="1200" dirty="0" err="1" smtClean="0">
                <a:solidFill>
                  <a:schemeClr val="tx1"/>
                </a:solidFill>
                <a:latin typeface="+mn-lt"/>
                <a:ea typeface="+mn-ea"/>
                <a:cs typeface="+mn-cs"/>
              </a:rPr>
              <a:t>x+y</a:t>
            </a:r>
            <a:r>
              <a:rPr lang="en-US" sz="1200" b="0" i="0" kern="1200" dirty="0" smtClean="0">
                <a:solidFill>
                  <a:schemeClr val="tx1"/>
                </a:solidFill>
                <a:latin typeface="+mn-lt"/>
                <a:ea typeface="+mn-ea"/>
                <a:cs typeface="+mn-cs"/>
              </a:rPr>
              <a:t>) is a perfect square.</a:t>
            </a:r>
            <a:br>
              <a:rPr lang="en-US" dirty="0" smtClean="0"/>
            </a:br>
            <a:r>
              <a:rPr lang="en-US" sz="1200" b="0" i="0" kern="1200" dirty="0" smtClean="0">
                <a:solidFill>
                  <a:schemeClr val="tx1"/>
                </a:solidFill>
                <a:latin typeface="+mn-lt"/>
                <a:ea typeface="+mn-ea"/>
                <a:cs typeface="+mn-cs"/>
              </a:rPr>
              <a:t>So </a:t>
            </a:r>
            <a:r>
              <a:rPr lang="en-US" sz="1200" b="0" i="0" kern="1200" dirty="0" err="1" smtClean="0">
                <a:solidFill>
                  <a:schemeClr val="tx1"/>
                </a:solidFill>
                <a:latin typeface="+mn-lt"/>
                <a:ea typeface="+mn-ea"/>
                <a:cs typeface="+mn-cs"/>
              </a:rPr>
              <a:t>x+y</a:t>
            </a:r>
            <a:r>
              <a:rPr lang="en-US" sz="1200" b="0" i="0" kern="1200" dirty="0" smtClean="0">
                <a:solidFill>
                  <a:schemeClr val="tx1"/>
                </a:solidFill>
                <a:latin typeface="+mn-lt"/>
                <a:ea typeface="+mn-ea"/>
                <a:cs typeface="+mn-cs"/>
              </a:rPr>
              <a:t> be 11. options are (9,2), (8,3),(7,4),(6,5) hence only ( 6,5 ) satisfy the condition. .therefore ans. Is 1</a:t>
            </a:r>
            <a:endParaRPr b="1" u="sng"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1" u="sng" dirty="0" smtClean="0"/>
              <a:t>Sol 1:</a:t>
            </a:r>
            <a:endParaRPr lang="en-US" b="1" u="sng" dirty="0" smtClean="0"/>
          </a:p>
          <a:p>
            <a:pPr marL="158750" indent="0">
              <a:buNone/>
            </a:pPr>
            <a:r>
              <a:rPr lang="en-US" sz="1200" b="0" i="0" kern="1200" dirty="0" smtClean="0">
                <a:solidFill>
                  <a:schemeClr val="tx1"/>
                </a:solidFill>
                <a:latin typeface="+mn-lt"/>
                <a:ea typeface="+mn-ea"/>
                <a:cs typeface="+mn-cs"/>
              </a:rPr>
              <a:t>R G W B Y is the bead pattern and it repeats.</a:t>
            </a:r>
            <a:br>
              <a:rPr lang="en-US" dirty="0" smtClean="0"/>
            </a:br>
            <a:r>
              <a:rPr lang="en-US" sz="1200" b="0" i="0" kern="1200" dirty="0" smtClean="0">
                <a:solidFill>
                  <a:schemeClr val="tx1"/>
                </a:solidFill>
                <a:latin typeface="+mn-lt"/>
                <a:ea typeface="+mn-ea"/>
                <a:cs typeface="+mn-cs"/>
              </a:rPr>
              <a:t>Bead want to end with White.</a:t>
            </a:r>
            <a:br>
              <a:rPr lang="en-US" dirty="0" smtClean="0"/>
            </a:br>
            <a:r>
              <a:rPr lang="en-US" sz="1200" b="0" i="0" kern="1200" dirty="0" smtClean="0">
                <a:solidFill>
                  <a:schemeClr val="tx1"/>
                </a:solidFill>
                <a:latin typeface="+mn-lt"/>
                <a:ea typeface="+mn-ea"/>
                <a:cs typeface="+mn-cs"/>
              </a:rPr>
              <a:t>So, the 3rd, 8th, 13th, 18th... beads will be W.</a:t>
            </a:r>
            <a:br>
              <a:rPr lang="en-US" dirty="0" smtClean="0"/>
            </a:br>
            <a:r>
              <a:rPr lang="en-US" sz="1200" b="0" i="0" kern="1200" dirty="0" smtClean="0">
                <a:solidFill>
                  <a:schemeClr val="tx1"/>
                </a:solidFill>
                <a:latin typeface="+mn-lt"/>
                <a:ea typeface="+mn-ea"/>
                <a:cs typeface="+mn-cs"/>
              </a:rPr>
              <a:t>So, number of beads - 3 has to be divisible by 5 for it to be a White bead.</a:t>
            </a:r>
            <a:br>
              <a:rPr lang="en-US" dirty="0" smtClean="0"/>
            </a:br>
            <a:br>
              <a:rPr lang="en-US" dirty="0" smtClean="0"/>
            </a:br>
            <a:r>
              <a:rPr lang="en-US" sz="1200" b="0" i="0" kern="1200" dirty="0" smtClean="0">
                <a:solidFill>
                  <a:schemeClr val="tx1"/>
                </a:solidFill>
                <a:latin typeface="+mn-lt"/>
                <a:ea typeface="+mn-ea"/>
                <a:cs typeface="+mn-cs"/>
              </a:rPr>
              <a:t>For those conditions, option D(68) only satisfy.</a:t>
            </a:r>
            <a:br>
              <a:rPr lang="en-US" dirty="0" smtClean="0"/>
            </a:br>
            <a:r>
              <a:rPr lang="en-US" sz="1200" b="0" i="0" kern="1200" dirty="0" smtClean="0">
                <a:solidFill>
                  <a:schemeClr val="tx1"/>
                </a:solidFill>
                <a:latin typeface="+mn-lt"/>
                <a:ea typeface="+mn-ea"/>
                <a:cs typeface="+mn-cs"/>
              </a:rPr>
              <a:t>i.e., 68 - 3 = 65 and that also divisible by 5.</a:t>
            </a:r>
            <a:br>
              <a:rPr lang="en-US" dirty="0" smtClean="0"/>
            </a:br>
            <a:r>
              <a:rPr lang="en-US" sz="1200" b="0" i="0" kern="1200" dirty="0" smtClean="0">
                <a:solidFill>
                  <a:schemeClr val="tx1"/>
                </a:solidFill>
                <a:latin typeface="+mn-lt"/>
                <a:ea typeface="+mn-ea"/>
                <a:cs typeface="+mn-cs"/>
              </a:rPr>
              <a:t>S0, 68 is the answer.</a:t>
            </a:r>
            <a:endParaRPr lang="en-US" sz="1200" b="0" i="0" kern="1200" dirty="0" smtClean="0">
              <a:solidFill>
                <a:schemeClr val="tx1"/>
              </a:solidFill>
              <a:latin typeface="+mn-lt"/>
              <a:ea typeface="+mn-ea"/>
              <a:cs typeface="+mn-cs"/>
            </a:endParaRPr>
          </a:p>
          <a:p>
            <a:pPr marL="158750" indent="0">
              <a:buNone/>
            </a:pPr>
            <a:endParaRPr b="1" u="sng"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200" b="1" i="0" u="sng" kern="1200" dirty="0" smtClean="0">
                <a:solidFill>
                  <a:schemeClr val="tx1"/>
                </a:solidFill>
                <a:latin typeface="+mn-lt"/>
                <a:ea typeface="+mn-ea"/>
                <a:cs typeface="+mn-cs"/>
              </a:rPr>
              <a:t>SOL 1 :</a:t>
            </a:r>
            <a:endParaRPr lang="en-US" sz="1200" b="1" i="0" u="sng" kern="1200" dirty="0" smtClean="0">
              <a:solidFill>
                <a:schemeClr val="tx1"/>
              </a:solidFill>
              <a:latin typeface="+mn-lt"/>
              <a:ea typeface="+mn-ea"/>
              <a:cs typeface="+mn-cs"/>
            </a:endParaRPr>
          </a:p>
          <a:p>
            <a:pPr marL="158750" indent="0">
              <a:buNone/>
            </a:pPr>
            <a:r>
              <a:rPr lang="en-US" sz="1200" b="0" i="0" kern="1200" dirty="0" smtClean="0">
                <a:solidFill>
                  <a:schemeClr val="tx1"/>
                </a:solidFill>
                <a:latin typeface="+mn-lt"/>
                <a:ea typeface="+mn-ea"/>
                <a:cs typeface="+mn-cs"/>
              </a:rPr>
              <a:t>Total 14 spots with 8 chairs</a:t>
            </a:r>
            <a:br>
              <a:rPr lang="en-US" dirty="0" smtClean="0"/>
            </a:br>
            <a:r>
              <a:rPr lang="en-US" sz="1200" b="0" i="0" kern="1200" dirty="0" smtClean="0">
                <a:solidFill>
                  <a:schemeClr val="tx1"/>
                </a:solidFill>
                <a:latin typeface="+mn-lt"/>
                <a:ea typeface="+mn-ea"/>
                <a:cs typeface="+mn-cs"/>
              </a:rPr>
              <a:t>at each spot different number of people</a:t>
            </a:r>
            <a:br>
              <a:rPr lang="en-US" dirty="0" smtClean="0"/>
            </a:br>
            <a:r>
              <a:rPr lang="en-US" sz="1200" b="0" i="0" kern="1200" dirty="0" smtClean="0">
                <a:solidFill>
                  <a:schemeClr val="tx1"/>
                </a:solidFill>
                <a:latin typeface="+mn-lt"/>
                <a:ea typeface="+mn-ea"/>
                <a:cs typeface="+mn-cs"/>
              </a:rPr>
              <a:t>so, possible combinations</a:t>
            </a:r>
            <a:br>
              <a:rPr lang="en-US" dirty="0" smtClean="0"/>
            </a:br>
            <a:r>
              <a:rPr lang="en-US" sz="1200" b="0" i="0" kern="1200" dirty="0" smtClean="0">
                <a:solidFill>
                  <a:schemeClr val="tx1"/>
                </a:solidFill>
                <a:latin typeface="+mn-lt"/>
                <a:ea typeface="+mn-ea"/>
                <a:cs typeface="+mn-cs"/>
              </a:rPr>
              <a:t>1+2+3+4+5+6+7+8</a:t>
            </a:r>
            <a:br>
              <a:rPr lang="en-US" dirty="0" smtClean="0"/>
            </a:br>
            <a:r>
              <a:rPr lang="en-US" sz="1200" b="0" i="0" kern="1200" dirty="0" smtClean="0">
                <a:solidFill>
                  <a:schemeClr val="tx1"/>
                </a:solidFill>
                <a:latin typeface="+mn-lt"/>
                <a:ea typeface="+mn-ea"/>
                <a:cs typeface="+mn-cs"/>
              </a:rPr>
              <a:t>but,</a:t>
            </a:r>
            <a:br>
              <a:rPr lang="en-US" dirty="0" smtClean="0"/>
            </a:br>
            <a:r>
              <a:rPr lang="en-US" sz="1200" b="0" i="0" kern="1200" dirty="0" smtClean="0">
                <a:solidFill>
                  <a:schemeClr val="tx1"/>
                </a:solidFill>
                <a:latin typeface="+mn-lt"/>
                <a:ea typeface="+mn-ea"/>
                <a:cs typeface="+mn-cs"/>
              </a:rPr>
              <a:t>only 28 people their</a:t>
            </a:r>
            <a:br>
              <a:rPr lang="en-US" dirty="0" smtClean="0"/>
            </a:br>
            <a:r>
              <a:rPr lang="en-US" sz="1200" b="0" i="0" kern="1200" dirty="0" smtClean="0">
                <a:solidFill>
                  <a:schemeClr val="tx1"/>
                </a:solidFill>
                <a:latin typeface="+mn-lt"/>
                <a:ea typeface="+mn-ea"/>
                <a:cs typeface="+mn-cs"/>
              </a:rPr>
              <a:t>so,</a:t>
            </a:r>
            <a:br>
              <a:rPr lang="en-US" dirty="0" smtClean="0"/>
            </a:br>
            <a:r>
              <a:rPr lang="en-US" sz="1200" b="0" i="0" kern="1200" dirty="0" smtClean="0">
                <a:solidFill>
                  <a:schemeClr val="tx1"/>
                </a:solidFill>
                <a:latin typeface="+mn-lt"/>
                <a:ea typeface="+mn-ea"/>
                <a:cs typeface="+mn-cs"/>
              </a:rPr>
              <a:t>1+2+3+4+5+6+7=28</a:t>
            </a:r>
            <a:br>
              <a:rPr lang="en-US" dirty="0" smtClean="0"/>
            </a:br>
            <a:r>
              <a:rPr lang="en-US" sz="1200" b="0" i="0" kern="1200" dirty="0" smtClean="0">
                <a:solidFill>
                  <a:schemeClr val="tx1"/>
                </a:solidFill>
                <a:latin typeface="+mn-lt"/>
                <a:ea typeface="+mn-ea"/>
                <a:cs typeface="+mn-cs"/>
              </a:rPr>
              <a:t>so 7 possibilities</a:t>
            </a:r>
            <a:br>
              <a:rPr lang="en-US" dirty="0" smtClean="0"/>
            </a:br>
            <a:r>
              <a:rPr lang="en-US" sz="1200" b="0" i="0" kern="1200" dirty="0" smtClean="0">
                <a:solidFill>
                  <a:schemeClr val="tx1"/>
                </a:solidFill>
                <a:latin typeface="+mn-lt"/>
                <a:ea typeface="+mn-ea"/>
                <a:cs typeface="+mn-cs"/>
              </a:rPr>
              <a:t>vacant=14-7=7</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200" b="1" i="0" u="sng" kern="1200" dirty="0" smtClean="0">
                <a:solidFill>
                  <a:schemeClr val="tx1"/>
                </a:solidFill>
                <a:latin typeface="+mn-lt"/>
                <a:ea typeface="+mn-ea"/>
                <a:cs typeface="+mn-cs"/>
              </a:rPr>
              <a:t>Sol 1:</a:t>
            </a:r>
            <a:endParaRPr lang="en-US" sz="1200" b="1" i="0" u="sng" kern="1200" dirty="0" smtClean="0">
              <a:solidFill>
                <a:schemeClr val="tx1"/>
              </a:solidFill>
              <a:latin typeface="+mn-lt"/>
              <a:ea typeface="+mn-ea"/>
              <a:cs typeface="+mn-cs"/>
            </a:endParaRPr>
          </a:p>
          <a:p>
            <a:pPr marL="158750" indent="0">
              <a:buNone/>
            </a:pPr>
            <a:r>
              <a:rPr lang="en-US" sz="1200" b="0" i="0" kern="1200" dirty="0" smtClean="0">
                <a:solidFill>
                  <a:schemeClr val="tx1"/>
                </a:solidFill>
                <a:latin typeface="+mn-lt"/>
                <a:ea typeface="+mn-ea"/>
                <a:cs typeface="+mn-cs"/>
              </a:rPr>
              <a:t>total </a:t>
            </a:r>
            <a:r>
              <a:rPr lang="en-US" sz="1200" b="0" i="0" kern="1200" dirty="0" err="1" smtClean="0">
                <a:solidFill>
                  <a:schemeClr val="tx1"/>
                </a:solidFill>
                <a:latin typeface="+mn-lt"/>
                <a:ea typeface="+mn-ea"/>
                <a:cs typeface="+mn-cs"/>
              </a:rPr>
              <a:t>possibble</a:t>
            </a:r>
            <a:r>
              <a:rPr lang="en-US" sz="1200" b="0" i="0" kern="1200" dirty="0" smtClean="0">
                <a:solidFill>
                  <a:schemeClr val="tx1"/>
                </a:solidFill>
                <a:latin typeface="+mn-lt"/>
                <a:ea typeface="+mn-ea"/>
                <a:cs typeface="+mn-cs"/>
              </a:rPr>
              <a:t> combination=8c1*8c1=8*8=64</a:t>
            </a:r>
            <a:br>
              <a:rPr lang="en-US" dirty="0" smtClean="0"/>
            </a:br>
            <a:r>
              <a:rPr lang="en-US" sz="1200" b="0" i="0" kern="1200" dirty="0" smtClean="0">
                <a:solidFill>
                  <a:schemeClr val="tx1"/>
                </a:solidFill>
                <a:latin typeface="+mn-lt"/>
                <a:ea typeface="+mn-ea"/>
                <a:cs typeface="+mn-cs"/>
              </a:rPr>
              <a:t>total possible combinations that exceeds 36=(5,8),(6,7),(6,8),(7,6),(7,7),(7,8),(8,5),(8,6),(8,7),(8,8)=10</a:t>
            </a:r>
            <a:br>
              <a:rPr lang="en-US" dirty="0" smtClean="0"/>
            </a:br>
            <a:r>
              <a:rPr lang="en-US" sz="1200" b="0" i="0" kern="1200" dirty="0" smtClean="0">
                <a:solidFill>
                  <a:schemeClr val="tx1"/>
                </a:solidFill>
                <a:latin typeface="+mn-lt"/>
                <a:ea typeface="+mn-ea"/>
                <a:cs typeface="+mn-cs"/>
              </a:rPr>
              <a:t>the probability=10/64=5/32</a:t>
            </a:r>
            <a:endParaRPr lang="en-US" sz="1200" b="0" i="0" kern="1200" dirty="0" smtClean="0">
              <a:solidFill>
                <a:schemeClr val="tx1"/>
              </a:solidFill>
              <a:latin typeface="+mn-lt"/>
              <a:ea typeface="+mn-ea"/>
              <a:cs typeface="+mn-cs"/>
            </a:endParaRPr>
          </a:p>
          <a:p>
            <a:pPr marL="158750" indent="0">
              <a:buNone/>
            </a:pPr>
            <a:r>
              <a:rPr lang="en-US" b="1" u="sng" dirty="0" smtClean="0"/>
              <a:t>Sol:2</a:t>
            </a:r>
            <a:endParaRPr lang="en-US" b="1" u="sng" dirty="0" smtClean="0"/>
          </a:p>
          <a:p>
            <a:pPr marL="158750" indent="0">
              <a:buNone/>
            </a:pPr>
            <a:r>
              <a:rPr lang="en-US" sz="1200" b="0" i="0" kern="1200" dirty="0" smtClean="0">
                <a:solidFill>
                  <a:schemeClr val="tx1"/>
                </a:solidFill>
                <a:latin typeface="+mn-lt"/>
                <a:ea typeface="+mn-ea"/>
                <a:cs typeface="+mn-cs"/>
              </a:rPr>
              <a:t>Only Possible results in the output buffer are:(5,8),(6,7),(6,8)....(8,8).</a:t>
            </a:r>
            <a:br>
              <a:rPr lang="en-US" dirty="0" smtClean="0"/>
            </a:br>
            <a:r>
              <a:rPr lang="en-US" sz="1200" b="0" i="0" kern="1200" dirty="0" smtClean="0">
                <a:solidFill>
                  <a:schemeClr val="tx1"/>
                </a:solidFill>
                <a:latin typeface="+mn-lt"/>
                <a:ea typeface="+mn-ea"/>
                <a:cs typeface="+mn-cs"/>
              </a:rPr>
              <a:t>therefore total number of desired output=11</a:t>
            </a:r>
            <a:br>
              <a:rPr lang="en-US" dirty="0" smtClean="0"/>
            </a:br>
            <a:r>
              <a:rPr lang="en-US" sz="1200" b="0" i="0" kern="1200" dirty="0" smtClean="0">
                <a:solidFill>
                  <a:schemeClr val="tx1"/>
                </a:solidFill>
                <a:latin typeface="+mn-lt"/>
                <a:ea typeface="+mn-ea"/>
                <a:cs typeface="+mn-cs"/>
              </a:rPr>
              <a:t>total number of possible results are 8*8=64</a:t>
            </a:r>
            <a:br>
              <a:rPr lang="en-US" dirty="0" smtClean="0"/>
            </a:br>
            <a:r>
              <a:rPr lang="en-US" sz="1200" b="0" i="0" kern="1200" dirty="0" smtClean="0">
                <a:solidFill>
                  <a:schemeClr val="tx1"/>
                </a:solidFill>
                <a:latin typeface="+mn-lt"/>
                <a:ea typeface="+mn-ea"/>
                <a:cs typeface="+mn-cs"/>
              </a:rPr>
              <a:t>therefore required </a:t>
            </a:r>
            <a:r>
              <a:rPr lang="en-US" sz="1200" b="0" i="0" kern="1200" dirty="0" err="1" smtClean="0">
                <a:solidFill>
                  <a:schemeClr val="tx1"/>
                </a:solidFill>
                <a:latin typeface="+mn-lt"/>
                <a:ea typeface="+mn-ea"/>
                <a:cs typeface="+mn-cs"/>
              </a:rPr>
              <a:t>ans</a:t>
            </a:r>
            <a:r>
              <a:rPr lang="en-US" sz="1200" b="0" i="0" kern="1200" dirty="0" smtClean="0">
                <a:solidFill>
                  <a:schemeClr val="tx1"/>
                </a:solidFill>
                <a:latin typeface="+mn-lt"/>
                <a:ea typeface="+mn-ea"/>
                <a:cs typeface="+mn-cs"/>
              </a:rPr>
              <a:t>=10/64=5/32</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200" b="1" i="0" u="sng" kern="1200" dirty="0" smtClean="0">
                <a:solidFill>
                  <a:schemeClr val="tx1"/>
                </a:solidFill>
                <a:latin typeface="+mn-lt"/>
                <a:ea typeface="+mn-ea"/>
                <a:cs typeface="+mn-cs"/>
              </a:rPr>
              <a:t>SOL 1: </a:t>
            </a:r>
            <a:endParaRPr lang="en-US" sz="1200" b="1" i="0" u="sng" kern="1200" dirty="0" smtClean="0">
              <a:solidFill>
                <a:schemeClr val="tx1"/>
              </a:solidFill>
              <a:latin typeface="+mn-lt"/>
              <a:ea typeface="+mn-ea"/>
              <a:cs typeface="+mn-cs"/>
            </a:endParaRPr>
          </a:p>
          <a:p>
            <a:pPr marL="158750" indent="0">
              <a:buNone/>
            </a:pPr>
            <a:r>
              <a:rPr lang="en-US" sz="1200" b="0" i="0" kern="1200" dirty="0" smtClean="0">
                <a:solidFill>
                  <a:schemeClr val="tx1"/>
                </a:solidFill>
                <a:latin typeface="+mn-lt"/>
                <a:ea typeface="+mn-ea"/>
                <a:cs typeface="+mn-cs"/>
              </a:rPr>
              <a:t>Here probability of Ghana = 2/3.</a:t>
            </a:r>
            <a:endParaRPr lang="en-US" sz="1200" b="0" i="0" kern="1200" dirty="0" smtClean="0">
              <a:solidFill>
                <a:schemeClr val="tx1"/>
              </a:solidFill>
              <a:latin typeface="+mn-lt"/>
              <a:ea typeface="+mn-ea"/>
              <a:cs typeface="+mn-cs"/>
            </a:endParaRPr>
          </a:p>
          <a:p>
            <a:pPr marL="158750" indent="0">
              <a:buNone/>
            </a:pPr>
            <a:r>
              <a:rPr lang="en-US" sz="1200" b="0" i="0" kern="1200" dirty="0" smtClean="0">
                <a:solidFill>
                  <a:schemeClr val="tx1"/>
                </a:solidFill>
                <a:latin typeface="+mn-lt"/>
                <a:ea typeface="+mn-ea"/>
                <a:cs typeface="+mn-cs"/>
              </a:rPr>
              <a:t> =&gt;The octopus also should have same probability in selecting </a:t>
            </a:r>
            <a:endParaRPr lang="en-US" sz="1200" b="0" i="0" kern="1200" dirty="0" smtClean="0">
              <a:solidFill>
                <a:schemeClr val="tx1"/>
              </a:solidFill>
              <a:latin typeface="+mn-lt"/>
              <a:ea typeface="+mn-ea"/>
              <a:cs typeface="+mn-cs"/>
            </a:endParaRPr>
          </a:p>
          <a:p>
            <a:pPr marL="158750" indent="0">
              <a:buNone/>
            </a:pPr>
            <a:r>
              <a:rPr lang="en-US" sz="1200" b="0" i="0" kern="1200" dirty="0" smtClean="0">
                <a:solidFill>
                  <a:schemeClr val="tx1"/>
                </a:solidFill>
                <a:latin typeface="+mn-lt"/>
                <a:ea typeface="+mn-ea"/>
                <a:cs typeface="+mn-cs"/>
              </a:rPr>
              <a:t>Ghana as winner = 2/3.</a:t>
            </a:r>
            <a:endParaRPr lang="en-US" sz="1200" b="0" i="0" kern="1200" dirty="0" smtClean="0">
              <a:solidFill>
                <a:schemeClr val="tx1"/>
              </a:solidFill>
              <a:latin typeface="+mn-lt"/>
              <a:ea typeface="+mn-ea"/>
              <a:cs typeface="+mn-cs"/>
            </a:endParaRPr>
          </a:p>
          <a:p>
            <a:pPr marL="158750" indent="0">
              <a:buNone/>
            </a:pPr>
            <a:r>
              <a:rPr lang="en-US" sz="1200" b="0" i="0" kern="1200" dirty="0" smtClean="0">
                <a:solidFill>
                  <a:schemeClr val="tx1"/>
                </a:solidFill>
                <a:latin typeface="+mn-lt"/>
                <a:ea typeface="+mn-ea"/>
                <a:cs typeface="+mn-cs"/>
              </a:rPr>
              <a:t> So total probability of selecting the right team (winning team) by the octopus is (2/3)(2/3)=4/9.</a:t>
            </a:r>
            <a:endParaRPr lang="en-US" sz="1200" b="0" i="0" kern="1200" dirty="0" smtClean="0">
              <a:solidFill>
                <a:schemeClr val="tx1"/>
              </a:solidFill>
              <a:latin typeface="+mn-lt"/>
              <a:ea typeface="+mn-ea"/>
              <a:cs typeface="+mn-cs"/>
            </a:endParaRPr>
          </a:p>
          <a:p>
            <a:pPr marL="158750" indent="0">
              <a:buNone/>
            </a:pPr>
            <a:r>
              <a:rPr lang="en-US" sz="1200" b="0" i="0" kern="1200" dirty="0" smtClean="0">
                <a:solidFill>
                  <a:schemeClr val="tx1"/>
                </a:solidFill>
                <a:latin typeface="+mn-lt"/>
                <a:ea typeface="+mn-ea"/>
                <a:cs typeface="+mn-cs"/>
              </a:rPr>
              <a:t> If Ghana has 2/3 chances, Bolivia will have 1-2/3=1/3 chances(Assuming that a tie is not possible). </a:t>
            </a:r>
            <a:endParaRPr lang="en-US" sz="1200" b="0" i="0" kern="1200" dirty="0" smtClean="0">
              <a:solidFill>
                <a:schemeClr val="tx1"/>
              </a:solidFill>
              <a:latin typeface="+mn-lt"/>
              <a:ea typeface="+mn-ea"/>
              <a:cs typeface="+mn-cs"/>
            </a:endParaRPr>
          </a:p>
          <a:p>
            <a:pPr marL="158750" indent="0">
              <a:buNone/>
            </a:pPr>
            <a:r>
              <a:rPr lang="en-US" sz="1200" b="0" i="0" kern="1200" dirty="0" smtClean="0">
                <a:solidFill>
                  <a:schemeClr val="tx1"/>
                </a:solidFill>
                <a:latin typeface="+mn-lt"/>
                <a:ea typeface="+mn-ea"/>
                <a:cs typeface="+mn-cs"/>
              </a:rPr>
              <a:t>So octopus also has 1/3 chances of selecting Bolivia. </a:t>
            </a:r>
            <a:endParaRPr lang="en-US" sz="1200" b="0" i="0" kern="1200" dirty="0" smtClean="0">
              <a:solidFill>
                <a:schemeClr val="tx1"/>
              </a:solidFill>
              <a:latin typeface="+mn-lt"/>
              <a:ea typeface="+mn-ea"/>
              <a:cs typeface="+mn-cs"/>
            </a:endParaRPr>
          </a:p>
          <a:p>
            <a:pPr marL="158750" indent="0">
              <a:buNone/>
            </a:pPr>
            <a:r>
              <a:rPr lang="en-US" sz="1200" b="0" i="0" kern="1200" dirty="0" smtClean="0">
                <a:solidFill>
                  <a:schemeClr val="tx1"/>
                </a:solidFill>
                <a:latin typeface="+mn-lt"/>
                <a:ea typeface="+mn-ea"/>
                <a:cs typeface="+mn-cs"/>
              </a:rPr>
              <a:t>So total probability for Bolivia would be (1/3)(1/3)=1/9. </a:t>
            </a:r>
            <a:endParaRPr lang="en-US" sz="1200" b="0" i="0" kern="1200" dirty="0" smtClean="0">
              <a:solidFill>
                <a:schemeClr val="tx1"/>
              </a:solidFill>
              <a:latin typeface="+mn-lt"/>
              <a:ea typeface="+mn-ea"/>
              <a:cs typeface="+mn-cs"/>
            </a:endParaRPr>
          </a:p>
          <a:p>
            <a:pPr marL="158750" indent="0">
              <a:buNone/>
            </a:pPr>
            <a:r>
              <a:rPr lang="en-US" sz="1200" b="0" i="0" kern="1200" dirty="0" smtClean="0">
                <a:solidFill>
                  <a:schemeClr val="tx1"/>
                </a:solidFill>
                <a:latin typeface="+mn-lt"/>
                <a:ea typeface="+mn-ea"/>
                <a:cs typeface="+mn-cs"/>
              </a:rPr>
              <a:t>Any team can win the match. </a:t>
            </a:r>
            <a:endParaRPr lang="en-US" sz="1200" b="0" i="0" kern="1200" dirty="0" smtClean="0">
              <a:solidFill>
                <a:schemeClr val="tx1"/>
              </a:solidFill>
              <a:latin typeface="+mn-lt"/>
              <a:ea typeface="+mn-ea"/>
              <a:cs typeface="+mn-cs"/>
            </a:endParaRPr>
          </a:p>
          <a:p>
            <a:pPr marL="158750" indent="0">
              <a:buNone/>
            </a:pPr>
            <a:r>
              <a:rPr lang="en-US" sz="1200" b="0" i="0" kern="1200" dirty="0" smtClean="0">
                <a:solidFill>
                  <a:schemeClr val="tx1"/>
                </a:solidFill>
                <a:latin typeface="+mn-lt"/>
                <a:ea typeface="+mn-ea"/>
                <a:cs typeface="+mn-cs"/>
              </a:rPr>
              <a:t>So total probability is 4/9+1/9=</a:t>
            </a:r>
            <a:r>
              <a:rPr lang="en-US" sz="1200" b="1" i="0" kern="1200" dirty="0" smtClean="0">
                <a:solidFill>
                  <a:schemeClr val="tx1"/>
                </a:solidFill>
                <a:latin typeface="+mn-lt"/>
                <a:ea typeface="+mn-ea"/>
                <a:cs typeface="+mn-cs"/>
              </a:rPr>
              <a:t>5/9</a:t>
            </a:r>
            <a:endParaRPr b="1"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200" b="1" i="0" u="sng" kern="1200" dirty="0" smtClean="0">
                <a:solidFill>
                  <a:schemeClr val="tx1"/>
                </a:solidFill>
                <a:latin typeface="+mn-lt"/>
                <a:ea typeface="+mn-ea"/>
                <a:cs typeface="+mn-cs"/>
              </a:rPr>
              <a:t>Sol 1:</a:t>
            </a:r>
            <a:endParaRPr lang="en-US" sz="1200" b="1" i="0" u="sng" kern="1200" dirty="0" smtClean="0">
              <a:solidFill>
                <a:schemeClr val="tx1"/>
              </a:solidFill>
              <a:latin typeface="+mn-lt"/>
              <a:ea typeface="+mn-ea"/>
              <a:cs typeface="+mn-cs"/>
            </a:endParaRPr>
          </a:p>
          <a:p>
            <a:pPr marL="158750" indent="0">
              <a:buNone/>
            </a:pPr>
            <a:r>
              <a:rPr lang="en-US" sz="1200" b="0" i="0" kern="1200" dirty="0" smtClean="0">
                <a:solidFill>
                  <a:schemeClr val="tx1"/>
                </a:solidFill>
                <a:latin typeface="+mn-lt"/>
                <a:ea typeface="+mn-ea"/>
                <a:cs typeface="+mn-cs"/>
              </a:rPr>
              <a:t>for positive number </a:t>
            </a:r>
            <a:br>
              <a:rPr lang="en-US" dirty="0" smtClean="0"/>
            </a:br>
            <a:r>
              <a:rPr lang="en-US" sz="1200" b="0" i="0" kern="1200" dirty="0" smtClean="0">
                <a:solidFill>
                  <a:schemeClr val="tx1"/>
                </a:solidFill>
                <a:latin typeface="+mn-lt"/>
                <a:ea typeface="+mn-ea"/>
                <a:cs typeface="+mn-cs"/>
              </a:rPr>
              <a:t>6c4/14c4 + (6c2*8c2)/14c4 + 8c4/14c4 =505/1001</a:t>
            </a:r>
            <a:br>
              <a:rPr lang="en-US" dirty="0" smtClean="0"/>
            </a:br>
            <a:r>
              <a:rPr lang="en-US" sz="1200" b="0" i="0" kern="1200" dirty="0" smtClean="0">
                <a:solidFill>
                  <a:schemeClr val="tx1"/>
                </a:solidFill>
                <a:latin typeface="+mn-lt"/>
                <a:ea typeface="+mn-ea"/>
                <a:cs typeface="+mn-cs"/>
              </a:rPr>
              <a:t>case1: only 4 positive no.</a:t>
            </a:r>
            <a:br>
              <a:rPr lang="en-US" dirty="0" smtClean="0"/>
            </a:br>
            <a:r>
              <a:rPr lang="en-US" sz="1200" b="0" i="0" kern="1200" dirty="0" smtClean="0">
                <a:solidFill>
                  <a:schemeClr val="tx1"/>
                </a:solidFill>
                <a:latin typeface="+mn-lt"/>
                <a:ea typeface="+mn-ea"/>
                <a:cs typeface="+mn-cs"/>
              </a:rPr>
              <a:t>case2: 2 positive and 2 negative no.</a:t>
            </a:r>
            <a:br>
              <a:rPr lang="en-US" dirty="0" smtClean="0"/>
            </a:br>
            <a:r>
              <a:rPr lang="en-US" sz="1200" b="0" i="0" kern="1200" dirty="0" smtClean="0">
                <a:solidFill>
                  <a:schemeClr val="tx1"/>
                </a:solidFill>
                <a:latin typeface="+mn-lt"/>
                <a:ea typeface="+mn-ea"/>
                <a:cs typeface="+mn-cs"/>
              </a:rPr>
              <a:t>case3: 4 negative no.</a:t>
            </a:r>
            <a:endParaRPr lang="en-US" sz="1200" b="0" i="0" kern="1200" dirty="0" smtClean="0">
              <a:solidFill>
                <a:schemeClr val="tx1"/>
              </a:solidFill>
              <a:latin typeface="+mn-lt"/>
              <a:ea typeface="+mn-ea"/>
              <a:cs typeface="+mn-cs"/>
            </a:endParaRPr>
          </a:p>
          <a:p>
            <a:pPr marL="158750" indent="0">
              <a:buNone/>
            </a:pPr>
            <a:r>
              <a:rPr lang="en-US" sz="1200" b="1" i="0" u="sng" kern="1200" dirty="0" smtClean="0">
                <a:solidFill>
                  <a:schemeClr val="tx1"/>
                </a:solidFill>
                <a:latin typeface="+mn-lt"/>
                <a:ea typeface="+mn-ea"/>
                <a:cs typeface="+mn-cs"/>
              </a:rPr>
              <a:t>Sol2:</a:t>
            </a:r>
            <a:endParaRPr lang="en-US" sz="1200" b="1" i="0" u="sng" kern="1200" dirty="0" smtClean="0">
              <a:solidFill>
                <a:schemeClr val="tx1"/>
              </a:solidFill>
              <a:latin typeface="+mn-lt"/>
              <a:ea typeface="+mn-ea"/>
              <a:cs typeface="+mn-cs"/>
            </a:endParaRPr>
          </a:p>
          <a:p>
            <a:pPr marL="158750" indent="0">
              <a:buNone/>
            </a:pPr>
            <a:r>
              <a:rPr lang="en-US" sz="1200" b="0" i="0" kern="1200" dirty="0" smtClean="0">
                <a:solidFill>
                  <a:schemeClr val="tx1"/>
                </a:solidFill>
                <a:latin typeface="+mn-lt"/>
                <a:ea typeface="+mn-ea"/>
                <a:cs typeface="+mn-cs"/>
              </a:rPr>
              <a:t>all four positive number = 6c4/14c4</a:t>
            </a:r>
            <a:br>
              <a:rPr lang="en-US" dirty="0" smtClean="0"/>
            </a:br>
            <a:r>
              <a:rPr lang="en-US" sz="1200" b="0" i="0" kern="1200" dirty="0" smtClean="0">
                <a:solidFill>
                  <a:schemeClr val="tx1"/>
                </a:solidFill>
                <a:latin typeface="+mn-lt"/>
                <a:ea typeface="+mn-ea"/>
                <a:cs typeface="+mn-cs"/>
              </a:rPr>
              <a:t>all four negative number = 8c4/14c4</a:t>
            </a:r>
            <a:br>
              <a:rPr lang="en-US" dirty="0" smtClean="0"/>
            </a:br>
            <a:r>
              <a:rPr lang="en-US" sz="1200" b="0" i="0" kern="1200" dirty="0" smtClean="0">
                <a:solidFill>
                  <a:schemeClr val="tx1"/>
                </a:solidFill>
                <a:latin typeface="+mn-lt"/>
                <a:ea typeface="+mn-ea"/>
                <a:cs typeface="+mn-cs"/>
              </a:rPr>
              <a:t>two numbers are positive and two are negative </a:t>
            </a:r>
            <a:r>
              <a:rPr lang="en-US" sz="1200" b="0" i="0" kern="1200" dirty="0" err="1" smtClean="0">
                <a:solidFill>
                  <a:schemeClr val="tx1"/>
                </a:solidFill>
                <a:latin typeface="+mn-lt"/>
                <a:ea typeface="+mn-ea"/>
                <a:cs typeface="+mn-cs"/>
              </a:rPr>
              <a:t>hencs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probaility</a:t>
            </a:r>
            <a:r>
              <a:rPr lang="en-US" sz="1200" b="0" i="0" kern="1200" dirty="0" smtClean="0">
                <a:solidFill>
                  <a:schemeClr val="tx1"/>
                </a:solidFill>
                <a:latin typeface="+mn-lt"/>
                <a:ea typeface="+mn-ea"/>
                <a:cs typeface="+mn-cs"/>
              </a:rPr>
              <a:t> = 6c2*8c2/14c4</a:t>
            </a:r>
            <a:br>
              <a:rPr lang="en-US" dirty="0" smtClean="0"/>
            </a:br>
            <a:r>
              <a:rPr lang="en-US" sz="1200" b="0" i="0" kern="1200" dirty="0" smtClean="0">
                <a:solidFill>
                  <a:schemeClr val="tx1"/>
                </a:solidFill>
                <a:latin typeface="+mn-lt"/>
                <a:ea typeface="+mn-ea"/>
                <a:cs typeface="+mn-cs"/>
              </a:rPr>
              <a:t>hence required probability = 6c4+8c4+(6c2*8c2)/14c4</a:t>
            </a:r>
            <a:br>
              <a:rPr lang="en-US" dirty="0" smtClean="0"/>
            </a:br>
            <a:r>
              <a:rPr lang="en-US" sz="1200" b="0" i="0" kern="1200" dirty="0" smtClean="0">
                <a:solidFill>
                  <a:schemeClr val="tx1"/>
                </a:solidFill>
                <a:latin typeface="+mn-lt"/>
                <a:ea typeface="+mn-ea"/>
                <a:cs typeface="+mn-cs"/>
              </a:rPr>
              <a:t>15+70+15*28/1001</a:t>
            </a:r>
            <a:br>
              <a:rPr lang="en-US" dirty="0" smtClean="0"/>
            </a:br>
            <a:r>
              <a:rPr lang="en-US" sz="1200" b="0" i="0" kern="1200" dirty="0" smtClean="0">
                <a:solidFill>
                  <a:schemeClr val="tx1"/>
                </a:solidFill>
                <a:latin typeface="+mn-lt"/>
                <a:ea typeface="+mn-ea"/>
                <a:cs typeface="+mn-cs"/>
              </a:rPr>
              <a:t>505/1001</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1" u="sng" dirty="0" smtClean="0"/>
              <a:t>Sol 1:</a:t>
            </a:r>
            <a:endParaRPr lang="en-US" b="1" u="sng" dirty="0" smtClean="0"/>
          </a:p>
          <a:p>
            <a:pPr marL="158750" indent="0">
              <a:buNone/>
            </a:pPr>
            <a:r>
              <a:rPr lang="en-US" sz="1200" b="0" i="0" kern="1200" dirty="0" smtClean="0">
                <a:solidFill>
                  <a:schemeClr val="tx1"/>
                </a:solidFill>
                <a:latin typeface="+mn-lt"/>
                <a:ea typeface="+mn-ea"/>
                <a:cs typeface="+mn-cs"/>
              </a:rPr>
              <a:t>probability to choose correct option=1/7 and associated marks is 1;</a:t>
            </a:r>
            <a:br>
              <a:rPr lang="en-US" dirty="0" smtClean="0"/>
            </a:br>
            <a:r>
              <a:rPr lang="en-US" sz="1200" b="0" i="0" kern="1200" dirty="0" smtClean="0">
                <a:solidFill>
                  <a:schemeClr val="tx1"/>
                </a:solidFill>
                <a:latin typeface="+mn-lt"/>
                <a:ea typeface="+mn-ea"/>
                <a:cs typeface="+mn-cs"/>
              </a:rPr>
              <a:t>probability to choose incorrect option=6/7 and associated marks is x(let);</a:t>
            </a:r>
            <a:br>
              <a:rPr lang="en-US" dirty="0" smtClean="0"/>
            </a:br>
            <a:r>
              <a:rPr lang="en-US" sz="1200" b="0" i="0" kern="1200" dirty="0" smtClean="0">
                <a:solidFill>
                  <a:schemeClr val="tx1"/>
                </a:solidFill>
                <a:latin typeface="+mn-lt"/>
                <a:ea typeface="+mn-ea"/>
                <a:cs typeface="+mn-cs"/>
              </a:rPr>
              <a:t>total marks={(1/7)*1}+{(6/7)*x}=0, i.e. x=-1/6;</a:t>
            </a:r>
            <a:br>
              <a:rPr lang="en-US" dirty="0" smtClean="0"/>
            </a:br>
            <a:r>
              <a:rPr lang="en-US" sz="1200" b="0" i="0" kern="1200" dirty="0" smtClean="0">
                <a:solidFill>
                  <a:schemeClr val="tx1"/>
                </a:solidFill>
                <a:latin typeface="+mn-lt"/>
                <a:ea typeface="+mn-ea"/>
                <a:cs typeface="+mn-cs"/>
              </a:rPr>
              <a:t>now 2 options are eliminated,</a:t>
            </a:r>
            <a:br>
              <a:rPr lang="en-US" dirty="0" smtClean="0"/>
            </a:br>
            <a:r>
              <a:rPr lang="en-US" sz="1200" b="0" i="0" kern="1200" dirty="0" err="1" smtClean="0">
                <a:solidFill>
                  <a:schemeClr val="tx1"/>
                </a:solidFill>
                <a:latin typeface="+mn-lt"/>
                <a:ea typeface="+mn-ea"/>
                <a:cs typeface="+mn-cs"/>
              </a:rPr>
              <a:t>so,now</a:t>
            </a:r>
            <a:r>
              <a:rPr lang="en-US" sz="1200" b="0" i="0" kern="1200" dirty="0" smtClean="0">
                <a:solidFill>
                  <a:schemeClr val="tx1"/>
                </a:solidFill>
                <a:latin typeface="+mn-lt"/>
                <a:ea typeface="+mn-ea"/>
                <a:cs typeface="+mn-cs"/>
              </a:rPr>
              <a:t>,</a:t>
            </a:r>
            <a:br>
              <a:rPr lang="en-US" dirty="0" smtClean="0"/>
            </a:br>
            <a:r>
              <a:rPr lang="en-US" sz="1200" b="0" i="0" kern="1200" dirty="0" smtClean="0">
                <a:solidFill>
                  <a:schemeClr val="tx1"/>
                </a:solidFill>
                <a:latin typeface="+mn-lt"/>
                <a:ea typeface="+mn-ea"/>
                <a:cs typeface="+mn-cs"/>
              </a:rPr>
              <a:t>{(1/5)*1}+{(4/5)*(-1/6)}=1/15;</a:t>
            </a:r>
            <a:br>
              <a:rPr lang="en-US" dirty="0" smtClean="0"/>
            </a:br>
            <a:r>
              <a:rPr lang="en-US" sz="1200" b="1" i="0" kern="1200" dirty="0" err="1" smtClean="0">
                <a:solidFill>
                  <a:schemeClr val="tx1"/>
                </a:solidFill>
                <a:latin typeface="+mn-lt"/>
                <a:ea typeface="+mn-ea"/>
                <a:cs typeface="+mn-cs"/>
              </a:rPr>
              <a:t>Ans</a:t>
            </a:r>
            <a:r>
              <a:rPr lang="en-US" sz="1200" b="1" i="0" kern="1200" dirty="0" smtClean="0">
                <a:solidFill>
                  <a:schemeClr val="tx1"/>
                </a:solidFill>
                <a:latin typeface="+mn-lt"/>
                <a:ea typeface="+mn-ea"/>
                <a:cs typeface="+mn-cs"/>
              </a:rPr>
              <a:t>= 1/15</a:t>
            </a:r>
            <a:r>
              <a:rPr lang="en-US" sz="1200" b="0" i="0" kern="1200" dirty="0" smtClean="0">
                <a:solidFill>
                  <a:schemeClr val="tx1"/>
                </a:solidFill>
                <a:latin typeface="+mn-lt"/>
                <a:ea typeface="+mn-ea"/>
                <a:cs typeface="+mn-cs"/>
              </a:rPr>
              <a:t>.</a:t>
            </a:r>
            <a:endParaRPr lang="en-US" sz="1200" b="0" i="0" kern="1200" dirty="0" smtClean="0">
              <a:solidFill>
                <a:schemeClr val="tx1"/>
              </a:solidFill>
              <a:latin typeface="+mn-lt"/>
              <a:ea typeface="+mn-ea"/>
              <a:cs typeface="+mn-cs"/>
            </a:endParaRPr>
          </a:p>
          <a:p>
            <a:pPr marL="158750" indent="0">
              <a:buNone/>
            </a:pPr>
            <a:endParaRPr lang="en-US" sz="1200" b="0" i="0" kern="1200" dirty="0" smtClean="0">
              <a:solidFill>
                <a:schemeClr val="tx1"/>
              </a:solidFill>
              <a:latin typeface="+mn-lt"/>
              <a:ea typeface="+mn-ea"/>
              <a:cs typeface="+mn-cs"/>
            </a:endParaRPr>
          </a:p>
          <a:p>
            <a:pPr marL="158750" indent="0">
              <a:buNone/>
            </a:pPr>
            <a:r>
              <a:rPr lang="en-US" sz="1200" b="1" i="0" u="sng" kern="1200" dirty="0" smtClean="0">
                <a:solidFill>
                  <a:schemeClr val="tx1"/>
                </a:solidFill>
                <a:latin typeface="+mn-lt"/>
                <a:ea typeface="+mn-ea"/>
                <a:cs typeface="+mn-cs"/>
              </a:rPr>
              <a:t>Sol 2:</a:t>
            </a:r>
            <a:endParaRPr lang="en-US" sz="1200" b="1" i="0" u="sng" kern="1200" dirty="0" smtClean="0">
              <a:solidFill>
                <a:schemeClr val="tx1"/>
              </a:solidFill>
              <a:latin typeface="+mn-lt"/>
              <a:ea typeface="+mn-ea"/>
              <a:cs typeface="+mn-cs"/>
            </a:endParaRPr>
          </a:p>
          <a:p>
            <a:pPr marL="158750" indent="0">
              <a:buNone/>
            </a:pPr>
            <a:r>
              <a:rPr lang="en-US" sz="1200" b="0" i="0" kern="1200" dirty="0" smtClean="0">
                <a:solidFill>
                  <a:schemeClr val="tx1"/>
                </a:solidFill>
                <a:latin typeface="+mn-lt"/>
                <a:ea typeface="+mn-ea"/>
                <a:cs typeface="+mn-cs"/>
              </a:rPr>
              <a:t>probability to choose correct answer is 1/7 and he get 1 marks for right answer</a:t>
            </a:r>
            <a:br>
              <a:rPr lang="en-US" dirty="0" smtClean="0"/>
            </a:br>
            <a:r>
              <a:rPr lang="en-US" sz="1200" b="0" i="0" kern="1200" dirty="0" smtClean="0">
                <a:solidFill>
                  <a:schemeClr val="tx1"/>
                </a:solidFill>
                <a:latin typeface="+mn-lt"/>
                <a:ea typeface="+mn-ea"/>
                <a:cs typeface="+mn-cs"/>
              </a:rPr>
              <a:t>probability to choose wrong answer is 6/7 and he loose 1 marks for wrong answer.</a:t>
            </a:r>
            <a:br>
              <a:rPr lang="en-US" dirty="0" smtClean="0"/>
            </a:br>
            <a:br>
              <a:rPr lang="en-US" dirty="0" smtClean="0"/>
            </a:br>
            <a:r>
              <a:rPr lang="en-US" sz="1200" b="0" i="0" kern="1200" dirty="0" smtClean="0">
                <a:solidFill>
                  <a:schemeClr val="tx1"/>
                </a:solidFill>
                <a:latin typeface="+mn-lt"/>
                <a:ea typeface="+mn-ea"/>
                <a:cs typeface="+mn-cs"/>
              </a:rPr>
              <a:t>Then</a:t>
            </a:r>
            <a:br>
              <a:rPr lang="en-US" dirty="0" smtClean="0"/>
            </a:br>
            <a:r>
              <a:rPr lang="en-US" sz="1200" b="0" i="0" kern="1200" dirty="0" smtClean="0">
                <a:solidFill>
                  <a:schemeClr val="tx1"/>
                </a:solidFill>
                <a:latin typeface="+mn-lt"/>
                <a:ea typeface="+mn-ea"/>
                <a:cs typeface="+mn-cs"/>
              </a:rPr>
              <a:t>(1/7)*1+(6/7)*-1=0 according to question</a:t>
            </a:r>
            <a:br>
              <a:rPr lang="en-US" dirty="0" smtClean="0"/>
            </a:br>
            <a:r>
              <a:rPr lang="en-US" sz="1200" b="0" i="0" kern="1200" dirty="0" smtClean="0">
                <a:solidFill>
                  <a:schemeClr val="tx1"/>
                </a:solidFill>
                <a:latin typeface="+mn-lt"/>
                <a:ea typeface="+mn-ea"/>
                <a:cs typeface="+mn-cs"/>
              </a:rPr>
              <a:t>which is invalid</a:t>
            </a:r>
            <a:br>
              <a:rPr lang="en-US" dirty="0" smtClean="0"/>
            </a:br>
            <a:r>
              <a:rPr lang="en-US" sz="1200" b="0" i="0" kern="1200" dirty="0" smtClean="0">
                <a:solidFill>
                  <a:schemeClr val="tx1"/>
                </a:solidFill>
                <a:latin typeface="+mn-lt"/>
                <a:ea typeface="+mn-ea"/>
                <a:cs typeface="+mn-cs"/>
              </a:rPr>
              <a:t>so the associated marks for wrong answer is not one it must be some unknown which can be find by the following</a:t>
            </a:r>
            <a:br>
              <a:rPr lang="en-US" dirty="0" smtClean="0"/>
            </a:br>
            <a:r>
              <a:rPr lang="en-US" sz="1200" b="0" i="0" kern="1200" dirty="0" smtClean="0">
                <a:solidFill>
                  <a:schemeClr val="tx1"/>
                </a:solidFill>
                <a:latin typeface="+mn-lt"/>
                <a:ea typeface="+mn-ea"/>
                <a:cs typeface="+mn-cs"/>
              </a:rPr>
              <a:t>Let the marks for wrong be X</a:t>
            </a:r>
            <a:br>
              <a:rPr lang="en-US" dirty="0" smtClean="0"/>
            </a:br>
            <a:r>
              <a:rPr lang="en-US" sz="1200" b="0" i="0" kern="1200" dirty="0" smtClean="0">
                <a:solidFill>
                  <a:schemeClr val="tx1"/>
                </a:solidFill>
                <a:latin typeface="+mn-lt"/>
                <a:ea typeface="+mn-ea"/>
                <a:cs typeface="+mn-cs"/>
              </a:rPr>
              <a:t>(1/7)*1+(6/7)*-X=0 according to question</a:t>
            </a:r>
            <a:br>
              <a:rPr lang="en-US" dirty="0" smtClean="0"/>
            </a:br>
            <a:r>
              <a:rPr lang="en-US" sz="1200" b="0" i="0" kern="1200" dirty="0" smtClean="0">
                <a:solidFill>
                  <a:schemeClr val="tx1"/>
                </a:solidFill>
                <a:latin typeface="+mn-lt"/>
                <a:ea typeface="+mn-ea"/>
                <a:cs typeface="+mn-cs"/>
              </a:rPr>
              <a:t>then x=-1/6</a:t>
            </a:r>
            <a:br>
              <a:rPr lang="en-US" dirty="0" smtClean="0"/>
            </a:br>
            <a:br>
              <a:rPr lang="en-US" dirty="0" smtClean="0"/>
            </a:br>
            <a:r>
              <a:rPr lang="en-US" sz="1200" b="0" i="0" kern="1200" dirty="0" smtClean="0">
                <a:solidFill>
                  <a:schemeClr val="tx1"/>
                </a:solidFill>
                <a:latin typeface="+mn-lt"/>
                <a:ea typeface="+mn-ea"/>
                <a:cs typeface="+mn-cs"/>
              </a:rPr>
              <a:t>After that he eliminated 2 incorrect options</a:t>
            </a:r>
            <a:br>
              <a:rPr lang="en-US" dirty="0" smtClean="0"/>
            </a:br>
            <a:r>
              <a:rPr lang="en-US" sz="1200" b="0" i="0" kern="1200" dirty="0" smtClean="0">
                <a:solidFill>
                  <a:schemeClr val="tx1"/>
                </a:solidFill>
                <a:latin typeface="+mn-lt"/>
                <a:ea typeface="+mn-ea"/>
                <a:cs typeface="+mn-cs"/>
              </a:rPr>
              <a:t>So</a:t>
            </a:r>
            <a:br>
              <a:rPr lang="en-US" dirty="0" smtClean="0"/>
            </a:br>
            <a:r>
              <a:rPr lang="en-US" sz="1200" b="0" i="0" kern="1200" dirty="0" smtClean="0">
                <a:solidFill>
                  <a:schemeClr val="tx1"/>
                </a:solidFill>
                <a:latin typeface="+mn-lt"/>
                <a:ea typeface="+mn-ea"/>
                <a:cs typeface="+mn-cs"/>
              </a:rPr>
              <a:t>probability to choose correct answer is 1/5</a:t>
            </a:r>
            <a:br>
              <a:rPr lang="en-US" dirty="0" smtClean="0"/>
            </a:br>
            <a:r>
              <a:rPr lang="en-US" sz="1200" b="0" i="0" kern="1200" dirty="0" smtClean="0">
                <a:solidFill>
                  <a:schemeClr val="tx1"/>
                </a:solidFill>
                <a:latin typeface="+mn-lt"/>
                <a:ea typeface="+mn-ea"/>
                <a:cs typeface="+mn-cs"/>
              </a:rPr>
              <a:t>and wrong answer is 4/5</a:t>
            </a:r>
            <a:br>
              <a:rPr lang="en-US" dirty="0" smtClean="0"/>
            </a:br>
            <a:r>
              <a:rPr lang="en-US" sz="1200" b="0" i="0" kern="1200" dirty="0" smtClean="0">
                <a:solidFill>
                  <a:schemeClr val="tx1"/>
                </a:solidFill>
                <a:latin typeface="+mn-lt"/>
                <a:ea typeface="+mn-ea"/>
                <a:cs typeface="+mn-cs"/>
              </a:rPr>
              <a:t>So his score={(1/5)*1}+{(4/5)*(-1/6)}</a:t>
            </a:r>
            <a:br>
              <a:rPr lang="en-US" dirty="0" smtClean="0"/>
            </a:br>
            <a:r>
              <a:rPr lang="en-US" sz="1200" b="0" i="0" kern="1200" dirty="0" smtClean="0">
                <a:solidFill>
                  <a:schemeClr val="tx1"/>
                </a:solidFill>
                <a:latin typeface="+mn-lt"/>
                <a:ea typeface="+mn-ea"/>
                <a:cs typeface="+mn-cs"/>
              </a:rPr>
              <a:t>=(1/5)+(-2/15)</a:t>
            </a:r>
            <a:br>
              <a:rPr lang="en-US" dirty="0" smtClean="0"/>
            </a:br>
            <a:r>
              <a:rPr lang="en-US" sz="1200" b="1" i="0" kern="1200" dirty="0" smtClean="0">
                <a:solidFill>
                  <a:schemeClr val="tx1"/>
                </a:solidFill>
                <a:latin typeface="+mn-lt"/>
                <a:ea typeface="+mn-ea"/>
                <a:cs typeface="+mn-cs"/>
              </a:rPr>
              <a:t>=1/15</a:t>
            </a:r>
            <a:br>
              <a:rPr lang="en-US" dirty="0" smtClean="0"/>
            </a:br>
            <a:r>
              <a:rPr lang="en-US" sz="1200" b="0" i="0" kern="1200" dirty="0" smtClean="0">
                <a:solidFill>
                  <a:schemeClr val="tx1"/>
                </a:solidFill>
                <a:latin typeface="+mn-lt"/>
                <a:ea typeface="+mn-ea"/>
                <a:cs typeface="+mn-cs"/>
              </a:rPr>
              <a:t>then x=-1/6</a:t>
            </a:r>
            <a:endParaRPr b="1" u="sng"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F23985-6779-4250-A6A8-9520105EB30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7FD83-581B-4B6F-82AF-48E23BBF2B0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5F23985-6779-4250-A6A8-9520105EB30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7FD83-581B-4B6F-82AF-48E23BBF2B0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5F23985-6779-4250-A6A8-9520105EB30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7FD83-581B-4B6F-82AF-48E23BBF2B0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matchingName="Title and body">
  <p:cSld name="Title and 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6" name="Google Shape;16;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matchingName="Title slide">
  <p:cSld name="1_Title slide">
    <p:spTree>
      <p:nvGrpSpPr>
        <p:cNvPr id="1" name="Shape 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5F23985-6779-4250-A6A8-9520105EB30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7FD83-581B-4B6F-82AF-48E23BBF2B0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5F23985-6779-4250-A6A8-9520105EB30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7FD83-581B-4B6F-82AF-48E23BBF2B0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5F23985-6779-4250-A6A8-9520105EB30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E7FD83-581B-4B6F-82AF-48E23BBF2B0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5F23985-6779-4250-A6A8-9520105EB30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E7FD83-581B-4B6F-82AF-48E23BBF2B0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F23985-6779-4250-A6A8-9520105EB30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E7FD83-581B-4B6F-82AF-48E23BBF2B0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F23985-6779-4250-A6A8-9520105EB30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E7FD83-581B-4B6F-82AF-48E23BBF2B0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5F23985-6779-4250-A6A8-9520105EB30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E7FD83-581B-4B6F-82AF-48E23BBF2B0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5F23985-6779-4250-A6A8-9520105EB30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E7FD83-581B-4B6F-82AF-48E23BBF2B0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F23985-6779-4250-A6A8-9520105EB301}"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E7FD83-581B-4B6F-82AF-48E23BBF2B0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Google Shape;51;p13"/>
          <p:cNvPicPr preferRelativeResize="0"/>
          <p:nvPr/>
        </p:nvPicPr>
        <p:blipFill>
          <a:blip r:embed="rId1" cstate="print"/>
          <a:stretch>
            <a:fillRect/>
          </a:stretch>
        </p:blipFill>
        <p:spPr>
          <a:xfrm>
            <a:off x="2808000" y="575234"/>
            <a:ext cx="3527998" cy="5707521"/>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1"/>
          <a:srcRect l="41241" t="9528" r="-23988" b="51129"/>
          <a:stretch>
            <a:fillRect/>
          </a:stretch>
        </p:blipFill>
        <p:spPr>
          <a:xfrm>
            <a:off x="0" y="5431670"/>
            <a:ext cx="4457700" cy="1420833"/>
          </a:xfrm>
          <a:prstGeom prst="rect">
            <a:avLst/>
          </a:prstGeom>
          <a:noFill/>
          <a:ln>
            <a:noFill/>
          </a:ln>
        </p:spPr>
      </p:pic>
      <p:pic>
        <p:nvPicPr>
          <p:cNvPr id="69" name="Google Shape;69;p15"/>
          <p:cNvPicPr preferRelativeResize="0"/>
          <p:nvPr/>
        </p:nvPicPr>
        <p:blipFill>
          <a:blip r:embed="rId2" cstate="print"/>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anose="020B0604020202020204" pitchFamily="34" charset="0"/>
                <a:ea typeface="Roboto" charset="0"/>
                <a:cs typeface="Arial" panose="020B0604020202020204" pitchFamily="34" charset="0"/>
              </a:rPr>
              <a:t>     </a:t>
            </a:r>
            <a:r>
              <a:rPr lang="en-IN" sz="2000" b="1" dirty="0" smtClean="0">
                <a:solidFill>
                  <a:schemeClr val="bg1"/>
                </a:solidFill>
                <a:latin typeface="Arial" panose="020B0604020202020204" pitchFamily="34" charset="0"/>
                <a:ea typeface="Roboto" charset="0"/>
                <a:cs typeface="Arial" panose="020B0604020202020204" pitchFamily="34" charset="0"/>
              </a:rPr>
              <a:t>QUESTION: 05</a:t>
            </a:r>
            <a:endParaRPr lang="en-GB" sz="2000" b="1" dirty="0">
              <a:solidFill>
                <a:schemeClr val="bg1"/>
              </a:solidFill>
              <a:latin typeface="Arial" panose="020B0604020202020204" pitchFamily="34" charset="0"/>
              <a:ea typeface="Roboto" charset="0"/>
              <a:cs typeface="Arial" panose="020B0604020202020204" pitchFamily="34" charset="0"/>
            </a:endParaRPr>
          </a:p>
        </p:txBody>
      </p:sp>
      <p:sp>
        <p:nvSpPr>
          <p:cNvPr id="6" name="Rectangle 5"/>
          <p:cNvSpPr/>
          <p:nvPr/>
        </p:nvSpPr>
        <p:spPr>
          <a:xfrm>
            <a:off x="381000" y="1295400"/>
            <a:ext cx="8305800" cy="419602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Among a group of 2,500 people, 35 percent invest in municipal bonds, 18 percent invest in oil stocks, and 7 percent invest in both municipal bonds and oil stocks. If 1 person is to be randomly selected from the 2,500 people, what is the probability that the person selected will be one who invests in municipal bonds but NOT in oil stocks</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a:lnSpc>
                <a:spcPct val="150000"/>
              </a:lnSpc>
            </a:pP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4/25</a:t>
            </a: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3/25</a:t>
            </a: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7/25</a:t>
            </a: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9/25</a:t>
            </a:r>
            <a:endParaRPr lang="en-US" dirty="0" smtClean="0">
              <a:latin typeface="Arial" panose="020B0604020202020204" pitchFamily="34" charset="0"/>
              <a:cs typeface="Arial" panose="020B0604020202020204" pitchFamily="34" charset="0"/>
            </a:endParaRPr>
          </a:p>
        </p:txBody>
      </p:sp>
      <p:sp>
        <p:nvSpPr>
          <p:cNvPr id="7" name="Rectangle 6"/>
          <p:cNvSpPr/>
          <p:nvPr/>
        </p:nvSpPr>
        <p:spPr>
          <a:xfrm>
            <a:off x="7010400" y="5486400"/>
            <a:ext cx="1326004" cy="369332"/>
          </a:xfrm>
          <a:prstGeom prst="rect">
            <a:avLst/>
          </a:prstGeom>
        </p:spPr>
        <p:txBody>
          <a:bodyPr wrap="none">
            <a:spAutoFit/>
          </a:bodyPr>
          <a:lstStyle/>
          <a:p>
            <a:r>
              <a:rPr lang="en-US" b="1" dirty="0" smtClean="0">
                <a:latin typeface="Arial" panose="020B0604020202020204" pitchFamily="34" charset="0"/>
                <a:ea typeface="Roboto" charset="0"/>
                <a:cs typeface="Arial" panose="020B0604020202020204" pitchFamily="34" charset="0"/>
              </a:rPr>
              <a:t>Answer: C</a:t>
            </a:r>
            <a:endParaRPr 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2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20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P spid="6" grpId="0" build="p"/>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1"/>
          <a:srcRect l="41241" t="9528" r="-23988" b="51129"/>
          <a:stretch>
            <a:fillRect/>
          </a:stretch>
        </p:blipFill>
        <p:spPr>
          <a:xfrm>
            <a:off x="0" y="5431670"/>
            <a:ext cx="4457700" cy="1420833"/>
          </a:xfrm>
          <a:prstGeom prst="rect">
            <a:avLst/>
          </a:prstGeom>
          <a:noFill/>
          <a:ln>
            <a:noFill/>
          </a:ln>
        </p:spPr>
      </p:pic>
      <p:pic>
        <p:nvPicPr>
          <p:cNvPr id="69" name="Google Shape;69;p15"/>
          <p:cNvPicPr preferRelativeResize="0"/>
          <p:nvPr/>
        </p:nvPicPr>
        <p:blipFill>
          <a:blip r:embed="rId2" cstate="print"/>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anose="020B0604020202020204" pitchFamily="34" charset="0"/>
                <a:ea typeface="Roboto" charset="0"/>
                <a:cs typeface="Arial" panose="020B0604020202020204" pitchFamily="34" charset="0"/>
              </a:rPr>
              <a:t>     </a:t>
            </a:r>
            <a:r>
              <a:rPr lang="en-IN" sz="2000" b="1" dirty="0" smtClean="0">
                <a:solidFill>
                  <a:schemeClr val="bg1"/>
                </a:solidFill>
                <a:latin typeface="Arial" panose="020B0604020202020204" pitchFamily="34" charset="0"/>
                <a:ea typeface="Roboto" charset="0"/>
                <a:cs typeface="Arial" panose="020B0604020202020204" pitchFamily="34" charset="0"/>
              </a:rPr>
              <a:t>QUESTION: 06</a:t>
            </a:r>
            <a:endParaRPr lang="en-GB" sz="2000" b="1" dirty="0">
              <a:solidFill>
                <a:schemeClr val="bg1"/>
              </a:solidFill>
              <a:latin typeface="Arial" panose="020B0604020202020204" pitchFamily="34" charset="0"/>
              <a:ea typeface="Roboto" charset="0"/>
              <a:cs typeface="Arial" panose="020B0604020202020204" pitchFamily="34" charset="0"/>
            </a:endParaRPr>
          </a:p>
        </p:txBody>
      </p:sp>
      <p:sp>
        <p:nvSpPr>
          <p:cNvPr id="6" name="Rectangle 5"/>
          <p:cNvSpPr/>
          <p:nvPr/>
        </p:nvSpPr>
        <p:spPr>
          <a:xfrm>
            <a:off x="381000" y="1447800"/>
            <a:ext cx="8534400" cy="294952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3 cars A, B &amp; C are in the race. A is twice as likely to win as B and B is thrice as likely to win as C. what is probability that B will win, if only one can win the race </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marL="342900" indent="-342900">
              <a:lnSpc>
                <a:spcPct val="150000"/>
              </a:lnSpc>
            </a:pP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1/2 </a:t>
            </a: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2/5 </a:t>
            </a:r>
            <a:endParaRPr lang="en-US" dirty="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3/10 </a:t>
            </a: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1/10</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162800" y="5334000"/>
            <a:ext cx="1326004" cy="369332"/>
          </a:xfrm>
          <a:prstGeom prst="rect">
            <a:avLst/>
          </a:prstGeom>
        </p:spPr>
        <p:txBody>
          <a:bodyPr wrap="none">
            <a:spAutoFit/>
          </a:bodyPr>
          <a:lstStyle/>
          <a:p>
            <a:r>
              <a:rPr lang="en-US" b="1" dirty="0" smtClean="0">
                <a:latin typeface="Arial" panose="020B0604020202020204" pitchFamily="34" charset="0"/>
                <a:ea typeface="Roboto" charset="0"/>
                <a:cs typeface="Arial" panose="020B0604020202020204" pitchFamily="34" charset="0"/>
              </a:rPr>
              <a:t>Answer: C</a:t>
            </a:r>
            <a:endParaRPr 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2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20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P spid="6" grpId="0" build="p"/>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1"/>
          <a:srcRect l="41241" t="9528" r="-23988" b="51129"/>
          <a:stretch>
            <a:fillRect/>
          </a:stretch>
        </p:blipFill>
        <p:spPr>
          <a:xfrm>
            <a:off x="0" y="5431670"/>
            <a:ext cx="4457700" cy="1420833"/>
          </a:xfrm>
          <a:prstGeom prst="rect">
            <a:avLst/>
          </a:prstGeom>
          <a:noFill/>
          <a:ln>
            <a:noFill/>
          </a:ln>
        </p:spPr>
      </p:pic>
      <p:pic>
        <p:nvPicPr>
          <p:cNvPr id="69" name="Google Shape;69;p15"/>
          <p:cNvPicPr preferRelativeResize="0"/>
          <p:nvPr/>
        </p:nvPicPr>
        <p:blipFill>
          <a:blip r:embed="rId2" cstate="print"/>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7" name="Rectangle 6"/>
          <p:cNvSpPr/>
          <p:nvPr/>
        </p:nvSpPr>
        <p:spPr>
          <a:xfrm>
            <a:off x="304800" y="914400"/>
            <a:ext cx="8229600" cy="5078313"/>
          </a:xfrm>
          <a:prstGeom prst="rect">
            <a:avLst/>
          </a:prstGeom>
        </p:spPr>
        <p:txBody>
          <a:bodyPr wrap="square">
            <a:spAutoFit/>
          </a:bodyPr>
          <a:lstStyle/>
          <a:p>
            <a:pPr>
              <a:lnSpc>
                <a:spcPct val="150000"/>
              </a:lnSpc>
            </a:pPr>
            <a:r>
              <a:rPr lang="en-US" b="1" u="sng" dirty="0" smtClean="0">
                <a:latin typeface="Arial" panose="020B0604020202020204" pitchFamily="34" charset="0"/>
                <a:cs typeface="Arial" panose="020B0604020202020204" pitchFamily="34" charset="0"/>
              </a:rPr>
              <a:t>PROBLEMS </a:t>
            </a:r>
            <a:r>
              <a:rPr lang="en-US" b="1" u="sng" dirty="0">
                <a:latin typeface="Arial" panose="020B0604020202020204" pitchFamily="34" charset="0"/>
                <a:cs typeface="Arial" panose="020B0604020202020204" pitchFamily="34" charset="0"/>
              </a:rPr>
              <a:t>BASED ON CARDS:</a:t>
            </a:r>
            <a:endParaRPr lang="en-US" b="1" u="sng"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In Card Based Problem Remember this </a:t>
            </a:r>
            <a:r>
              <a:rPr lang="en-US" dirty="0" smtClean="0">
                <a:latin typeface="Arial" panose="020B0604020202020204" pitchFamily="34" charset="0"/>
                <a:cs typeface="Arial" panose="020B0604020202020204" pitchFamily="34" charset="0"/>
              </a:rPr>
              <a:t>Hierarchy</a:t>
            </a:r>
            <a:endParaRPr lang="en-US" dirty="0" smtClean="0">
              <a:latin typeface="Arial" panose="020B0604020202020204" pitchFamily="34" charset="0"/>
              <a:cs typeface="Arial" panose="020B0604020202020204" pitchFamily="34" charset="0"/>
            </a:endParaRPr>
          </a:p>
          <a:p>
            <a:pPr>
              <a:lnSpc>
                <a:spcPct val="150000"/>
              </a:lnSpc>
            </a:pPr>
            <a:endParaRPr lang="en-US" dirty="0">
              <a:latin typeface="Arial" panose="020B0604020202020204" pitchFamily="34" charset="0"/>
              <a:cs typeface="Arial" panose="020B0604020202020204" pitchFamily="34" charset="0"/>
            </a:endParaRPr>
          </a:p>
          <a:p>
            <a:pPr>
              <a:lnSpc>
                <a:spcPct val="150000"/>
              </a:lnSpc>
            </a:pPr>
            <a:endParaRPr lang="en-US" dirty="0" smtClean="0">
              <a:latin typeface="Arial" panose="020B0604020202020204" pitchFamily="34" charset="0"/>
              <a:cs typeface="Arial" panose="020B0604020202020204" pitchFamily="34" charset="0"/>
            </a:endParaRPr>
          </a:p>
          <a:p>
            <a:pPr>
              <a:lnSpc>
                <a:spcPct val="150000"/>
              </a:lnSpc>
            </a:pPr>
            <a:endParaRPr lang="en-US" dirty="0">
              <a:latin typeface="Arial" panose="020B0604020202020204" pitchFamily="34" charset="0"/>
              <a:cs typeface="Arial" panose="020B0604020202020204" pitchFamily="34" charset="0"/>
            </a:endParaRPr>
          </a:p>
          <a:p>
            <a:pPr>
              <a:lnSpc>
                <a:spcPct val="150000"/>
              </a:lnSpc>
            </a:pPr>
            <a:endParaRPr lang="en-US" dirty="0" smtClean="0">
              <a:latin typeface="Arial" panose="020B0604020202020204" pitchFamily="34" charset="0"/>
              <a:cs typeface="Arial" panose="020B0604020202020204" pitchFamily="34" charset="0"/>
            </a:endParaRPr>
          </a:p>
          <a:p>
            <a:pPr>
              <a:lnSpc>
                <a:spcPct val="150000"/>
              </a:lnSpc>
            </a:pPr>
            <a:endParaRPr lang="en-US" dirty="0">
              <a:latin typeface="Arial" panose="020B0604020202020204" pitchFamily="34" charset="0"/>
              <a:cs typeface="Arial" panose="020B0604020202020204" pitchFamily="34" charset="0"/>
            </a:endParaRPr>
          </a:p>
          <a:p>
            <a:pPr>
              <a:lnSpc>
                <a:spcPct val="150000"/>
              </a:lnSpc>
            </a:pPr>
            <a:endParaRPr lang="en-US" dirty="0" smtClean="0">
              <a:latin typeface="Arial" panose="020B0604020202020204" pitchFamily="34" charset="0"/>
              <a:cs typeface="Arial" panose="020B0604020202020204" pitchFamily="34" charset="0"/>
            </a:endParaRP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smtClean="0">
                <a:latin typeface="Arial" panose="020B0604020202020204" pitchFamily="34" charset="0"/>
                <a:cs typeface="Arial" panose="020B0604020202020204" pitchFamily="34" charset="0"/>
              </a:rPr>
              <a:t>                          13 </a:t>
            </a:r>
            <a:r>
              <a:rPr lang="en-US" dirty="0">
                <a:latin typeface="Arial" panose="020B0604020202020204" pitchFamily="34" charset="0"/>
                <a:cs typeface="Arial" panose="020B0604020202020204" pitchFamily="34" charset="0"/>
              </a:rPr>
              <a:t>Cards in Each Category is:</a:t>
            </a:r>
            <a:endParaRPr lang="en-US" dirty="0">
              <a:latin typeface="Arial" panose="020B0604020202020204" pitchFamily="34" charset="0"/>
              <a:cs typeface="Arial" panose="020B0604020202020204" pitchFamily="34" charset="0"/>
            </a:endParaRPr>
          </a:p>
          <a:p>
            <a:pPr>
              <a:lnSpc>
                <a:spcPct val="150000"/>
              </a:lnSpc>
            </a:pPr>
            <a:r>
              <a:rPr lang="en-US" dirty="0" smtClean="0">
                <a:latin typeface="Arial" panose="020B0604020202020204" pitchFamily="34" charset="0"/>
                <a:cs typeface="Arial" panose="020B0604020202020204" pitchFamily="34" charset="0"/>
              </a:rPr>
              <a:t>                           Numbers </a:t>
            </a:r>
            <a:r>
              <a:rPr lang="en-US" dirty="0">
                <a:latin typeface="Arial" panose="020B0604020202020204" pitchFamily="34" charset="0"/>
                <a:cs typeface="Arial" panose="020B0604020202020204" pitchFamily="34" charset="0"/>
              </a:rPr>
              <a:t>(1 to 9) 9 cards</a:t>
            </a:r>
            <a:endParaRPr lang="en-US" dirty="0">
              <a:latin typeface="Arial" panose="020B0604020202020204" pitchFamily="34" charset="0"/>
              <a:cs typeface="Arial" panose="020B0604020202020204" pitchFamily="34" charset="0"/>
            </a:endParaRPr>
          </a:p>
          <a:p>
            <a:pPr>
              <a:lnSpc>
                <a:spcPct val="150000"/>
              </a:lnSpc>
            </a:pPr>
            <a:r>
              <a:rPr lang="en-US" dirty="0" smtClean="0">
                <a:latin typeface="Arial" panose="020B0604020202020204" pitchFamily="34" charset="0"/>
                <a:cs typeface="Arial" panose="020B0604020202020204" pitchFamily="34" charset="0"/>
              </a:rPr>
              <a:t>                           Ace-1,Jack-1 </a:t>
            </a:r>
            <a:r>
              <a:rPr lang="en-US" dirty="0">
                <a:latin typeface="Arial" panose="020B0604020202020204" pitchFamily="34" charset="0"/>
                <a:cs typeface="Arial" panose="020B0604020202020204" pitchFamily="34" charset="0"/>
              </a:rPr>
              <a:t>Queen-1 King-1 (4 cards</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11268" name="Picture 4" descr="http://bankersdaily.in/wp-content/uploads/2017/08/image012-11-300x148.jpg"/>
          <p:cNvPicPr>
            <a:picLocks noChangeAspect="1" noChangeArrowheads="1"/>
          </p:cNvPicPr>
          <p:nvPr/>
        </p:nvPicPr>
        <p:blipFill>
          <a:blip r:embed="rId3"/>
          <a:srcRect/>
          <a:stretch>
            <a:fillRect/>
          </a:stretch>
        </p:blipFill>
        <p:spPr bwMode="auto">
          <a:xfrm>
            <a:off x="2590800" y="2286000"/>
            <a:ext cx="3352800" cy="2057400"/>
          </a:xfrm>
          <a:prstGeom prst="rect">
            <a:avLst/>
          </a:prstGeom>
          <a:noFill/>
        </p:spPr>
      </p:pic>
      <p:sp>
        <p:nvSpPr>
          <p:cNvPr id="9"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anose="020B0604020202020204" pitchFamily="34" charset="0"/>
                <a:ea typeface="Roboto" charset="0"/>
                <a:cs typeface="Arial" panose="020B0604020202020204" pitchFamily="34" charset="0"/>
              </a:rPr>
              <a:t>     </a:t>
            </a:r>
            <a:r>
              <a:rPr lang="en-IN" sz="2000" b="1" dirty="0" smtClean="0">
                <a:solidFill>
                  <a:schemeClr val="bg1"/>
                </a:solidFill>
                <a:latin typeface="Arial" panose="020B0604020202020204" pitchFamily="34" charset="0"/>
                <a:ea typeface="Roboto" charset="0"/>
                <a:cs typeface="Arial" panose="020B0604020202020204" pitchFamily="34" charset="0"/>
              </a:rPr>
              <a:t>TYPE: 03</a:t>
            </a:r>
            <a:endParaRPr lang="en-GB" sz="2000" b="1" dirty="0">
              <a:solidFill>
                <a:schemeClr val="bg1"/>
              </a:solidFill>
              <a:latin typeface="Arial" panose="020B0604020202020204" pitchFamily="34" charset="0"/>
              <a:ea typeface="Roboto"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fade">
                                      <p:cBhvr>
                                        <p:cTn id="7" dur="2000"/>
                                        <p:tgtEl>
                                          <p:spTgt spid="9">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20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20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20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animEffect transition="in" filter="fade">
                                      <p:cBhvr>
                                        <p:cTn id="27" dur="2000"/>
                                        <p:tgtEl>
                                          <p:spTgt spid="7">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10" end="10"/>
                                            </p:txEl>
                                          </p:spTgt>
                                        </p:tgtEl>
                                        <p:attrNameLst>
                                          <p:attrName>style.visibility</p:attrName>
                                        </p:attrNameLst>
                                      </p:cBhvr>
                                      <p:to>
                                        <p:strVal val="visible"/>
                                      </p:to>
                                    </p:set>
                                    <p:animEffect transition="in" filter="fade">
                                      <p:cBhvr>
                                        <p:cTn id="32" dur="2000"/>
                                        <p:tgtEl>
                                          <p:spTgt spid="7">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11" end="11"/>
                                            </p:txEl>
                                          </p:spTgt>
                                        </p:tgtEl>
                                        <p:attrNameLst>
                                          <p:attrName>style.visibility</p:attrName>
                                        </p:attrNameLst>
                                      </p:cBhvr>
                                      <p:to>
                                        <p:strVal val="visible"/>
                                      </p:to>
                                    </p:set>
                                    <p:animEffect transition="in" filter="fade">
                                      <p:cBhvr>
                                        <p:cTn id="37" dur="2000"/>
                                        <p:tgtEl>
                                          <p:spTgt spid="7">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268"/>
                                        </p:tgtEl>
                                        <p:attrNameLst>
                                          <p:attrName>style.visibility</p:attrName>
                                        </p:attrNameLst>
                                      </p:cBhvr>
                                      <p:to>
                                        <p:strVal val="visible"/>
                                      </p:to>
                                    </p:set>
                                    <p:animEffect transition="in" filter="fade">
                                      <p:cBhvr>
                                        <p:cTn id="42" dur="20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animBg="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1"/>
          <a:srcRect l="41241" t="9528" r="-23988" b="51129"/>
          <a:stretch>
            <a:fillRect/>
          </a:stretch>
        </p:blipFill>
        <p:spPr>
          <a:xfrm>
            <a:off x="0" y="5431670"/>
            <a:ext cx="4457700" cy="1420833"/>
          </a:xfrm>
          <a:prstGeom prst="rect">
            <a:avLst/>
          </a:prstGeom>
          <a:noFill/>
          <a:ln>
            <a:noFill/>
          </a:ln>
        </p:spPr>
      </p:pic>
      <p:pic>
        <p:nvPicPr>
          <p:cNvPr id="69" name="Google Shape;69;p15"/>
          <p:cNvPicPr preferRelativeResize="0"/>
          <p:nvPr/>
        </p:nvPicPr>
        <p:blipFill>
          <a:blip r:embed="rId2" cstate="print"/>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anose="020B0604020202020204" pitchFamily="34" charset="0"/>
                <a:ea typeface="Roboto" charset="0"/>
                <a:cs typeface="Arial" panose="020B0604020202020204" pitchFamily="34" charset="0"/>
              </a:rPr>
              <a:t>     </a:t>
            </a:r>
            <a:r>
              <a:rPr lang="en-IN" sz="2000" b="1" dirty="0" smtClean="0">
                <a:solidFill>
                  <a:schemeClr val="bg1"/>
                </a:solidFill>
                <a:latin typeface="Arial" panose="020B0604020202020204" pitchFamily="34" charset="0"/>
                <a:ea typeface="Roboto" charset="0"/>
                <a:cs typeface="Arial" panose="020B0604020202020204" pitchFamily="34" charset="0"/>
              </a:rPr>
              <a:t>QUESTION: 07</a:t>
            </a:r>
            <a:endParaRPr lang="en-GB" sz="2000" b="1" dirty="0">
              <a:solidFill>
                <a:schemeClr val="bg1"/>
              </a:solidFill>
              <a:latin typeface="Arial" panose="020B0604020202020204" pitchFamily="34" charset="0"/>
              <a:ea typeface="Roboto" charset="0"/>
              <a:cs typeface="Arial" panose="020B0604020202020204" pitchFamily="34" charset="0"/>
            </a:endParaRPr>
          </a:p>
        </p:txBody>
      </p:sp>
      <p:sp>
        <p:nvSpPr>
          <p:cNvPr id="6" name="Rectangle 5"/>
          <p:cNvSpPr/>
          <p:nvPr/>
        </p:nvSpPr>
        <p:spPr>
          <a:xfrm>
            <a:off x="304800" y="1219200"/>
            <a:ext cx="8001000" cy="341632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Eric throws 2 </a:t>
            </a:r>
            <a:r>
              <a:rPr lang="en-US" dirty="0" err="1">
                <a:latin typeface="Arial" panose="020B0604020202020204" pitchFamily="34" charset="0"/>
                <a:cs typeface="Arial" panose="020B0604020202020204" pitchFamily="34" charset="0"/>
              </a:rPr>
              <a:t>dice,and</a:t>
            </a:r>
            <a:r>
              <a:rPr lang="en-US" dirty="0">
                <a:latin typeface="Arial" panose="020B0604020202020204" pitchFamily="34" charset="0"/>
                <a:cs typeface="Arial" panose="020B0604020202020204" pitchFamily="34" charset="0"/>
              </a:rPr>
              <a:t> his score is the sum of the values </a:t>
            </a:r>
            <a:r>
              <a:rPr lang="en-US" dirty="0" err="1">
                <a:latin typeface="Arial" panose="020B0604020202020204" pitchFamily="34" charset="0"/>
                <a:cs typeface="Arial" panose="020B0604020202020204" pitchFamily="34" charset="0"/>
              </a:rPr>
              <a:t>shown.Sandra</a:t>
            </a:r>
            <a:r>
              <a:rPr lang="en-US" dirty="0">
                <a:latin typeface="Arial" panose="020B0604020202020204" pitchFamily="34" charset="0"/>
                <a:cs typeface="Arial" panose="020B0604020202020204" pitchFamily="34" charset="0"/>
              </a:rPr>
              <a:t> throws one dice and her score is the square of the value shown. what is the </a:t>
            </a:r>
            <a:r>
              <a:rPr lang="en-US" dirty="0" smtClean="0">
                <a:latin typeface="Arial" panose="020B0604020202020204" pitchFamily="34" charset="0"/>
                <a:cs typeface="Arial" panose="020B0604020202020204" pitchFamily="34" charset="0"/>
              </a:rPr>
              <a:t>probability </a:t>
            </a:r>
            <a:r>
              <a:rPr lang="en-US" dirty="0">
                <a:latin typeface="Arial" panose="020B0604020202020204" pitchFamily="34" charset="0"/>
                <a:cs typeface="Arial" panose="020B0604020202020204" pitchFamily="34" charset="0"/>
              </a:rPr>
              <a:t>that </a:t>
            </a:r>
            <a:r>
              <a:rPr lang="en-US" dirty="0" err="1">
                <a:latin typeface="Arial" panose="020B0604020202020204" pitchFamily="34" charset="0"/>
                <a:cs typeface="Arial" panose="020B0604020202020204" pitchFamily="34" charset="0"/>
              </a:rPr>
              <a:t>Sandras</a:t>
            </a:r>
            <a:r>
              <a:rPr lang="en-US" dirty="0">
                <a:latin typeface="Arial" panose="020B0604020202020204" pitchFamily="34" charset="0"/>
                <a:cs typeface="Arial" panose="020B0604020202020204" pitchFamily="34" charset="0"/>
              </a:rPr>
              <a:t> score will be strictly higher than </a:t>
            </a:r>
            <a:r>
              <a:rPr lang="en-US" dirty="0" err="1">
                <a:latin typeface="Arial" panose="020B0604020202020204" pitchFamily="34" charset="0"/>
                <a:cs typeface="Arial" panose="020B0604020202020204" pitchFamily="34" charset="0"/>
              </a:rPr>
              <a:t>Erics</a:t>
            </a:r>
            <a:r>
              <a:rPr lang="en-US" dirty="0">
                <a:latin typeface="Arial" panose="020B0604020202020204" pitchFamily="34" charset="0"/>
                <a:cs typeface="Arial" panose="020B0604020202020204" pitchFamily="34" charset="0"/>
              </a:rPr>
              <a:t> score</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a:lnSpc>
                <a:spcPct val="150000"/>
              </a:lnSpc>
            </a:pP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137/216</a:t>
            </a: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211/216</a:t>
            </a: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189/216</a:t>
            </a: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172/216</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239000" y="5181600"/>
            <a:ext cx="1317412" cy="369332"/>
          </a:xfrm>
          <a:prstGeom prst="rect">
            <a:avLst/>
          </a:prstGeom>
        </p:spPr>
        <p:txBody>
          <a:bodyPr wrap="none">
            <a:spAutoFit/>
          </a:bodyPr>
          <a:lstStyle/>
          <a:p>
            <a:r>
              <a:rPr lang="en-US" b="1" dirty="0" smtClean="0">
                <a:latin typeface="Arial" panose="020B0604020202020204" pitchFamily="34" charset="0"/>
                <a:ea typeface="Roboto" charset="0"/>
                <a:cs typeface="Arial" panose="020B0604020202020204" pitchFamily="34" charset="0"/>
              </a:rPr>
              <a:t>Answer: A</a:t>
            </a:r>
            <a:endParaRPr 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2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20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P spid="6" grpId="0" build="p"/>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1"/>
          <a:srcRect l="41241" t="9528" r="-23988" b="51129"/>
          <a:stretch>
            <a:fillRect/>
          </a:stretch>
        </p:blipFill>
        <p:spPr>
          <a:xfrm>
            <a:off x="0" y="5431670"/>
            <a:ext cx="4457700" cy="1420833"/>
          </a:xfrm>
          <a:prstGeom prst="rect">
            <a:avLst/>
          </a:prstGeom>
          <a:noFill/>
          <a:ln>
            <a:noFill/>
          </a:ln>
        </p:spPr>
      </p:pic>
      <p:pic>
        <p:nvPicPr>
          <p:cNvPr id="69" name="Google Shape;69;p15"/>
          <p:cNvPicPr preferRelativeResize="0"/>
          <p:nvPr/>
        </p:nvPicPr>
        <p:blipFill>
          <a:blip r:embed="rId2" cstate="print"/>
          <a:stretch>
            <a:fillRect/>
          </a:stretch>
        </p:blipFill>
        <p:spPr>
          <a:xfrm>
            <a:off x="7120800" y="311401"/>
            <a:ext cx="1694264" cy="1022399"/>
          </a:xfrm>
          <a:prstGeom prst="rect">
            <a:avLst/>
          </a:prstGeom>
          <a:noFill/>
          <a:ln>
            <a:noFill/>
          </a:ln>
        </p:spPr>
      </p:pic>
      <p:sp>
        <p:nvSpPr>
          <p:cNvPr id="71" name="Google Shape;71;p15"/>
          <p:cNvSpPr txBox="1"/>
          <p:nvPr/>
        </p:nvSpPr>
        <p:spPr>
          <a:xfrm>
            <a:off x="381000" y="3048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anose="020B0604020202020204" pitchFamily="34" charset="0"/>
                <a:ea typeface="Roboto" charset="0"/>
                <a:cs typeface="Arial" panose="020B0604020202020204" pitchFamily="34" charset="0"/>
              </a:rPr>
              <a:t>     </a:t>
            </a:r>
            <a:r>
              <a:rPr lang="en-IN" sz="2000" b="1" dirty="0" smtClean="0">
                <a:solidFill>
                  <a:schemeClr val="bg1"/>
                </a:solidFill>
                <a:latin typeface="Arial" panose="020B0604020202020204" pitchFamily="34" charset="0"/>
                <a:ea typeface="Roboto" charset="0"/>
                <a:cs typeface="Arial" panose="020B0604020202020204" pitchFamily="34" charset="0"/>
              </a:rPr>
              <a:t>QUESTION: 08</a:t>
            </a:r>
            <a:endParaRPr lang="en-GB" sz="2000" b="1" dirty="0">
              <a:solidFill>
                <a:schemeClr val="bg1"/>
              </a:solidFill>
              <a:latin typeface="Arial" panose="020B0604020202020204" pitchFamily="34" charset="0"/>
              <a:ea typeface="Roboto" charset="0"/>
              <a:cs typeface="Arial" panose="020B0604020202020204" pitchFamily="34" charset="0"/>
            </a:endParaRPr>
          </a:p>
        </p:txBody>
      </p:sp>
      <p:sp>
        <p:nvSpPr>
          <p:cNvPr id="7" name="Rectangle 6"/>
          <p:cNvSpPr/>
          <p:nvPr/>
        </p:nvSpPr>
        <p:spPr>
          <a:xfrm>
            <a:off x="7391400" y="5638800"/>
            <a:ext cx="1326004" cy="369332"/>
          </a:xfrm>
          <a:prstGeom prst="rect">
            <a:avLst/>
          </a:prstGeom>
        </p:spPr>
        <p:txBody>
          <a:bodyPr wrap="none">
            <a:spAutoFit/>
          </a:bodyPr>
          <a:lstStyle/>
          <a:p>
            <a:r>
              <a:rPr lang="en-US" b="1" dirty="0" smtClean="0">
                <a:latin typeface="Arial" panose="020B0604020202020204" pitchFamily="34" charset="0"/>
                <a:ea typeface="Roboto" charset="0"/>
                <a:cs typeface="Arial" panose="020B0604020202020204" pitchFamily="34" charset="0"/>
              </a:rPr>
              <a:t>Answer: C</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381000" y="1371600"/>
            <a:ext cx="8305800" cy="1338828"/>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A bag contains 1100 tickets numbered 1, 2, 3, ... 1100. If a ticket is drawn out of it at random, what is the probability that the ticket drawn has the digit 2 appearing on it</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9" name="Rectangle 8"/>
          <p:cNvSpPr/>
          <p:nvPr/>
        </p:nvSpPr>
        <p:spPr>
          <a:xfrm>
            <a:off x="457200" y="2895600"/>
            <a:ext cx="3276600" cy="1754326"/>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A. 291/1100</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B. 292/1100</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C. 290/1100</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D. 301/1100</a:t>
            </a:r>
            <a:endParaRPr 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20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20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P spid="7" grpId="0" build="p"/>
      <p:bldP spid="8" grpId="0" build="p"/>
      <p:bldP spid="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1"/>
          <a:srcRect l="41241" t="9528" r="-23988" b="51129"/>
          <a:stretch>
            <a:fillRect/>
          </a:stretch>
        </p:blipFill>
        <p:spPr>
          <a:xfrm>
            <a:off x="0" y="5431670"/>
            <a:ext cx="4457700" cy="1420833"/>
          </a:xfrm>
          <a:prstGeom prst="rect">
            <a:avLst/>
          </a:prstGeom>
          <a:noFill/>
          <a:ln>
            <a:noFill/>
          </a:ln>
        </p:spPr>
      </p:pic>
      <p:pic>
        <p:nvPicPr>
          <p:cNvPr id="69" name="Google Shape;69;p15"/>
          <p:cNvPicPr preferRelativeResize="0"/>
          <p:nvPr/>
        </p:nvPicPr>
        <p:blipFill>
          <a:blip r:embed="rId2" cstate="print"/>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anose="020B0604020202020204" pitchFamily="34" charset="0"/>
                <a:ea typeface="Roboto" charset="0"/>
                <a:cs typeface="Arial" panose="020B0604020202020204" pitchFamily="34" charset="0"/>
              </a:rPr>
              <a:t>     </a:t>
            </a:r>
            <a:r>
              <a:rPr lang="en-IN" sz="2000" b="1" dirty="0" smtClean="0">
                <a:solidFill>
                  <a:schemeClr val="bg1"/>
                </a:solidFill>
                <a:latin typeface="Arial" panose="020B0604020202020204" pitchFamily="34" charset="0"/>
                <a:ea typeface="Roboto" charset="0"/>
                <a:cs typeface="Arial" panose="020B0604020202020204" pitchFamily="34" charset="0"/>
              </a:rPr>
              <a:t>QUESTION: 09</a:t>
            </a:r>
            <a:endParaRPr lang="en-GB" sz="2000" b="1" dirty="0">
              <a:solidFill>
                <a:schemeClr val="bg1"/>
              </a:solidFill>
              <a:latin typeface="Arial" panose="020B0604020202020204" pitchFamily="34" charset="0"/>
              <a:ea typeface="Roboto" charset="0"/>
              <a:cs typeface="Arial" panose="020B0604020202020204" pitchFamily="34" charset="0"/>
            </a:endParaRPr>
          </a:p>
        </p:txBody>
      </p:sp>
      <p:sp>
        <p:nvSpPr>
          <p:cNvPr id="6" name="Rectangle 5"/>
          <p:cNvSpPr/>
          <p:nvPr/>
        </p:nvSpPr>
        <p:spPr>
          <a:xfrm>
            <a:off x="381000" y="1295400"/>
            <a:ext cx="8382000" cy="336502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Thirty days are in September, April, </a:t>
            </a:r>
            <a:r>
              <a:rPr lang="en-US" dirty="0" smtClean="0">
                <a:latin typeface="Arial" panose="020B0604020202020204" pitchFamily="34" charset="0"/>
                <a:cs typeface="Arial" panose="020B0604020202020204" pitchFamily="34" charset="0"/>
              </a:rPr>
              <a:t>June and </a:t>
            </a:r>
            <a:r>
              <a:rPr lang="en-US" dirty="0">
                <a:latin typeface="Arial" panose="020B0604020202020204" pitchFamily="34" charset="0"/>
                <a:cs typeface="Arial" panose="020B0604020202020204" pitchFamily="34" charset="0"/>
              </a:rPr>
              <a:t>November. Some months are of thirty </a:t>
            </a:r>
            <a:r>
              <a:rPr lang="en-US" dirty="0" smtClean="0">
                <a:latin typeface="Arial" panose="020B0604020202020204" pitchFamily="34" charset="0"/>
                <a:cs typeface="Arial" panose="020B0604020202020204" pitchFamily="34" charset="0"/>
              </a:rPr>
              <a:t>one days</a:t>
            </a:r>
            <a:r>
              <a:rPr lang="en-US" dirty="0">
                <a:latin typeface="Arial" panose="020B0604020202020204" pitchFamily="34" charset="0"/>
                <a:cs typeface="Arial" panose="020B0604020202020204" pitchFamily="34" charset="0"/>
              </a:rPr>
              <a:t>. A month is chosen at random. Then </a:t>
            </a:r>
            <a:r>
              <a:rPr lang="en-US" dirty="0" smtClean="0">
                <a:latin typeface="Arial" panose="020B0604020202020204" pitchFamily="34" charset="0"/>
                <a:cs typeface="Arial" panose="020B0604020202020204" pitchFamily="34" charset="0"/>
              </a:rPr>
              <a:t>its probability </a:t>
            </a:r>
            <a:r>
              <a:rPr lang="en-US" dirty="0">
                <a:latin typeface="Arial" panose="020B0604020202020204" pitchFamily="34" charset="0"/>
                <a:cs typeface="Arial" panose="020B0604020202020204" pitchFamily="34" charset="0"/>
              </a:rPr>
              <a:t>of having exactly three days </a:t>
            </a:r>
            <a:r>
              <a:rPr lang="en-US" dirty="0" smtClean="0">
                <a:latin typeface="Arial" panose="020B0604020202020204" pitchFamily="34" charset="0"/>
                <a:cs typeface="Arial" panose="020B0604020202020204" pitchFamily="34" charset="0"/>
              </a:rPr>
              <a:t>less than </a:t>
            </a:r>
            <a:r>
              <a:rPr lang="en-US" dirty="0">
                <a:latin typeface="Arial" panose="020B0604020202020204" pitchFamily="34" charset="0"/>
                <a:cs typeface="Arial" panose="020B0604020202020204" pitchFamily="34" charset="0"/>
              </a:rPr>
              <a:t>maximum of 31 </a:t>
            </a:r>
            <a:r>
              <a:rPr lang="en-US" dirty="0" smtClean="0">
                <a:latin typeface="Arial" panose="020B0604020202020204" pitchFamily="34" charset="0"/>
                <a:cs typeface="Arial" panose="020B0604020202020204" pitchFamily="34" charset="0"/>
              </a:rPr>
              <a:t>is</a:t>
            </a:r>
            <a:endParaRPr lang="en-US" dirty="0" smtClean="0">
              <a:latin typeface="Arial" panose="020B0604020202020204" pitchFamily="34" charset="0"/>
              <a:cs typeface="Arial" panose="020B0604020202020204" pitchFamily="34" charset="0"/>
            </a:endParaRPr>
          </a:p>
          <a:p>
            <a:pPr>
              <a:lnSpc>
                <a:spcPct val="150000"/>
              </a:lnSpc>
            </a:pP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A. 15/16 </a:t>
            </a:r>
            <a:endParaRPr lang="en-US" dirty="0" smtClean="0">
              <a:latin typeface="Arial" panose="020B0604020202020204" pitchFamily="34" charset="0"/>
              <a:cs typeface="Arial" panose="020B0604020202020204" pitchFamily="34" charset="0"/>
            </a:endParaRPr>
          </a:p>
          <a:p>
            <a:pPr>
              <a:lnSpc>
                <a:spcPct val="150000"/>
              </a:lnSpc>
            </a:pPr>
            <a:r>
              <a:rPr lang="en-US" dirty="0" smtClean="0">
                <a:latin typeface="Arial" panose="020B0604020202020204" pitchFamily="34" charset="0"/>
                <a:cs typeface="Arial" panose="020B0604020202020204" pitchFamily="34" charset="0"/>
              </a:rPr>
              <a:t>B.1 </a:t>
            </a:r>
            <a:endParaRPr lang="en-US" dirty="0" smtClean="0">
              <a:latin typeface="Arial" panose="020B0604020202020204" pitchFamily="34" charset="0"/>
              <a:cs typeface="Arial" panose="020B0604020202020204" pitchFamily="34" charset="0"/>
            </a:endParaRPr>
          </a:p>
          <a:p>
            <a:pPr>
              <a:lnSpc>
                <a:spcPct val="150000"/>
              </a:lnSpc>
            </a:pPr>
            <a:r>
              <a:rPr lang="en-US" dirty="0" smtClean="0">
                <a:latin typeface="Arial" panose="020B0604020202020204" pitchFamily="34" charset="0"/>
                <a:cs typeface="Arial" panose="020B0604020202020204" pitchFamily="34" charset="0"/>
              </a:rPr>
              <a:t>C.3/48 </a:t>
            </a:r>
            <a:endParaRPr lang="en-US" dirty="0" smtClean="0">
              <a:latin typeface="Arial" panose="020B0604020202020204" pitchFamily="34" charset="0"/>
              <a:cs typeface="Arial" panose="020B0604020202020204" pitchFamily="34" charset="0"/>
            </a:endParaRPr>
          </a:p>
          <a:p>
            <a:pPr>
              <a:lnSpc>
                <a:spcPct val="150000"/>
              </a:lnSpc>
            </a:pPr>
            <a:r>
              <a:rPr lang="en-US" dirty="0" err="1" smtClean="0">
                <a:latin typeface="Arial" panose="020B0604020202020204" pitchFamily="34" charset="0"/>
                <a:cs typeface="Arial" panose="020B0604020202020204" pitchFamily="34" charset="0"/>
              </a:rPr>
              <a:t>D.None</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of these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086600" y="5486400"/>
            <a:ext cx="1326004" cy="369332"/>
          </a:xfrm>
          <a:prstGeom prst="rect">
            <a:avLst/>
          </a:prstGeom>
        </p:spPr>
        <p:txBody>
          <a:bodyPr wrap="none">
            <a:spAutoFit/>
          </a:bodyPr>
          <a:lstStyle/>
          <a:p>
            <a:r>
              <a:rPr lang="en-US" b="1" dirty="0" smtClean="0">
                <a:latin typeface="Arial" panose="020B0604020202020204" pitchFamily="34" charset="0"/>
                <a:ea typeface="Roboto" charset="0"/>
                <a:cs typeface="Arial" panose="020B0604020202020204" pitchFamily="34" charset="0"/>
              </a:rPr>
              <a:t>Answer: C</a:t>
            </a:r>
            <a:endParaRPr 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20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20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20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fade">
                                      <p:cBhvr>
                                        <p:cTn id="37" dur="2000"/>
                                        <p:tgtEl>
                                          <p:spTgt spid="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P spid="6" grpId="0" build="p"/>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1"/>
          <a:srcRect l="41241" t="9528" r="-23988" b="51129"/>
          <a:stretch>
            <a:fillRect/>
          </a:stretch>
        </p:blipFill>
        <p:spPr>
          <a:xfrm>
            <a:off x="0" y="5431670"/>
            <a:ext cx="4457700" cy="1420833"/>
          </a:xfrm>
          <a:prstGeom prst="rect">
            <a:avLst/>
          </a:prstGeom>
          <a:noFill/>
          <a:ln>
            <a:noFill/>
          </a:ln>
        </p:spPr>
      </p:pic>
      <p:pic>
        <p:nvPicPr>
          <p:cNvPr id="69" name="Google Shape;69;p15"/>
          <p:cNvPicPr preferRelativeResize="0"/>
          <p:nvPr/>
        </p:nvPicPr>
        <p:blipFill>
          <a:blip r:embed="rId2" cstate="print"/>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anose="020B0604020202020204" pitchFamily="34" charset="0"/>
                <a:ea typeface="Roboto" charset="0"/>
                <a:cs typeface="Arial" panose="020B0604020202020204" pitchFamily="34" charset="0"/>
              </a:rPr>
              <a:t>     </a:t>
            </a:r>
            <a:r>
              <a:rPr lang="en-IN" sz="2000" b="1" dirty="0" smtClean="0">
                <a:solidFill>
                  <a:schemeClr val="bg1"/>
                </a:solidFill>
                <a:latin typeface="Arial" panose="020B0604020202020204" pitchFamily="34" charset="0"/>
                <a:ea typeface="Roboto" charset="0"/>
                <a:cs typeface="Arial" panose="020B0604020202020204" pitchFamily="34" charset="0"/>
              </a:rPr>
              <a:t>QUESTION: 10</a:t>
            </a:r>
            <a:endParaRPr lang="en-GB" sz="2000" b="1" dirty="0">
              <a:solidFill>
                <a:schemeClr val="bg1"/>
              </a:solidFill>
              <a:latin typeface="Arial" panose="020B0604020202020204" pitchFamily="34" charset="0"/>
              <a:ea typeface="Roboto" charset="0"/>
              <a:cs typeface="Arial" panose="020B0604020202020204" pitchFamily="34" charset="0"/>
            </a:endParaRPr>
          </a:p>
        </p:txBody>
      </p:sp>
      <p:sp>
        <p:nvSpPr>
          <p:cNvPr id="6" name="Rectangle 5"/>
          <p:cNvSpPr/>
          <p:nvPr/>
        </p:nvSpPr>
        <p:spPr>
          <a:xfrm>
            <a:off x="457200" y="1219200"/>
            <a:ext cx="8229600" cy="419602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Two friends decided to meet at some time 3 p.m. 4 p.m. on a certain day at a gym. They didn't fix the exact time but they agreed that the one who arrived first at the gym that would wait up to 20 minutes (but no more)for the other person. Assuming that each of them went to the gym at some time between 3 p.m. and 4 </a:t>
            </a:r>
            <a:r>
              <a:rPr lang="en-US" dirty="0" err="1">
                <a:latin typeface="Arial" panose="020B0604020202020204" pitchFamily="34" charset="0"/>
                <a:cs typeface="Arial" panose="020B0604020202020204" pitchFamily="34" charset="0"/>
              </a:rPr>
              <a:t>p.m</a:t>
            </a:r>
            <a:r>
              <a:rPr lang="en-US" dirty="0">
                <a:latin typeface="Arial" panose="020B0604020202020204" pitchFamily="34" charset="0"/>
                <a:cs typeface="Arial" panose="020B0604020202020204" pitchFamily="34" charset="0"/>
              </a:rPr>
              <a:t>, find the probability that they-did not meet that day</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marL="342900" indent="-342900">
              <a:lnSpc>
                <a:spcPct val="150000"/>
              </a:lnSpc>
            </a:pP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1/3</a:t>
            </a: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2/3</a:t>
            </a: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5/9</a:t>
            </a: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4/9</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6934200" y="5562600"/>
            <a:ext cx="1326004" cy="369332"/>
          </a:xfrm>
          <a:prstGeom prst="rect">
            <a:avLst/>
          </a:prstGeom>
        </p:spPr>
        <p:txBody>
          <a:bodyPr wrap="none">
            <a:spAutoFit/>
          </a:bodyPr>
          <a:lstStyle/>
          <a:p>
            <a:r>
              <a:rPr lang="en-US" b="1" dirty="0" smtClean="0">
                <a:latin typeface="Arial" panose="020B0604020202020204" pitchFamily="34" charset="0"/>
                <a:ea typeface="Roboto" charset="0"/>
                <a:cs typeface="Arial" panose="020B0604020202020204" pitchFamily="34" charset="0"/>
              </a:rPr>
              <a:t>Answer: D</a:t>
            </a:r>
            <a:endParaRPr 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2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20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P spid="6" grpId="0" build="p"/>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1"/>
          <a:srcRect l="41241" t="9528" r="-23988" b="51129"/>
          <a:stretch>
            <a:fillRect/>
          </a:stretch>
        </p:blipFill>
        <p:spPr>
          <a:xfrm>
            <a:off x="0" y="5431670"/>
            <a:ext cx="4457700" cy="1420833"/>
          </a:xfrm>
          <a:prstGeom prst="rect">
            <a:avLst/>
          </a:prstGeom>
          <a:noFill/>
          <a:ln>
            <a:noFill/>
          </a:ln>
        </p:spPr>
      </p:pic>
      <p:pic>
        <p:nvPicPr>
          <p:cNvPr id="69" name="Google Shape;69;p15"/>
          <p:cNvPicPr preferRelativeResize="0"/>
          <p:nvPr/>
        </p:nvPicPr>
        <p:blipFill>
          <a:blip r:embed="rId2" cstate="print"/>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Google Shape;70;p15"/>
          <p:cNvSpPr/>
          <p:nvPr/>
        </p:nvSpPr>
        <p:spPr>
          <a:xfrm>
            <a:off x="0" y="30480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1800" b="1" dirty="0" smtClean="0">
                <a:solidFill>
                  <a:schemeClr val="bg1"/>
                </a:solidFill>
                <a:latin typeface="Roboto" charset="0"/>
                <a:ea typeface="Roboto" charset="0"/>
              </a:rPr>
              <a:t>     </a:t>
            </a:r>
            <a:r>
              <a:rPr lang="en-IN" sz="2000" b="1" dirty="0" smtClean="0">
                <a:solidFill>
                  <a:schemeClr val="bg1"/>
                </a:solidFill>
                <a:latin typeface="Arial" panose="020B0604020202020204" pitchFamily="34" charset="0"/>
                <a:ea typeface="Roboto" charset="0"/>
                <a:cs typeface="Arial" panose="020B0604020202020204" pitchFamily="34" charset="0"/>
              </a:rPr>
              <a:t>QUESTION: 11</a:t>
            </a:r>
            <a:endParaRPr lang="en-GB" sz="1800" b="1" dirty="0">
              <a:solidFill>
                <a:schemeClr val="bg1"/>
              </a:solidFill>
              <a:latin typeface="Arial" panose="020B0604020202020204" pitchFamily="34" charset="0"/>
              <a:ea typeface="Roboto" charset="0"/>
              <a:cs typeface="Arial" panose="020B0604020202020204" pitchFamily="34" charset="0"/>
            </a:endParaRPr>
          </a:p>
        </p:txBody>
      </p:sp>
      <p:sp>
        <p:nvSpPr>
          <p:cNvPr id="6" name="Rectangle 5"/>
          <p:cNvSpPr/>
          <p:nvPr/>
        </p:nvSpPr>
        <p:spPr>
          <a:xfrm>
            <a:off x="381000" y="1447800"/>
            <a:ext cx="8382000" cy="3831818"/>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Seven speakers A1, A2, A3,...., A7 were scheduled to speak at a function. In how many ways their speech can be arranged, such that:</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A1 speaks before A3 , and A3 speaks before A5 </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a:lnSpc>
                <a:spcPct val="150000"/>
              </a:lnSpc>
            </a:pP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840</a:t>
            </a: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860</a:t>
            </a: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420</a:t>
            </a: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410</a:t>
            </a:r>
            <a:endParaRPr lang="en-US" dirty="0" smtClean="0">
              <a:latin typeface="Arial" panose="020B0604020202020204" pitchFamily="34" charset="0"/>
              <a:cs typeface="Arial" panose="020B0604020202020204" pitchFamily="34" charset="0"/>
            </a:endParaRPr>
          </a:p>
          <a:p>
            <a:pPr marL="342900" indent="-342900">
              <a:lnSpc>
                <a:spcPct val="150000"/>
              </a:lnSpc>
            </a:pPr>
            <a:endParaRPr lang="en-US" dirty="0">
              <a:latin typeface="Arial" panose="020B0604020202020204" pitchFamily="34" charset="0"/>
              <a:cs typeface="Arial" panose="020B0604020202020204" pitchFamily="34" charset="0"/>
            </a:endParaRPr>
          </a:p>
        </p:txBody>
      </p:sp>
      <p:sp>
        <p:nvSpPr>
          <p:cNvPr id="7" name="Rectangle 6"/>
          <p:cNvSpPr/>
          <p:nvPr/>
        </p:nvSpPr>
        <p:spPr>
          <a:xfrm>
            <a:off x="7162800" y="5334000"/>
            <a:ext cx="1317412" cy="369332"/>
          </a:xfrm>
          <a:prstGeom prst="rect">
            <a:avLst/>
          </a:prstGeom>
        </p:spPr>
        <p:txBody>
          <a:bodyPr wrap="none">
            <a:spAutoFit/>
          </a:bodyPr>
          <a:lstStyle/>
          <a:p>
            <a:r>
              <a:rPr lang="en-US" b="1" dirty="0" smtClean="0">
                <a:latin typeface="Arial" panose="020B0604020202020204" pitchFamily="34" charset="0"/>
                <a:ea typeface="Roboto" charset="0"/>
                <a:cs typeface="Arial" panose="020B0604020202020204" pitchFamily="34" charset="0"/>
              </a:rPr>
              <a:t>Answer: A</a:t>
            </a:r>
            <a:endParaRPr 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2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20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P spid="6" grpId="0" build="p"/>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1"/>
          <a:srcRect l="41241" t="9528" r="-23988" b="51129"/>
          <a:stretch>
            <a:fillRect/>
          </a:stretch>
        </p:blipFill>
        <p:spPr>
          <a:xfrm>
            <a:off x="0" y="5431670"/>
            <a:ext cx="4457700" cy="1420833"/>
          </a:xfrm>
          <a:prstGeom prst="rect">
            <a:avLst/>
          </a:prstGeom>
          <a:noFill/>
          <a:ln>
            <a:noFill/>
          </a:ln>
        </p:spPr>
      </p:pic>
      <p:pic>
        <p:nvPicPr>
          <p:cNvPr id="69" name="Google Shape;69;p15"/>
          <p:cNvPicPr preferRelativeResize="0"/>
          <p:nvPr/>
        </p:nvPicPr>
        <p:blipFill>
          <a:blip r:embed="rId2" cstate="print"/>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anose="020B0604020202020204" pitchFamily="34" charset="0"/>
                <a:ea typeface="Roboto" charset="0"/>
                <a:cs typeface="Arial" panose="020B0604020202020204" pitchFamily="34" charset="0"/>
              </a:rPr>
              <a:t>     </a:t>
            </a:r>
            <a:r>
              <a:rPr lang="en-IN" sz="2000" b="1" dirty="0" smtClean="0">
                <a:solidFill>
                  <a:schemeClr val="bg1"/>
                </a:solidFill>
                <a:latin typeface="Arial" panose="020B0604020202020204" pitchFamily="34" charset="0"/>
                <a:ea typeface="Roboto" charset="0"/>
                <a:cs typeface="Arial" panose="020B0604020202020204" pitchFamily="34" charset="0"/>
              </a:rPr>
              <a:t>QUESTION: 12</a:t>
            </a:r>
            <a:endParaRPr lang="en-GB" sz="2000" b="1" dirty="0">
              <a:solidFill>
                <a:schemeClr val="bg1"/>
              </a:solidFill>
              <a:latin typeface="Arial" panose="020B0604020202020204" pitchFamily="34" charset="0"/>
              <a:ea typeface="Roboto" charset="0"/>
              <a:cs typeface="Arial" panose="020B0604020202020204" pitchFamily="34" charset="0"/>
            </a:endParaRPr>
          </a:p>
        </p:txBody>
      </p:sp>
      <p:sp>
        <p:nvSpPr>
          <p:cNvPr id="6" name="Rectangle 5"/>
          <p:cNvSpPr/>
          <p:nvPr/>
        </p:nvSpPr>
        <p:spPr>
          <a:xfrm>
            <a:off x="381000" y="1371600"/>
            <a:ext cx="8077200" cy="336502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A father purchased dress for his 3 daughters. The dresses are of same color but diff size and they are kept in dark room. what is probability that all the 3 will not choose there own </a:t>
            </a:r>
            <a:r>
              <a:rPr lang="en-US" dirty="0" smtClean="0">
                <a:latin typeface="Arial" panose="020B0604020202020204" pitchFamily="34" charset="0"/>
                <a:cs typeface="Arial" panose="020B0604020202020204" pitchFamily="34" charset="0"/>
              </a:rPr>
              <a:t>dress?</a:t>
            </a:r>
            <a:endParaRPr lang="en-US" dirty="0" smtClean="0">
              <a:latin typeface="Arial" panose="020B0604020202020204" pitchFamily="34" charset="0"/>
              <a:cs typeface="Arial" panose="020B0604020202020204" pitchFamily="34" charset="0"/>
            </a:endParaRPr>
          </a:p>
          <a:p>
            <a:pPr>
              <a:lnSpc>
                <a:spcPct val="150000"/>
              </a:lnSpc>
            </a:pP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2/3</a:t>
            </a: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1/3</a:t>
            </a: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4/3</a:t>
            </a: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7/3</a:t>
            </a:r>
            <a:endParaRPr lang="en-US" dirty="0" smtClean="0">
              <a:latin typeface="Arial" panose="020B0604020202020204" pitchFamily="34" charset="0"/>
              <a:cs typeface="Arial" panose="020B0604020202020204" pitchFamily="34" charset="0"/>
            </a:endParaRPr>
          </a:p>
        </p:txBody>
      </p:sp>
      <p:sp>
        <p:nvSpPr>
          <p:cNvPr id="7" name="Rectangle 6"/>
          <p:cNvSpPr/>
          <p:nvPr/>
        </p:nvSpPr>
        <p:spPr>
          <a:xfrm>
            <a:off x="7010400" y="5334000"/>
            <a:ext cx="1326004" cy="369332"/>
          </a:xfrm>
          <a:prstGeom prst="rect">
            <a:avLst/>
          </a:prstGeom>
        </p:spPr>
        <p:txBody>
          <a:bodyPr wrap="none">
            <a:spAutoFit/>
          </a:bodyPr>
          <a:lstStyle/>
          <a:p>
            <a:r>
              <a:rPr lang="en-US" b="1" dirty="0" smtClean="0">
                <a:latin typeface="Arial" panose="020B0604020202020204" pitchFamily="34" charset="0"/>
                <a:ea typeface="Roboto" charset="0"/>
                <a:cs typeface="Arial" panose="020B0604020202020204" pitchFamily="34" charset="0"/>
              </a:rPr>
              <a:t>Answer: B</a:t>
            </a:r>
            <a:endParaRPr 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2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20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P spid="6" grpId="0" build="p"/>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1"/>
          <a:srcRect l="41241" t="9528" r="-23988" b="51129"/>
          <a:stretch>
            <a:fillRect/>
          </a:stretch>
        </p:blipFill>
        <p:spPr>
          <a:xfrm>
            <a:off x="0" y="5431670"/>
            <a:ext cx="4457700" cy="1420833"/>
          </a:xfrm>
          <a:prstGeom prst="rect">
            <a:avLst/>
          </a:prstGeom>
          <a:noFill/>
          <a:ln>
            <a:noFill/>
          </a:ln>
        </p:spPr>
      </p:pic>
      <p:pic>
        <p:nvPicPr>
          <p:cNvPr id="69" name="Google Shape;69;p15"/>
          <p:cNvPicPr preferRelativeResize="0"/>
          <p:nvPr/>
        </p:nvPicPr>
        <p:blipFill>
          <a:blip r:embed="rId2" cstate="print"/>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anose="020B0604020202020204" pitchFamily="34" charset="0"/>
                <a:ea typeface="Roboto" charset="0"/>
                <a:cs typeface="Arial" panose="020B0604020202020204" pitchFamily="34" charset="0"/>
              </a:rPr>
              <a:t>     </a:t>
            </a:r>
            <a:r>
              <a:rPr lang="en-IN" sz="2000" b="1" dirty="0" smtClean="0">
                <a:solidFill>
                  <a:schemeClr val="bg1"/>
                </a:solidFill>
                <a:latin typeface="Arial" panose="020B0604020202020204" pitchFamily="34" charset="0"/>
                <a:ea typeface="Roboto" charset="0"/>
                <a:cs typeface="Arial" panose="020B0604020202020204" pitchFamily="34" charset="0"/>
              </a:rPr>
              <a:t>QUESTION: 13</a:t>
            </a:r>
            <a:endParaRPr lang="en-GB" sz="2000" b="1" dirty="0">
              <a:solidFill>
                <a:schemeClr val="bg1"/>
              </a:solidFill>
              <a:latin typeface="Arial" panose="020B0604020202020204" pitchFamily="34" charset="0"/>
              <a:ea typeface="Roboto" charset="0"/>
              <a:cs typeface="Arial" panose="020B0604020202020204" pitchFamily="34" charset="0"/>
            </a:endParaRPr>
          </a:p>
        </p:txBody>
      </p:sp>
      <p:sp>
        <p:nvSpPr>
          <p:cNvPr id="6" name="Rectangle 5"/>
          <p:cNvSpPr/>
          <p:nvPr/>
        </p:nvSpPr>
        <p:spPr>
          <a:xfrm>
            <a:off x="457200" y="1371600"/>
            <a:ext cx="8229600" cy="336502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How many two-digit numbers are there which, when subtracted from the number formed by reversing its digits as well as when added to the number formed by reversing its digits, result in a perfect square</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a:lnSpc>
                <a:spcPct val="150000"/>
              </a:lnSpc>
            </a:pP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 1</a:t>
            </a: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 2</a:t>
            </a: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 3</a:t>
            </a: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4</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239000" y="5562600"/>
            <a:ext cx="1317412" cy="369332"/>
          </a:xfrm>
          <a:prstGeom prst="rect">
            <a:avLst/>
          </a:prstGeom>
        </p:spPr>
        <p:txBody>
          <a:bodyPr wrap="none">
            <a:spAutoFit/>
          </a:bodyPr>
          <a:lstStyle/>
          <a:p>
            <a:r>
              <a:rPr lang="en-US" b="1" dirty="0" smtClean="0">
                <a:latin typeface="Arial" panose="020B0604020202020204" pitchFamily="34" charset="0"/>
                <a:ea typeface="Roboto" charset="0"/>
                <a:cs typeface="Arial" panose="020B0604020202020204" pitchFamily="34" charset="0"/>
              </a:rPr>
              <a:t>Answer: A</a:t>
            </a:r>
            <a:endParaRPr 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2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20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P spid="6" grpId="0" build="p"/>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1"/>
          <a:srcRect l="41241" t="9528" r="-23988" b="51129"/>
          <a:stretch>
            <a:fillRect/>
          </a:stretch>
        </p:blipFill>
        <p:spPr>
          <a:xfrm>
            <a:off x="0" y="5431670"/>
            <a:ext cx="4457700" cy="1420833"/>
          </a:xfrm>
          <a:prstGeom prst="rect">
            <a:avLst/>
          </a:prstGeom>
          <a:noFill/>
          <a:ln>
            <a:noFill/>
          </a:ln>
        </p:spPr>
      </p:pic>
      <p:pic>
        <p:nvPicPr>
          <p:cNvPr id="69" name="Google Shape;69;p15"/>
          <p:cNvPicPr preferRelativeResize="0"/>
          <p:nvPr/>
        </p:nvPicPr>
        <p:blipFill>
          <a:blip r:embed="rId2" cstate="print"/>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Rectangle 4"/>
          <p:cNvSpPr/>
          <p:nvPr/>
        </p:nvSpPr>
        <p:spPr>
          <a:xfrm>
            <a:off x="838200" y="2667000"/>
            <a:ext cx="7543800" cy="1323439"/>
          </a:xfrm>
          <a:prstGeom prst="rect">
            <a:avLst/>
          </a:prstGeom>
          <a:noFill/>
        </p:spPr>
        <p:txBody>
          <a:bodyPr wrap="square" lIns="91440" tIns="45720" rIns="91440" bIns="45720">
            <a:spAutoFit/>
          </a:bodyPr>
          <a:lstStyle/>
          <a:p>
            <a:pPr algn="ctr"/>
            <a:r>
              <a:rPr lang="en-US" sz="80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Arial" panose="020B0604020202020204" pitchFamily="34" charset="0"/>
                <a:cs typeface="Arial" panose="020B0604020202020204" pitchFamily="34" charset="0"/>
              </a:rPr>
              <a:t>PROBABILITY</a:t>
            </a:r>
            <a:endParaRPr lang="en-US" sz="80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1"/>
          <a:srcRect l="41241" t="9528" r="-23988" b="51129"/>
          <a:stretch>
            <a:fillRect/>
          </a:stretch>
        </p:blipFill>
        <p:spPr>
          <a:xfrm>
            <a:off x="0" y="5431670"/>
            <a:ext cx="4457700" cy="1420833"/>
          </a:xfrm>
          <a:prstGeom prst="rect">
            <a:avLst/>
          </a:prstGeom>
          <a:noFill/>
          <a:ln>
            <a:noFill/>
          </a:ln>
        </p:spPr>
      </p:pic>
      <p:pic>
        <p:nvPicPr>
          <p:cNvPr id="69" name="Google Shape;69;p15"/>
          <p:cNvPicPr preferRelativeResize="0"/>
          <p:nvPr/>
        </p:nvPicPr>
        <p:blipFill>
          <a:blip r:embed="rId2" cstate="print"/>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anose="020B0604020202020204" pitchFamily="34" charset="0"/>
                <a:ea typeface="Roboto" charset="0"/>
                <a:cs typeface="Arial" panose="020B0604020202020204" pitchFamily="34" charset="0"/>
              </a:rPr>
              <a:t>     </a:t>
            </a:r>
            <a:r>
              <a:rPr lang="en-IN" sz="2000" b="1" dirty="0" smtClean="0">
                <a:solidFill>
                  <a:schemeClr val="bg1"/>
                </a:solidFill>
                <a:latin typeface="Arial" panose="020B0604020202020204" pitchFamily="34" charset="0"/>
                <a:ea typeface="Roboto" charset="0"/>
                <a:cs typeface="Arial" panose="020B0604020202020204" pitchFamily="34" charset="0"/>
              </a:rPr>
              <a:t>QUESTION: 14</a:t>
            </a:r>
            <a:endParaRPr lang="en-GB" sz="2000" b="1" dirty="0">
              <a:solidFill>
                <a:schemeClr val="bg1"/>
              </a:solidFill>
              <a:latin typeface="Arial" panose="020B0604020202020204" pitchFamily="34" charset="0"/>
              <a:ea typeface="Roboto" charset="0"/>
              <a:cs typeface="Arial" panose="020B0604020202020204" pitchFamily="34" charset="0"/>
            </a:endParaRPr>
          </a:p>
        </p:txBody>
      </p:sp>
      <p:sp>
        <p:nvSpPr>
          <p:cNvPr id="6" name="Rectangle 5"/>
          <p:cNvSpPr/>
          <p:nvPr/>
        </p:nvSpPr>
        <p:spPr>
          <a:xfrm>
            <a:off x="457200" y="1295400"/>
            <a:ext cx="8382000" cy="3365024"/>
          </a:xfrm>
          <a:prstGeom prst="rect">
            <a:avLst/>
          </a:prstGeom>
        </p:spPr>
        <p:txBody>
          <a:bodyPr wrap="square">
            <a:spAutoFit/>
          </a:bodyPr>
          <a:lstStyle/>
          <a:p>
            <a:pPr>
              <a:lnSpc>
                <a:spcPct val="150000"/>
              </a:lnSpc>
            </a:pPr>
            <a:r>
              <a:rPr lang="en-US" dirty="0" smtClean="0">
                <a:latin typeface="Arial" panose="020B0604020202020204" pitchFamily="34" charset="0"/>
                <a:cs typeface="Arial" panose="020B0604020202020204" pitchFamily="34" charset="0"/>
              </a:rPr>
              <a:t>A necklace is made by stringing N individual beads together in the repeating pattern red bead, green bead, white bead, blue bead and yellow bead. If the necklace begins with a red bead and ends with a white bead, then N could be:</a:t>
            </a:r>
            <a:br>
              <a:rPr lang="en-US"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pPr>
            <a:r>
              <a:rPr lang="en-US" dirty="0" smtClean="0">
                <a:latin typeface="Arial" panose="020B0604020202020204" pitchFamily="34" charset="0"/>
                <a:cs typeface="Arial" panose="020B0604020202020204" pitchFamily="34" charset="0"/>
              </a:rPr>
              <a:t>A.16 </a:t>
            </a:r>
            <a:endParaRPr lang="en-US" dirty="0" smtClean="0">
              <a:latin typeface="Arial" panose="020B0604020202020204" pitchFamily="34" charset="0"/>
              <a:cs typeface="Arial" panose="020B0604020202020204" pitchFamily="34" charset="0"/>
            </a:endParaRPr>
          </a:p>
          <a:p>
            <a:pPr>
              <a:lnSpc>
                <a:spcPct val="150000"/>
              </a:lnSpc>
            </a:pPr>
            <a:r>
              <a:rPr lang="en-US" dirty="0" smtClean="0">
                <a:latin typeface="Arial" panose="020B0604020202020204" pitchFamily="34" charset="0"/>
                <a:cs typeface="Arial" panose="020B0604020202020204" pitchFamily="34" charset="0"/>
              </a:rPr>
              <a:t>B.32 </a:t>
            </a:r>
            <a:endParaRPr lang="en-US" dirty="0" smtClean="0">
              <a:latin typeface="Arial" panose="020B0604020202020204" pitchFamily="34" charset="0"/>
              <a:cs typeface="Arial" panose="020B0604020202020204" pitchFamily="34" charset="0"/>
            </a:endParaRPr>
          </a:p>
          <a:p>
            <a:pPr>
              <a:lnSpc>
                <a:spcPct val="150000"/>
              </a:lnSpc>
            </a:pPr>
            <a:r>
              <a:rPr lang="en-US" dirty="0" smtClean="0">
                <a:latin typeface="Arial" panose="020B0604020202020204" pitchFamily="34" charset="0"/>
                <a:cs typeface="Arial" panose="020B0604020202020204" pitchFamily="34" charset="0"/>
              </a:rPr>
              <a:t>C.54 </a:t>
            </a:r>
            <a:endParaRPr lang="en-US" dirty="0" smtClean="0">
              <a:latin typeface="Arial" panose="020B0604020202020204" pitchFamily="34" charset="0"/>
              <a:cs typeface="Arial" panose="020B0604020202020204" pitchFamily="34" charset="0"/>
            </a:endParaRPr>
          </a:p>
          <a:p>
            <a:pPr>
              <a:lnSpc>
                <a:spcPct val="150000"/>
              </a:lnSpc>
            </a:pPr>
            <a:r>
              <a:rPr lang="en-US" dirty="0" smtClean="0">
                <a:latin typeface="Arial" panose="020B0604020202020204" pitchFamily="34" charset="0"/>
                <a:cs typeface="Arial" panose="020B0604020202020204" pitchFamily="34" charset="0"/>
              </a:rPr>
              <a:t>D.68</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162800" y="5105400"/>
            <a:ext cx="1326004" cy="369332"/>
          </a:xfrm>
          <a:prstGeom prst="rect">
            <a:avLst/>
          </a:prstGeom>
        </p:spPr>
        <p:txBody>
          <a:bodyPr wrap="none">
            <a:spAutoFit/>
          </a:bodyPr>
          <a:lstStyle/>
          <a:p>
            <a:r>
              <a:rPr lang="en-US" b="1" dirty="0" smtClean="0">
                <a:latin typeface="Arial" panose="020B0604020202020204" pitchFamily="34" charset="0"/>
                <a:ea typeface="Roboto" charset="0"/>
                <a:cs typeface="Arial" panose="020B0604020202020204" pitchFamily="34" charset="0"/>
              </a:rPr>
              <a:t>Answer: D</a:t>
            </a:r>
            <a:endParaRPr 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20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20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20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fade">
                                      <p:cBhvr>
                                        <p:cTn id="37" dur="2000"/>
                                        <p:tgtEl>
                                          <p:spTgt spid="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P spid="6" grpId="0" build="p"/>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1"/>
          <a:srcRect l="41241" t="9528" r="-23988" b="51129"/>
          <a:stretch>
            <a:fillRect/>
          </a:stretch>
        </p:blipFill>
        <p:spPr>
          <a:xfrm>
            <a:off x="0" y="5431670"/>
            <a:ext cx="4457700" cy="1420833"/>
          </a:xfrm>
          <a:prstGeom prst="rect">
            <a:avLst/>
          </a:prstGeom>
          <a:noFill/>
          <a:ln>
            <a:noFill/>
          </a:ln>
        </p:spPr>
      </p:pic>
      <p:pic>
        <p:nvPicPr>
          <p:cNvPr id="69" name="Google Shape;69;p15"/>
          <p:cNvPicPr preferRelativeResize="0"/>
          <p:nvPr/>
        </p:nvPicPr>
        <p:blipFill>
          <a:blip r:embed="rId2" cstate="print"/>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anose="020B0604020202020204" pitchFamily="34" charset="0"/>
                <a:ea typeface="Roboto" charset="0"/>
                <a:cs typeface="Arial" panose="020B0604020202020204" pitchFamily="34" charset="0"/>
              </a:rPr>
              <a:t>     </a:t>
            </a:r>
            <a:r>
              <a:rPr lang="en-IN" sz="2000" b="1" dirty="0" smtClean="0">
                <a:solidFill>
                  <a:schemeClr val="bg1"/>
                </a:solidFill>
                <a:latin typeface="Arial" panose="020B0604020202020204" pitchFamily="34" charset="0"/>
                <a:ea typeface="Roboto" charset="0"/>
                <a:cs typeface="Arial" panose="020B0604020202020204" pitchFamily="34" charset="0"/>
              </a:rPr>
              <a:t>QUESTION: 15</a:t>
            </a:r>
            <a:endParaRPr lang="en-GB" sz="2000" b="1" dirty="0">
              <a:solidFill>
                <a:schemeClr val="bg1"/>
              </a:solidFill>
              <a:latin typeface="Arial" panose="020B0604020202020204" pitchFamily="34" charset="0"/>
              <a:ea typeface="Roboto" charset="0"/>
              <a:cs typeface="Arial" panose="020B0604020202020204" pitchFamily="34" charset="0"/>
            </a:endParaRPr>
          </a:p>
        </p:txBody>
      </p:sp>
      <p:sp>
        <p:nvSpPr>
          <p:cNvPr id="7" name="Rectangle 6"/>
          <p:cNvSpPr/>
          <p:nvPr/>
        </p:nvSpPr>
        <p:spPr>
          <a:xfrm>
            <a:off x="457200" y="1447800"/>
            <a:ext cx="8077200" cy="336502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There are 14 spots. Each spot has 8 seats. 28 people seated in all spots. No similar number of people sat in any spot. How many spot left with no people at all.</a:t>
            </a:r>
            <a:br>
              <a:rPr lang="en-US" dirty="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7</a:t>
            </a: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10</a:t>
            </a: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8</a:t>
            </a: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12</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7239000" y="5486400"/>
            <a:ext cx="1317412" cy="369332"/>
          </a:xfrm>
          <a:prstGeom prst="rect">
            <a:avLst/>
          </a:prstGeom>
        </p:spPr>
        <p:txBody>
          <a:bodyPr wrap="none">
            <a:spAutoFit/>
          </a:bodyPr>
          <a:lstStyle/>
          <a:p>
            <a:r>
              <a:rPr lang="en-US" b="1" dirty="0" smtClean="0">
                <a:latin typeface="Arial" panose="020B0604020202020204" pitchFamily="34" charset="0"/>
                <a:ea typeface="Roboto" charset="0"/>
                <a:cs typeface="Arial" panose="020B0604020202020204" pitchFamily="34" charset="0"/>
              </a:rPr>
              <a:t>Answer: A</a:t>
            </a:r>
            <a:endParaRPr 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20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20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fade">
                                      <p:cBhvr>
                                        <p:cTn id="32"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1"/>
          <a:srcRect l="41241" t="9528" r="-23988" b="51129"/>
          <a:stretch>
            <a:fillRect/>
          </a:stretch>
        </p:blipFill>
        <p:spPr>
          <a:xfrm>
            <a:off x="0" y="5431670"/>
            <a:ext cx="4457700" cy="1420833"/>
          </a:xfrm>
          <a:prstGeom prst="rect">
            <a:avLst/>
          </a:prstGeom>
          <a:noFill/>
          <a:ln>
            <a:noFill/>
          </a:ln>
        </p:spPr>
      </p:pic>
      <p:pic>
        <p:nvPicPr>
          <p:cNvPr id="69" name="Google Shape;69;p15"/>
          <p:cNvPicPr preferRelativeResize="0"/>
          <p:nvPr/>
        </p:nvPicPr>
        <p:blipFill>
          <a:blip r:embed="rId2" cstate="print"/>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1"/>
          <a:srcRect l="41241" t="9528" r="-23988" b="51129"/>
          <a:stretch>
            <a:fillRect/>
          </a:stretch>
        </p:blipFill>
        <p:spPr>
          <a:xfrm>
            <a:off x="0" y="5431670"/>
            <a:ext cx="4457700" cy="1420833"/>
          </a:xfrm>
          <a:prstGeom prst="rect">
            <a:avLst/>
          </a:prstGeom>
          <a:noFill/>
          <a:ln>
            <a:noFill/>
          </a:ln>
        </p:spPr>
      </p:pic>
      <p:pic>
        <p:nvPicPr>
          <p:cNvPr id="69" name="Google Shape;69;p15"/>
          <p:cNvPicPr preferRelativeResize="0"/>
          <p:nvPr/>
        </p:nvPicPr>
        <p:blipFill>
          <a:blip r:embed="rId2" cstate="print"/>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Rectangle 4"/>
          <p:cNvSpPr/>
          <p:nvPr/>
        </p:nvSpPr>
        <p:spPr>
          <a:xfrm>
            <a:off x="457200" y="1219200"/>
            <a:ext cx="7543800" cy="3780522"/>
          </a:xfrm>
          <a:prstGeom prst="rect">
            <a:avLst/>
          </a:prstGeom>
        </p:spPr>
        <p:txBody>
          <a:bodyPr wrap="square">
            <a:spAutoFit/>
          </a:bodyPr>
          <a:lstStyle/>
          <a:p>
            <a:pPr>
              <a:lnSpc>
                <a:spcPct val="150000"/>
              </a:lnSpc>
            </a:pPr>
            <a:r>
              <a:rPr lang="en-US" b="1" dirty="0" smtClean="0">
                <a:latin typeface="Arial" panose="020B0604020202020204" pitchFamily="34" charset="0"/>
                <a:cs typeface="Arial" panose="020B0604020202020204" pitchFamily="34" charset="0"/>
              </a:rPr>
              <a:t>1</a:t>
            </a:r>
            <a:r>
              <a:rPr lang="en-US" b="1" dirty="0">
                <a:latin typeface="Arial" panose="020B0604020202020204" pitchFamily="34" charset="0"/>
                <a:cs typeface="Arial" panose="020B0604020202020204" pitchFamily="34" charset="0"/>
              </a:rPr>
              <a:t>. Probability Range = 0 = P(A) = 1</a:t>
            </a:r>
            <a:br>
              <a:rPr lang="en-US" b="1" dirty="0" smtClean="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2. Rule of Complementary Events = P(AC) + P(A) = 1</a:t>
            </a:r>
            <a:br>
              <a:rPr lang="en-US" b="1" dirty="0" smtClean="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3. Rule of Addition = (A or B) = P(A) + P(B) - P(</a:t>
            </a:r>
            <a:r>
              <a:rPr lang="en-US" b="1" dirty="0" err="1">
                <a:latin typeface="Arial" panose="020B0604020202020204" pitchFamily="34" charset="0"/>
                <a:cs typeface="Arial" panose="020B0604020202020204" pitchFamily="34" charset="0"/>
              </a:rPr>
              <a:t>AnB</a:t>
            </a:r>
            <a:r>
              <a:rPr lang="en-US" b="1" dirty="0">
                <a:latin typeface="Arial" panose="020B0604020202020204" pitchFamily="34" charset="0"/>
                <a:cs typeface="Arial" panose="020B0604020202020204" pitchFamily="34" charset="0"/>
              </a:rPr>
              <a:t>)</a:t>
            </a:r>
            <a:br>
              <a:rPr lang="en-US" b="1" dirty="0" smtClean="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4. Disjoint Events</a:t>
            </a:r>
            <a:br>
              <a:rPr lang="en-US" b="1" dirty="0" smtClean="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Events A and B are disjoint </a:t>
            </a:r>
            <a:r>
              <a:rPr lang="en-US" b="1" dirty="0" err="1">
                <a:latin typeface="Arial" panose="020B0604020202020204" pitchFamily="34" charset="0"/>
                <a:cs typeface="Arial" panose="020B0604020202020204" pitchFamily="34" charset="0"/>
              </a:rPr>
              <a:t>iff</a:t>
            </a:r>
            <a:r>
              <a:rPr lang="en-US" b="1" dirty="0">
                <a:latin typeface="Arial" panose="020B0604020202020204" pitchFamily="34" charset="0"/>
                <a:cs typeface="Arial" panose="020B0604020202020204" pitchFamily="34" charset="0"/>
              </a:rPr>
              <a:t> = P(</a:t>
            </a:r>
            <a:r>
              <a:rPr lang="en-US" b="1" dirty="0" err="1">
                <a:latin typeface="Arial" panose="020B0604020202020204" pitchFamily="34" charset="0"/>
                <a:cs typeface="Arial" panose="020B0604020202020204" pitchFamily="34" charset="0"/>
              </a:rPr>
              <a:t>AnB</a:t>
            </a:r>
            <a:r>
              <a:rPr lang="en-US" b="1" dirty="0">
                <a:latin typeface="Arial" panose="020B0604020202020204" pitchFamily="34" charset="0"/>
                <a:cs typeface="Arial" panose="020B0604020202020204" pitchFamily="34" charset="0"/>
              </a:rPr>
              <a:t>) = 0</a:t>
            </a:r>
            <a:br>
              <a:rPr lang="en-US" b="1" dirty="0" smtClean="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5. Conditional Probability = P(A | B) = P(</a:t>
            </a:r>
            <a:r>
              <a:rPr lang="en-US" b="1" dirty="0" err="1">
                <a:latin typeface="Arial" panose="020B0604020202020204" pitchFamily="34" charset="0"/>
                <a:cs typeface="Arial" panose="020B0604020202020204" pitchFamily="34" charset="0"/>
              </a:rPr>
              <a:t>AnB</a:t>
            </a:r>
            <a:r>
              <a:rPr lang="en-US" b="1" dirty="0">
                <a:latin typeface="Arial" panose="020B0604020202020204" pitchFamily="34" charset="0"/>
                <a:cs typeface="Arial" panose="020B0604020202020204" pitchFamily="34" charset="0"/>
              </a:rPr>
              <a:t>) / P(B)</a:t>
            </a:r>
            <a:br>
              <a:rPr lang="en-US" b="1" dirty="0" smtClean="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6. </a:t>
            </a:r>
            <a:r>
              <a:rPr lang="en-US" b="1" dirty="0" err="1">
                <a:latin typeface="Arial" panose="020B0604020202020204" pitchFamily="34" charset="0"/>
                <a:cs typeface="Arial" panose="020B0604020202020204" pitchFamily="34" charset="0"/>
              </a:rPr>
              <a:t>Bayes</a:t>
            </a:r>
            <a:r>
              <a:rPr lang="en-US" b="1" dirty="0">
                <a:latin typeface="Arial" panose="020B0604020202020204" pitchFamily="34" charset="0"/>
                <a:cs typeface="Arial" panose="020B0604020202020204" pitchFamily="34" charset="0"/>
              </a:rPr>
              <a:t> Formula = P(A | B) = P(B | A) · P(A) / P(B)</a:t>
            </a:r>
            <a:br>
              <a:rPr lang="en-US" b="1" dirty="0" smtClean="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7. Independent Events</a:t>
            </a:r>
            <a:br>
              <a:rPr lang="en-US" b="1" dirty="0" smtClean="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Events A and B are independent </a:t>
            </a:r>
            <a:r>
              <a:rPr lang="en-US" b="1" dirty="0" err="1">
                <a:latin typeface="Arial" panose="020B0604020202020204" pitchFamily="34" charset="0"/>
                <a:cs typeface="Arial" panose="020B0604020202020204" pitchFamily="34" charset="0"/>
              </a:rPr>
              <a:t>iff</a:t>
            </a:r>
            <a:r>
              <a:rPr lang="en-US" b="1" dirty="0">
                <a:latin typeface="Arial" panose="020B0604020202020204" pitchFamily="34" charset="0"/>
                <a:cs typeface="Arial" panose="020B0604020202020204" pitchFamily="34" charset="0"/>
              </a:rPr>
              <a:t> = P(</a:t>
            </a:r>
            <a:r>
              <a:rPr lang="en-US" b="1" dirty="0" err="1">
                <a:latin typeface="Arial" panose="020B0604020202020204" pitchFamily="34" charset="0"/>
                <a:cs typeface="Arial" panose="020B0604020202020204" pitchFamily="34" charset="0"/>
              </a:rPr>
              <a:t>AnB</a:t>
            </a:r>
            <a:r>
              <a:rPr lang="en-US" b="1" dirty="0">
                <a:latin typeface="Arial" panose="020B0604020202020204" pitchFamily="34" charset="0"/>
                <a:cs typeface="Arial" panose="020B0604020202020204" pitchFamily="34" charset="0"/>
              </a:rPr>
              <a:t>) = P(A) · P(B)</a:t>
            </a:r>
            <a:endParaRPr lang="en-US" b="1" dirty="0">
              <a:latin typeface="Arial" panose="020B0604020202020204" pitchFamily="34" charset="0"/>
              <a:cs typeface="Arial" panose="020B0604020202020204" pitchFamily="34" charset="0"/>
            </a:endParaRPr>
          </a:p>
        </p:txBody>
      </p:sp>
      <p:sp>
        <p:nvSpPr>
          <p:cNvPr id="6"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anose="020B0604020202020204" pitchFamily="34" charset="0"/>
                <a:ea typeface="Roboto" charset="0"/>
                <a:cs typeface="Arial" panose="020B0604020202020204" pitchFamily="34" charset="0"/>
              </a:rPr>
              <a:t>     PROBABILITY FORMULAE :</a:t>
            </a:r>
            <a:endParaRPr lang="en-GB" sz="2000" b="1" dirty="0">
              <a:solidFill>
                <a:schemeClr val="bg1"/>
              </a:solidFill>
              <a:latin typeface="Arial" panose="020B0604020202020204" pitchFamily="34" charset="0"/>
              <a:ea typeface="Roboto"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20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1"/>
          <a:srcRect l="41241" t="9528" r="-23988" b="51129"/>
          <a:stretch>
            <a:fillRect/>
          </a:stretch>
        </p:blipFill>
        <p:spPr>
          <a:xfrm>
            <a:off x="0" y="5431670"/>
            <a:ext cx="4457700" cy="1420833"/>
          </a:xfrm>
          <a:prstGeom prst="rect">
            <a:avLst/>
          </a:prstGeom>
          <a:noFill/>
          <a:ln>
            <a:noFill/>
          </a:ln>
        </p:spPr>
      </p:pic>
      <p:pic>
        <p:nvPicPr>
          <p:cNvPr id="69" name="Google Shape;69;p15"/>
          <p:cNvPicPr preferRelativeResize="0"/>
          <p:nvPr/>
        </p:nvPicPr>
        <p:blipFill>
          <a:blip r:embed="rId2" cstate="print"/>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Rectangle 4"/>
          <p:cNvSpPr/>
          <p:nvPr/>
        </p:nvSpPr>
        <p:spPr>
          <a:xfrm>
            <a:off x="381000" y="838200"/>
            <a:ext cx="8534400" cy="5078313"/>
          </a:xfrm>
          <a:prstGeom prst="rect">
            <a:avLst/>
          </a:prstGeom>
        </p:spPr>
        <p:txBody>
          <a:bodyPr wrap="square">
            <a:spAutoFit/>
          </a:bodyPr>
          <a:lstStyle/>
          <a:p>
            <a:pPr>
              <a:lnSpc>
                <a:spcPct val="150000"/>
              </a:lnSpc>
            </a:pPr>
            <a:r>
              <a:rPr lang="en-US" b="1" u="sng" dirty="0" smtClean="0">
                <a:latin typeface="Arial" panose="020B0604020202020204" pitchFamily="34" charset="0"/>
                <a:cs typeface="Arial" panose="020B0604020202020204" pitchFamily="34" charset="0"/>
              </a:rPr>
              <a:t>PROBLEMS </a:t>
            </a:r>
            <a:r>
              <a:rPr lang="en-US" b="1" u="sng" dirty="0">
                <a:latin typeface="Arial" panose="020B0604020202020204" pitchFamily="34" charset="0"/>
                <a:cs typeface="Arial" panose="020B0604020202020204" pitchFamily="34" charset="0"/>
              </a:rPr>
              <a:t>BASED ON COINS</a:t>
            </a:r>
            <a:r>
              <a:rPr lang="en-US" b="1" u="sng" dirty="0" smtClean="0">
                <a:latin typeface="Arial" panose="020B0604020202020204" pitchFamily="34" charset="0"/>
                <a:cs typeface="Arial" panose="020B0604020202020204" pitchFamily="34" charset="0"/>
              </a:rPr>
              <a:t>:</a:t>
            </a:r>
            <a:endParaRPr lang="en-US" b="1" u="sng"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The Possible Number of Outcomes is always Calculated by 2∧n</a:t>
            </a: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When a Coin is Tossed then the Possible ways=2¹=2(Head or Tail</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When Three Coins are Tossed then the </a:t>
            </a:r>
            <a:r>
              <a:rPr lang="en-US" dirty="0" smtClean="0">
                <a:latin typeface="Arial" panose="020B0604020202020204" pitchFamily="34" charset="0"/>
                <a:cs typeface="Arial" panose="020B0604020202020204" pitchFamily="34" charset="0"/>
              </a:rPr>
              <a:t>Possible ways=2³=8(HHH,HHT,HTH,HTT,THH,THT,TTH,TTT</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The Question from this Coin Pattern May have 3 words to trick you that is</a:t>
            </a:r>
            <a:endParaRPr lang="en-US" dirty="0">
              <a:latin typeface="Arial" panose="020B0604020202020204" pitchFamily="34" charset="0"/>
              <a:cs typeface="Arial" panose="020B0604020202020204" pitchFamily="34" charset="0"/>
            </a:endParaRPr>
          </a:p>
          <a:p>
            <a:pPr>
              <a:lnSpc>
                <a:spcPct val="150000"/>
              </a:lnSpc>
            </a:pPr>
            <a:r>
              <a:rPr lang="en-US" b="1" dirty="0">
                <a:latin typeface="Arial" panose="020B0604020202020204" pitchFamily="34" charset="0"/>
                <a:cs typeface="Arial" panose="020B0604020202020204" pitchFamily="34" charset="0"/>
              </a:rPr>
              <a:t>ATMOST</a:t>
            </a:r>
            <a:endParaRPr lang="en-US" b="1" dirty="0">
              <a:latin typeface="Arial" panose="020B0604020202020204" pitchFamily="34" charset="0"/>
              <a:cs typeface="Arial" panose="020B0604020202020204" pitchFamily="34" charset="0"/>
            </a:endParaRPr>
          </a:p>
          <a:p>
            <a:pPr>
              <a:lnSpc>
                <a:spcPct val="150000"/>
              </a:lnSpc>
            </a:pPr>
            <a:r>
              <a:rPr lang="en-US" b="1" dirty="0">
                <a:latin typeface="Arial" panose="020B0604020202020204" pitchFamily="34" charset="0"/>
                <a:cs typeface="Arial" panose="020B0604020202020204" pitchFamily="34" charset="0"/>
              </a:rPr>
              <a:t>ATLEAST</a:t>
            </a:r>
            <a:endParaRPr lang="en-US" b="1" dirty="0">
              <a:latin typeface="Arial" panose="020B0604020202020204" pitchFamily="34" charset="0"/>
              <a:cs typeface="Arial" panose="020B0604020202020204" pitchFamily="34" charset="0"/>
            </a:endParaRPr>
          </a:p>
          <a:p>
            <a:pPr>
              <a:lnSpc>
                <a:spcPct val="150000"/>
              </a:lnSpc>
            </a:pPr>
            <a:r>
              <a:rPr lang="en-US" b="1" dirty="0">
                <a:latin typeface="Arial" panose="020B0604020202020204" pitchFamily="34" charset="0"/>
                <a:cs typeface="Arial" panose="020B0604020202020204" pitchFamily="34" charset="0"/>
              </a:rPr>
              <a:t>EXACTLY</a:t>
            </a:r>
            <a:endParaRPr lang="en-US" b="1" dirty="0">
              <a:latin typeface="Arial" panose="020B0604020202020204" pitchFamily="34" charset="0"/>
              <a:cs typeface="Arial" panose="020B0604020202020204" pitchFamily="34" charset="0"/>
            </a:endParaRPr>
          </a:p>
          <a:p>
            <a:pPr>
              <a:lnSpc>
                <a:spcPct val="150000"/>
              </a:lnSpc>
            </a:pP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Atmost</a:t>
            </a:r>
            <a:r>
              <a:rPr lang="en-US" dirty="0">
                <a:latin typeface="Arial" panose="020B0604020202020204" pitchFamily="34" charset="0"/>
                <a:cs typeface="Arial" panose="020B0604020202020204" pitchFamily="34" charset="0"/>
              </a:rPr>
              <a:t> 2 heads </a:t>
            </a:r>
            <a:r>
              <a:rPr lang="en-US"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sym typeface="Wingdings" panose="05000000000000000000" pitchFamily="2" charset="2"/>
              </a:rPr>
              <a:t></a:t>
            </a:r>
            <a:r>
              <a:rPr lang="en-US" dirty="0">
                <a:latin typeface="Arial" panose="020B0604020202020204" pitchFamily="34" charset="0"/>
                <a:cs typeface="Arial" panose="020B0604020202020204" pitchFamily="34" charset="0"/>
              </a:rPr>
              <a:t> Maximum of two heads </a:t>
            </a:r>
            <a:endParaRPr lang="en-US" dirty="0">
              <a:latin typeface="Arial" panose="020B0604020202020204" pitchFamily="34" charset="0"/>
              <a:cs typeface="Arial" panose="020B0604020202020204" pitchFamily="34" charset="0"/>
            </a:endParaRPr>
          </a:p>
          <a:p>
            <a:pPr>
              <a:lnSpc>
                <a:spcPct val="150000"/>
              </a:lnSpc>
            </a:pPr>
            <a:r>
              <a:rPr lang="en-US" dirty="0" err="1" smtClean="0">
                <a:latin typeface="Arial" panose="020B0604020202020204" pitchFamily="34" charset="0"/>
                <a:cs typeface="Arial" panose="020B0604020202020204" pitchFamily="34" charset="0"/>
              </a:rPr>
              <a:t>Atleast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2 heads </a:t>
            </a:r>
            <a:r>
              <a:rPr lang="en-US"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sym typeface="Wingdings" panose="05000000000000000000" pitchFamily="2" charset="2"/>
              </a:rPr>
              <a:t></a:t>
            </a:r>
            <a:r>
              <a:rPr lang="en-US" dirty="0">
                <a:latin typeface="Arial" panose="020B0604020202020204" pitchFamily="34" charset="0"/>
                <a:cs typeface="Arial" panose="020B0604020202020204" pitchFamily="34" charset="0"/>
              </a:rPr>
              <a:t> Minimum of Two heads </a:t>
            </a:r>
            <a:r>
              <a:rPr lang="en-US" dirty="0" smtClean="0">
                <a:latin typeface="Arial" panose="020B0604020202020204" pitchFamily="34" charset="0"/>
                <a:cs typeface="Arial" panose="020B0604020202020204" pitchFamily="34" charset="0"/>
              </a:rPr>
              <a:t>or May </a:t>
            </a:r>
            <a:r>
              <a:rPr lang="en-US" dirty="0">
                <a:latin typeface="Arial" panose="020B0604020202020204" pitchFamily="34" charset="0"/>
                <a:cs typeface="Arial" panose="020B0604020202020204" pitchFamily="34" charset="0"/>
              </a:rPr>
              <a:t>be more than 2 heads</a:t>
            </a:r>
            <a:endParaRPr lang="en-US" dirty="0">
              <a:latin typeface="Arial" panose="020B0604020202020204" pitchFamily="34" charset="0"/>
              <a:cs typeface="Arial" panose="020B0604020202020204" pitchFamily="34" charset="0"/>
            </a:endParaRPr>
          </a:p>
          <a:p>
            <a:pPr>
              <a:lnSpc>
                <a:spcPct val="150000"/>
              </a:lnSpc>
            </a:pP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Exactly 2 heads </a:t>
            </a:r>
            <a:r>
              <a:rPr lang="en-US"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sym typeface="Wingdings" panose="05000000000000000000" pitchFamily="2" charset="2"/>
              </a:rPr>
              <a:t></a:t>
            </a:r>
            <a:r>
              <a:rPr lang="en-US" dirty="0">
                <a:latin typeface="Arial" panose="020B0604020202020204" pitchFamily="34" charset="0"/>
                <a:cs typeface="Arial" panose="020B0604020202020204" pitchFamily="34" charset="0"/>
              </a:rPr>
              <a:t> only 2 heads not more than that not less than that</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6"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a:solidFill>
                  <a:schemeClr val="bg1"/>
                </a:solidFill>
                <a:latin typeface="Arial" panose="020B0604020202020204" pitchFamily="34" charset="0"/>
                <a:ea typeface="Roboto" charset="0"/>
                <a:cs typeface="Arial" panose="020B0604020202020204" pitchFamily="34" charset="0"/>
              </a:rPr>
              <a:t> </a:t>
            </a:r>
            <a:r>
              <a:rPr lang="en-IN" sz="2000" b="1" dirty="0" smtClean="0">
                <a:solidFill>
                  <a:schemeClr val="bg1"/>
                </a:solidFill>
                <a:latin typeface="Arial" panose="020B0604020202020204" pitchFamily="34" charset="0"/>
                <a:ea typeface="Roboto" charset="0"/>
                <a:cs typeface="Arial" panose="020B0604020202020204" pitchFamily="34" charset="0"/>
              </a:rPr>
              <a:t>    </a:t>
            </a:r>
            <a:r>
              <a:rPr lang="en-IN" sz="2000" b="1" dirty="0" smtClean="0">
                <a:solidFill>
                  <a:schemeClr val="bg1"/>
                </a:solidFill>
                <a:latin typeface="Arial" panose="020B0604020202020204" pitchFamily="34" charset="0"/>
                <a:ea typeface="Roboto" charset="0"/>
                <a:cs typeface="Arial" panose="020B0604020202020204" pitchFamily="34" charset="0"/>
              </a:rPr>
              <a:t>TYPE: 01</a:t>
            </a:r>
            <a:endParaRPr lang="en-GB" sz="2000" b="1" dirty="0">
              <a:solidFill>
                <a:schemeClr val="bg1"/>
              </a:solidFill>
              <a:latin typeface="Arial" panose="020B0604020202020204" pitchFamily="34" charset="0"/>
              <a:ea typeface="Roboto"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20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2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20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20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20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20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20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fade">
                                      <p:cBhvr>
                                        <p:cTn id="47" dur="2000"/>
                                        <p:tgtEl>
                                          <p:spTgt spid="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7" end="7"/>
                                            </p:txEl>
                                          </p:spTgt>
                                        </p:tgtEl>
                                        <p:attrNameLst>
                                          <p:attrName>style.visibility</p:attrName>
                                        </p:attrNameLst>
                                      </p:cBhvr>
                                      <p:to>
                                        <p:strVal val="visible"/>
                                      </p:to>
                                    </p:set>
                                    <p:animEffect transition="in" filter="fade">
                                      <p:cBhvr>
                                        <p:cTn id="52" dur="2000"/>
                                        <p:tgtEl>
                                          <p:spTgt spid="5">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8" end="8"/>
                                            </p:txEl>
                                          </p:spTgt>
                                        </p:tgtEl>
                                        <p:attrNameLst>
                                          <p:attrName>style.visibility</p:attrName>
                                        </p:attrNameLst>
                                      </p:cBhvr>
                                      <p:to>
                                        <p:strVal val="visible"/>
                                      </p:to>
                                    </p:set>
                                    <p:animEffect transition="in" filter="fade">
                                      <p:cBhvr>
                                        <p:cTn id="57" dur="2000"/>
                                        <p:tgtEl>
                                          <p:spTgt spid="5">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9" end="9"/>
                                            </p:txEl>
                                          </p:spTgt>
                                        </p:tgtEl>
                                        <p:attrNameLst>
                                          <p:attrName>style.visibility</p:attrName>
                                        </p:attrNameLst>
                                      </p:cBhvr>
                                      <p:to>
                                        <p:strVal val="visible"/>
                                      </p:to>
                                    </p:set>
                                    <p:animEffect transition="in" filter="fade">
                                      <p:cBhvr>
                                        <p:cTn id="62" dur="2000"/>
                                        <p:tgtEl>
                                          <p:spTgt spid="5">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Effect transition="in" filter="fade">
                                      <p:cBhvr>
                                        <p:cTn id="67" dur="20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1"/>
          <a:srcRect l="41241" t="9528" r="-23988" b="51129"/>
          <a:stretch>
            <a:fillRect/>
          </a:stretch>
        </p:blipFill>
        <p:spPr>
          <a:xfrm>
            <a:off x="0" y="5431670"/>
            <a:ext cx="4457700" cy="1420833"/>
          </a:xfrm>
          <a:prstGeom prst="rect">
            <a:avLst/>
          </a:prstGeom>
          <a:noFill/>
          <a:ln>
            <a:noFill/>
          </a:ln>
        </p:spPr>
      </p:pic>
      <p:pic>
        <p:nvPicPr>
          <p:cNvPr id="69" name="Google Shape;69;p15"/>
          <p:cNvPicPr preferRelativeResize="0"/>
          <p:nvPr/>
        </p:nvPicPr>
        <p:blipFill>
          <a:blip r:embed="rId2" cstate="print"/>
          <a:stretch>
            <a:fillRect/>
          </a:stretch>
        </p:blipFill>
        <p:spPr>
          <a:xfrm>
            <a:off x="7120800" y="311401"/>
            <a:ext cx="1694264" cy="1022399"/>
          </a:xfrm>
          <a:prstGeom prst="rect">
            <a:avLst/>
          </a:prstGeom>
          <a:noFill/>
          <a:ln>
            <a:noFill/>
          </a:ln>
        </p:spPr>
      </p:pic>
      <p:sp>
        <p:nvSpPr>
          <p:cNvPr id="71" name="Google Shape;71;p15"/>
          <p:cNvSpPr txBox="1"/>
          <p:nvPr/>
        </p:nvSpPr>
        <p:spPr>
          <a:xfrm>
            <a:off x="381000" y="2286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Rectangle 4"/>
          <p:cNvSpPr/>
          <p:nvPr/>
        </p:nvSpPr>
        <p:spPr>
          <a:xfrm>
            <a:off x="228600" y="838200"/>
            <a:ext cx="8915400" cy="5493812"/>
          </a:xfrm>
          <a:prstGeom prst="rect">
            <a:avLst/>
          </a:prstGeom>
        </p:spPr>
        <p:txBody>
          <a:bodyPr wrap="square">
            <a:spAutoFit/>
          </a:bodyPr>
          <a:lstStyle/>
          <a:p>
            <a:pPr>
              <a:lnSpc>
                <a:spcPct val="150000"/>
              </a:lnSpc>
            </a:pPr>
            <a:r>
              <a:rPr lang="en-US" b="1" u="sng" dirty="0" smtClean="0">
                <a:latin typeface="Arial" panose="020B0604020202020204" pitchFamily="34" charset="0"/>
                <a:cs typeface="Arial" panose="020B0604020202020204" pitchFamily="34" charset="0"/>
              </a:rPr>
              <a:t>PROBLEMS </a:t>
            </a:r>
            <a:r>
              <a:rPr lang="en-US" b="1" u="sng" dirty="0">
                <a:latin typeface="Arial" panose="020B0604020202020204" pitchFamily="34" charset="0"/>
                <a:cs typeface="Arial" panose="020B0604020202020204" pitchFamily="34" charset="0"/>
              </a:rPr>
              <a:t>BASED ON DICE</a:t>
            </a:r>
            <a:r>
              <a:rPr lang="en-US" b="1" dirty="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The same Logic Applies here that is the Possible number of Outcomes is 2 ^</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n</a:t>
            </a: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When a Single Dice is thrown the number of Possibility=6¹=6(1,2,3,4,5,6)</a:t>
            </a: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When two Dice are thrown then the number of Possible Outcomes=6²=36</a:t>
            </a: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[(1,1)(1,2)(1,3)(1,4)(1,5)(1,6)</a:t>
            </a: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(2,1)(2,2)(2,3)(2,4)(2,5)(2,6)</a:t>
            </a: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(3,1)(3,2)(3,3)(3,4)(3,5)(3,6)</a:t>
            </a: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(4,1)(4,2)(4,3)(4,4)(4,5)(4,6)</a:t>
            </a: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(5,1)(5,2)(5,3)(5,4)(5,5)(5,6)</a:t>
            </a: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(6,1)(6,2)(6,3)(6,4)(6,5)(6,6)]</a:t>
            </a:r>
            <a:endParaRPr lang="en-US" dirty="0">
              <a:latin typeface="Arial" panose="020B0604020202020204" pitchFamily="34" charset="0"/>
              <a:cs typeface="Arial" panose="020B0604020202020204" pitchFamily="34" charset="0"/>
            </a:endParaRPr>
          </a:p>
          <a:p>
            <a:pPr>
              <a:lnSpc>
                <a:spcPct val="150000"/>
              </a:lnSpc>
            </a:pPr>
            <a:r>
              <a:rPr lang="en-US" dirty="0" smtClean="0">
                <a:latin typeface="Arial" panose="020B0604020202020204" pitchFamily="34" charset="0"/>
                <a:cs typeface="Arial" panose="020B0604020202020204" pitchFamily="34" charset="0"/>
              </a:rPr>
              <a:t>                              Mostly </a:t>
            </a:r>
            <a:r>
              <a:rPr lang="en-US" dirty="0">
                <a:latin typeface="Arial" panose="020B0604020202020204" pitchFamily="34" charset="0"/>
                <a:cs typeface="Arial" panose="020B0604020202020204" pitchFamily="34" charset="0"/>
              </a:rPr>
              <a:t>Question Will Be Based On The Below Format:</a:t>
            </a:r>
            <a:endParaRPr lang="en-US" dirty="0">
              <a:latin typeface="Arial" panose="020B0604020202020204" pitchFamily="34" charset="0"/>
              <a:cs typeface="Arial" panose="020B0604020202020204" pitchFamily="34" charset="0"/>
            </a:endParaRPr>
          </a:p>
          <a:p>
            <a:pPr>
              <a:lnSpc>
                <a:spcPct val="150000"/>
              </a:lnSpc>
            </a:pPr>
            <a:r>
              <a:rPr lang="en-US" dirty="0" smtClean="0">
                <a:latin typeface="Arial" panose="020B0604020202020204" pitchFamily="34" charset="0"/>
                <a:cs typeface="Arial" panose="020B0604020202020204" pitchFamily="34" charset="0"/>
              </a:rPr>
              <a:t>                              Sum </a:t>
            </a:r>
            <a:r>
              <a:rPr lang="en-US" dirty="0">
                <a:latin typeface="Arial" panose="020B0604020202020204" pitchFamily="34" charset="0"/>
                <a:cs typeface="Arial" panose="020B0604020202020204" pitchFamily="34" charset="0"/>
              </a:rPr>
              <a:t>Of The Number Should Be 6 Or 7 Or Any Value</a:t>
            </a:r>
            <a:endParaRPr lang="en-US" dirty="0">
              <a:latin typeface="Arial" panose="020B0604020202020204" pitchFamily="34" charset="0"/>
              <a:cs typeface="Arial" panose="020B0604020202020204" pitchFamily="34" charset="0"/>
            </a:endParaRPr>
          </a:p>
          <a:p>
            <a:pPr>
              <a:lnSpc>
                <a:spcPct val="150000"/>
              </a:lnSpc>
            </a:pPr>
            <a:r>
              <a:rPr lang="en-US" dirty="0" smtClean="0">
                <a:latin typeface="Arial" panose="020B0604020202020204" pitchFamily="34" charset="0"/>
                <a:cs typeface="Arial" panose="020B0604020202020204" pitchFamily="34" charset="0"/>
              </a:rPr>
              <a:t>                               Difference </a:t>
            </a:r>
            <a:r>
              <a:rPr lang="en-US" dirty="0">
                <a:latin typeface="Arial" panose="020B0604020202020204" pitchFamily="34" charset="0"/>
                <a:cs typeface="Arial" panose="020B0604020202020204" pitchFamily="34" charset="0"/>
              </a:rPr>
              <a:t>Of The Number Should Be 3[(1,4)(2,5)(3,6)]</a:t>
            </a:r>
            <a:endParaRPr lang="en-US" dirty="0">
              <a:latin typeface="Arial" panose="020B0604020202020204" pitchFamily="34" charset="0"/>
              <a:cs typeface="Arial" panose="020B0604020202020204" pitchFamily="34" charset="0"/>
            </a:endParaRPr>
          </a:p>
        </p:txBody>
      </p:sp>
      <p:sp>
        <p:nvSpPr>
          <p:cNvPr id="6"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anose="020B0604020202020204" pitchFamily="34" charset="0"/>
                <a:ea typeface="Roboto" charset="0"/>
                <a:cs typeface="Arial" panose="020B0604020202020204" pitchFamily="34" charset="0"/>
              </a:rPr>
              <a:t>    </a:t>
            </a:r>
            <a:r>
              <a:rPr lang="en-IN" sz="2000" b="1" dirty="0" smtClean="0">
                <a:solidFill>
                  <a:schemeClr val="bg1"/>
                </a:solidFill>
                <a:latin typeface="Arial" panose="020B0604020202020204" pitchFamily="34" charset="0"/>
                <a:ea typeface="Roboto" charset="0"/>
                <a:cs typeface="Arial" panose="020B0604020202020204" pitchFamily="34" charset="0"/>
              </a:rPr>
              <a:t>TYPE: 02</a:t>
            </a:r>
            <a:endParaRPr lang="en-GB" sz="2000" b="1" dirty="0">
              <a:solidFill>
                <a:schemeClr val="bg1"/>
              </a:solidFill>
              <a:latin typeface="Arial" panose="020B0604020202020204" pitchFamily="34" charset="0"/>
              <a:ea typeface="Roboto"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20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2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20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20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20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20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20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fade">
                                      <p:cBhvr>
                                        <p:cTn id="47" dur="2000"/>
                                        <p:tgtEl>
                                          <p:spTgt spid="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7" end="7"/>
                                            </p:txEl>
                                          </p:spTgt>
                                        </p:tgtEl>
                                        <p:attrNameLst>
                                          <p:attrName>style.visibility</p:attrName>
                                        </p:attrNameLst>
                                      </p:cBhvr>
                                      <p:to>
                                        <p:strVal val="visible"/>
                                      </p:to>
                                    </p:set>
                                    <p:animEffect transition="in" filter="fade">
                                      <p:cBhvr>
                                        <p:cTn id="52" dur="2000"/>
                                        <p:tgtEl>
                                          <p:spTgt spid="5">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8" end="8"/>
                                            </p:txEl>
                                          </p:spTgt>
                                        </p:tgtEl>
                                        <p:attrNameLst>
                                          <p:attrName>style.visibility</p:attrName>
                                        </p:attrNameLst>
                                      </p:cBhvr>
                                      <p:to>
                                        <p:strVal val="visible"/>
                                      </p:to>
                                    </p:set>
                                    <p:animEffect transition="in" filter="fade">
                                      <p:cBhvr>
                                        <p:cTn id="57" dur="2000"/>
                                        <p:tgtEl>
                                          <p:spTgt spid="5">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9" end="9"/>
                                            </p:txEl>
                                          </p:spTgt>
                                        </p:tgtEl>
                                        <p:attrNameLst>
                                          <p:attrName>style.visibility</p:attrName>
                                        </p:attrNameLst>
                                      </p:cBhvr>
                                      <p:to>
                                        <p:strVal val="visible"/>
                                      </p:to>
                                    </p:set>
                                    <p:animEffect transition="in" filter="fade">
                                      <p:cBhvr>
                                        <p:cTn id="62" dur="2000"/>
                                        <p:tgtEl>
                                          <p:spTgt spid="5">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Effect transition="in" filter="fade">
                                      <p:cBhvr>
                                        <p:cTn id="67" dur="2000"/>
                                        <p:tgtEl>
                                          <p:spTgt spid="5">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xEl>
                                              <p:pRg st="11" end="11"/>
                                            </p:txEl>
                                          </p:spTgt>
                                        </p:tgtEl>
                                        <p:attrNameLst>
                                          <p:attrName>style.visibility</p:attrName>
                                        </p:attrNameLst>
                                      </p:cBhvr>
                                      <p:to>
                                        <p:strVal val="visible"/>
                                      </p:to>
                                    </p:set>
                                    <p:animEffect transition="in" filter="fade">
                                      <p:cBhvr>
                                        <p:cTn id="72" dur="2000"/>
                                        <p:tgtEl>
                                          <p:spTgt spid="5">
                                            <p:txEl>
                                              <p:pRg st="11" end="1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
                                            <p:txEl>
                                              <p:pRg st="12" end="12"/>
                                            </p:txEl>
                                          </p:spTgt>
                                        </p:tgtEl>
                                        <p:attrNameLst>
                                          <p:attrName>style.visibility</p:attrName>
                                        </p:attrNameLst>
                                      </p:cBhvr>
                                      <p:to>
                                        <p:strVal val="visible"/>
                                      </p:to>
                                    </p:set>
                                    <p:animEffect transition="in" filter="fade">
                                      <p:cBhvr>
                                        <p:cTn id="77" dur="20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1"/>
          <a:srcRect l="41241" t="9528" r="-23988" b="51129"/>
          <a:stretch>
            <a:fillRect/>
          </a:stretch>
        </p:blipFill>
        <p:spPr>
          <a:xfrm>
            <a:off x="0" y="5431670"/>
            <a:ext cx="4457700" cy="1420833"/>
          </a:xfrm>
          <a:prstGeom prst="rect">
            <a:avLst/>
          </a:prstGeom>
          <a:noFill/>
          <a:ln>
            <a:noFill/>
          </a:ln>
        </p:spPr>
      </p:pic>
      <p:pic>
        <p:nvPicPr>
          <p:cNvPr id="69" name="Google Shape;69;p15"/>
          <p:cNvPicPr preferRelativeResize="0"/>
          <p:nvPr/>
        </p:nvPicPr>
        <p:blipFill>
          <a:blip r:embed="rId2" cstate="print"/>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Rectangle 4"/>
          <p:cNvSpPr/>
          <p:nvPr/>
        </p:nvSpPr>
        <p:spPr>
          <a:xfrm>
            <a:off x="381000" y="1371600"/>
            <a:ext cx="8001000" cy="341632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A pair of 8 </a:t>
            </a:r>
            <a:r>
              <a:rPr lang="en-US" dirty="0" smtClean="0">
                <a:latin typeface="Arial" panose="020B0604020202020204" pitchFamily="34" charset="0"/>
                <a:cs typeface="Arial" panose="020B0604020202020204" pitchFamily="34" charset="0"/>
              </a:rPr>
              <a:t>sided </a:t>
            </a:r>
            <a:r>
              <a:rPr lang="en-US" dirty="0">
                <a:latin typeface="Arial" panose="020B0604020202020204" pitchFamily="34" charset="0"/>
                <a:cs typeface="Arial" panose="020B0604020202020204" pitchFamily="34" charset="0"/>
              </a:rPr>
              <a:t>dice has sides numbered 1 to 8.Each side has same probability or chance of landing face </a:t>
            </a:r>
            <a:r>
              <a:rPr lang="en-US" dirty="0" err="1">
                <a:latin typeface="Arial" panose="020B0604020202020204" pitchFamily="34" charset="0"/>
                <a:cs typeface="Arial" panose="020B0604020202020204" pitchFamily="34" charset="0"/>
              </a:rPr>
              <a:t>up.The</a:t>
            </a:r>
            <a:r>
              <a:rPr lang="en-US" dirty="0">
                <a:latin typeface="Arial" panose="020B0604020202020204" pitchFamily="34" charset="0"/>
                <a:cs typeface="Arial" panose="020B0604020202020204" pitchFamily="34" charset="0"/>
              </a:rPr>
              <a:t> probability that the product of 2 numbers on the sides that land face up exceeds 36 </a:t>
            </a:r>
            <a:r>
              <a:rPr lang="en-US" dirty="0" smtClean="0">
                <a:latin typeface="Arial" panose="020B0604020202020204" pitchFamily="34" charset="0"/>
                <a:cs typeface="Arial" panose="020B0604020202020204" pitchFamily="34" charset="0"/>
              </a:rPr>
              <a:t>is</a:t>
            </a: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11/64 </a:t>
            </a: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5/32 </a:t>
            </a: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3/16 </a:t>
            </a: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1/4</a:t>
            </a:r>
            <a:endParaRPr lang="en-US" dirty="0">
              <a:latin typeface="Arial" panose="020B0604020202020204" pitchFamily="34" charset="0"/>
              <a:cs typeface="Arial" panose="020B0604020202020204" pitchFamily="34" charset="0"/>
            </a:endParaRPr>
          </a:p>
        </p:txBody>
      </p:sp>
      <p:sp>
        <p:nvSpPr>
          <p:cNvPr id="6"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anose="020B0604020202020204" pitchFamily="34" charset="0"/>
                <a:ea typeface="Roboto" charset="0"/>
                <a:cs typeface="Arial" panose="020B0604020202020204" pitchFamily="34" charset="0"/>
              </a:rPr>
              <a:t>     </a:t>
            </a:r>
            <a:r>
              <a:rPr lang="en-IN" sz="2000" b="1" dirty="0" smtClean="0">
                <a:solidFill>
                  <a:schemeClr val="bg1"/>
                </a:solidFill>
                <a:latin typeface="Arial" panose="020B0604020202020204" pitchFamily="34" charset="0"/>
                <a:ea typeface="Roboto" charset="0"/>
                <a:cs typeface="Arial" panose="020B0604020202020204" pitchFamily="34" charset="0"/>
              </a:rPr>
              <a:t>QUESTION: 01</a:t>
            </a:r>
            <a:endParaRPr lang="en-GB" sz="2000" b="1" dirty="0">
              <a:solidFill>
                <a:schemeClr val="bg1"/>
              </a:solidFill>
              <a:latin typeface="Arial" panose="020B0604020202020204" pitchFamily="34" charset="0"/>
              <a:ea typeface="Roboto" charset="0"/>
              <a:cs typeface="Arial" panose="020B0604020202020204" pitchFamily="34" charset="0"/>
            </a:endParaRPr>
          </a:p>
        </p:txBody>
      </p:sp>
      <p:sp>
        <p:nvSpPr>
          <p:cNvPr id="7" name="Rectangle 6"/>
          <p:cNvSpPr/>
          <p:nvPr/>
        </p:nvSpPr>
        <p:spPr>
          <a:xfrm>
            <a:off x="6781800" y="5334000"/>
            <a:ext cx="1326004" cy="369332"/>
          </a:xfrm>
          <a:prstGeom prst="rect">
            <a:avLst/>
          </a:prstGeom>
        </p:spPr>
        <p:txBody>
          <a:bodyPr wrap="none">
            <a:spAutoFit/>
          </a:bodyPr>
          <a:lstStyle/>
          <a:p>
            <a:r>
              <a:rPr lang="en-US" b="1" dirty="0" smtClean="0">
                <a:latin typeface="Arial" panose="020B0604020202020204" pitchFamily="34" charset="0"/>
                <a:ea typeface="Roboto" charset="0"/>
                <a:cs typeface="Arial" panose="020B0604020202020204" pitchFamily="34" charset="0"/>
              </a:rPr>
              <a:t>Answer: B</a:t>
            </a:r>
            <a:endParaRPr lang="en-US" dirty="0">
              <a:latin typeface="Arial" panose="020B0604020202020204" pitchFamily="34" charset="0"/>
              <a:cs typeface="Arial" panose="020B0604020202020204" pitchFamily="34" charset="0"/>
            </a:endParaRPr>
          </a:p>
        </p:txBody>
      </p:sp>
      <p:sp>
        <p:nvSpPr>
          <p:cNvPr id="2" name="Text Box 1"/>
          <p:cNvSpPr txBox="1"/>
          <p:nvPr/>
        </p:nvSpPr>
        <p:spPr>
          <a:xfrm>
            <a:off x="-110490" y="1769110"/>
            <a:ext cx="3048000" cy="368300"/>
          </a:xfrm>
          <a:prstGeom prst="rect">
            <a:avLst/>
          </a:prstGeom>
          <a:noFill/>
        </p:spPr>
        <p:txBody>
          <a:bodyPr wrap="square" rtlCol="0">
            <a:spAutoFit/>
          </a:bodyPr>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20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2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20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20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20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20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build="p"/>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1"/>
          <a:srcRect l="41241" t="9528" r="-23988" b="51129"/>
          <a:stretch>
            <a:fillRect/>
          </a:stretch>
        </p:blipFill>
        <p:spPr>
          <a:xfrm>
            <a:off x="0" y="5431670"/>
            <a:ext cx="4457700" cy="1420833"/>
          </a:xfrm>
          <a:prstGeom prst="rect">
            <a:avLst/>
          </a:prstGeom>
          <a:noFill/>
          <a:ln>
            <a:noFill/>
          </a:ln>
        </p:spPr>
      </p:pic>
      <p:pic>
        <p:nvPicPr>
          <p:cNvPr id="69" name="Google Shape;69;p15"/>
          <p:cNvPicPr preferRelativeResize="0"/>
          <p:nvPr/>
        </p:nvPicPr>
        <p:blipFill>
          <a:blip r:embed="rId2" cstate="print"/>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anose="020B0604020202020204" pitchFamily="34" charset="0"/>
                <a:ea typeface="Roboto" charset="0"/>
                <a:cs typeface="Arial" panose="020B0604020202020204" pitchFamily="34" charset="0"/>
              </a:rPr>
              <a:t>     </a:t>
            </a:r>
            <a:r>
              <a:rPr lang="en-IN" sz="2000" b="1" dirty="0" smtClean="0">
                <a:solidFill>
                  <a:schemeClr val="bg1"/>
                </a:solidFill>
                <a:latin typeface="Arial" panose="020B0604020202020204" pitchFamily="34" charset="0"/>
                <a:ea typeface="Roboto" charset="0"/>
                <a:cs typeface="Arial" panose="020B0604020202020204" pitchFamily="34" charset="0"/>
              </a:rPr>
              <a:t>QUESTION: 02</a:t>
            </a:r>
            <a:endParaRPr lang="en-GB" sz="2000" b="1" dirty="0">
              <a:solidFill>
                <a:schemeClr val="bg1"/>
              </a:solidFill>
              <a:latin typeface="Arial" panose="020B0604020202020204" pitchFamily="34" charset="0"/>
              <a:ea typeface="Roboto" charset="0"/>
              <a:cs typeface="Arial" panose="020B0604020202020204" pitchFamily="34" charset="0"/>
            </a:endParaRPr>
          </a:p>
        </p:txBody>
      </p:sp>
      <p:sp>
        <p:nvSpPr>
          <p:cNvPr id="6" name="Rectangle 5"/>
          <p:cNvSpPr/>
          <p:nvPr/>
        </p:nvSpPr>
        <p:spPr>
          <a:xfrm>
            <a:off x="304800" y="1143000"/>
            <a:ext cx="8458200" cy="4611519"/>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For the FIFA world cup, Paul the octopus has been predicting the winner of each match with amazing success. It is rumored that in a match between 2 teams A and B, Paul picks A with the same probability as A's chances of winning. Let's assume such rumors to be true and that in a match between Ghana and Bolivia, Ghana the stronger team has a probability of 2/3 of winning the game. What is the probability that Paul will correctly pick the winner of the Ghana-Bolivia game</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a:lnSpc>
                <a:spcPct val="150000"/>
              </a:lnSpc>
            </a:pP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5/9</a:t>
            </a:r>
            <a:endParaRPr lang="en-US" dirty="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1/9</a:t>
            </a:r>
            <a:endParaRPr lang="en-US" dirty="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2/3</a:t>
            </a:r>
            <a:endParaRPr lang="en-US" dirty="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1/3</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6934200" y="5638800"/>
            <a:ext cx="1317412" cy="369332"/>
          </a:xfrm>
          <a:prstGeom prst="rect">
            <a:avLst/>
          </a:prstGeom>
        </p:spPr>
        <p:txBody>
          <a:bodyPr wrap="none">
            <a:spAutoFit/>
          </a:bodyPr>
          <a:lstStyle/>
          <a:p>
            <a:r>
              <a:rPr lang="en-US" b="1" dirty="0" smtClean="0">
                <a:latin typeface="Arial" panose="020B0604020202020204" pitchFamily="34" charset="0"/>
                <a:ea typeface="Roboto" charset="0"/>
                <a:cs typeface="Arial" panose="020B0604020202020204" pitchFamily="34" charset="0"/>
              </a:rPr>
              <a:t>Answer: A</a:t>
            </a:r>
            <a:endParaRPr 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2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20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P spid="6" grpId="0" build="p"/>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1"/>
          <a:srcRect l="41241" t="9528" r="-23988" b="51129"/>
          <a:stretch>
            <a:fillRect/>
          </a:stretch>
        </p:blipFill>
        <p:spPr>
          <a:xfrm>
            <a:off x="0" y="5431670"/>
            <a:ext cx="4457700" cy="1420833"/>
          </a:xfrm>
          <a:prstGeom prst="rect">
            <a:avLst/>
          </a:prstGeom>
          <a:noFill/>
          <a:ln>
            <a:noFill/>
          </a:ln>
        </p:spPr>
      </p:pic>
      <p:pic>
        <p:nvPicPr>
          <p:cNvPr id="69" name="Google Shape;69;p15"/>
          <p:cNvPicPr preferRelativeResize="0"/>
          <p:nvPr/>
        </p:nvPicPr>
        <p:blipFill>
          <a:blip r:embed="rId2" cstate="print"/>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smtClean="0">
                <a:solidFill>
                  <a:schemeClr val="bg1"/>
                </a:solidFill>
                <a:latin typeface="Arial" panose="020B0604020202020204" pitchFamily="34" charset="0"/>
                <a:ea typeface="Roboto" charset="0"/>
                <a:cs typeface="Arial" panose="020B0604020202020204" pitchFamily="34" charset="0"/>
              </a:rPr>
              <a:t>     </a:t>
            </a:r>
            <a:r>
              <a:rPr lang="en-IN" sz="2000" b="1" dirty="0" smtClean="0">
                <a:solidFill>
                  <a:schemeClr val="bg1"/>
                </a:solidFill>
                <a:latin typeface="Arial" panose="020B0604020202020204" pitchFamily="34" charset="0"/>
                <a:ea typeface="Roboto" charset="0"/>
                <a:cs typeface="Arial" panose="020B0604020202020204" pitchFamily="34" charset="0"/>
              </a:rPr>
              <a:t>QUESTION: 03</a:t>
            </a:r>
            <a:endParaRPr lang="en-GB" sz="2000" b="1" dirty="0">
              <a:solidFill>
                <a:schemeClr val="bg1"/>
              </a:solidFill>
              <a:latin typeface="Arial" panose="020B0604020202020204" pitchFamily="34" charset="0"/>
              <a:ea typeface="Roboto" charset="0"/>
              <a:cs typeface="Arial" panose="020B0604020202020204" pitchFamily="34" charset="0"/>
            </a:endParaRPr>
          </a:p>
        </p:txBody>
      </p:sp>
      <p:sp>
        <p:nvSpPr>
          <p:cNvPr id="6" name="Rectangle 5"/>
          <p:cNvSpPr/>
          <p:nvPr/>
        </p:nvSpPr>
        <p:spPr>
          <a:xfrm>
            <a:off x="381000" y="1447800"/>
            <a:ext cx="8382000" cy="3780522"/>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There are 6 positive and 8 negative numbers. Four numbers are </a:t>
            </a:r>
            <a:r>
              <a:rPr lang="en-US" dirty="0" err="1">
                <a:latin typeface="Arial" panose="020B0604020202020204" pitchFamily="34" charset="0"/>
                <a:cs typeface="Arial" panose="020B0604020202020204" pitchFamily="34" charset="0"/>
              </a:rPr>
              <a:t>choosen</a:t>
            </a:r>
            <a:r>
              <a:rPr lang="en-US" dirty="0">
                <a:latin typeface="Arial" panose="020B0604020202020204" pitchFamily="34" charset="0"/>
                <a:cs typeface="Arial" panose="020B0604020202020204" pitchFamily="34" charset="0"/>
              </a:rPr>
              <a:t> at random and </a:t>
            </a:r>
            <a:r>
              <a:rPr lang="en-US" dirty="0" err="1">
                <a:latin typeface="Arial" panose="020B0604020202020204" pitchFamily="34" charset="0"/>
                <a:cs typeface="Arial" panose="020B0604020202020204" pitchFamily="34" charset="0"/>
              </a:rPr>
              <a:t>multiplied.the</a:t>
            </a:r>
            <a:r>
              <a:rPr lang="en-US" dirty="0">
                <a:latin typeface="Arial" panose="020B0604020202020204" pitchFamily="34" charset="0"/>
                <a:cs typeface="Arial" panose="020B0604020202020204" pitchFamily="34" charset="0"/>
              </a:rPr>
              <a:t> probability that the product is positive is</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a:lnSpc>
                <a:spcPct val="150000"/>
              </a:lnSpc>
            </a:pPr>
            <a:endParaRPr lang="pt-BR"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pt-BR" dirty="0" smtClean="0">
                <a:latin typeface="Arial" panose="020B0604020202020204" pitchFamily="34" charset="0"/>
                <a:cs typeface="Arial" panose="020B0604020202020204" pitchFamily="34" charset="0"/>
              </a:rPr>
              <a:t>500/1001 </a:t>
            </a:r>
            <a:endParaRPr lang="pt-BR"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pt-BR" dirty="0" smtClean="0">
                <a:latin typeface="Arial" panose="020B0604020202020204" pitchFamily="34" charset="0"/>
                <a:cs typeface="Arial" panose="020B0604020202020204" pitchFamily="34" charset="0"/>
              </a:rPr>
              <a:t>503/1001 </a:t>
            </a:r>
            <a:endParaRPr lang="pt-BR"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pt-BR" dirty="0" smtClean="0">
                <a:latin typeface="Arial" panose="020B0604020202020204" pitchFamily="34" charset="0"/>
                <a:cs typeface="Arial" panose="020B0604020202020204" pitchFamily="34" charset="0"/>
              </a:rPr>
              <a:t>303/1001 </a:t>
            </a:r>
            <a:endParaRPr lang="pt-BR"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pt-BR" dirty="0" smtClean="0">
                <a:latin typeface="Arial" panose="020B0604020202020204" pitchFamily="34" charset="0"/>
                <a:cs typeface="Arial" panose="020B0604020202020204" pitchFamily="34" charset="0"/>
              </a:rPr>
              <a:t>101/1001 </a:t>
            </a:r>
            <a:endParaRPr lang="pt-BR"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pt-BR" dirty="0" smtClean="0">
                <a:latin typeface="Arial" panose="020B0604020202020204" pitchFamily="34" charset="0"/>
                <a:cs typeface="Arial" panose="020B0604020202020204" pitchFamily="34" charset="0"/>
              </a:rPr>
              <a:t>505/1001</a:t>
            </a:r>
            <a:endParaRPr lang="pt-BR" dirty="0">
              <a:latin typeface="Arial" panose="020B0604020202020204" pitchFamily="34" charset="0"/>
              <a:cs typeface="Arial" panose="020B0604020202020204" pitchFamily="34" charset="0"/>
            </a:endParaRPr>
          </a:p>
          <a:p>
            <a:pPr>
              <a:lnSpc>
                <a:spcPct val="150000"/>
              </a:lnSpc>
            </a:pPr>
            <a:endParaRPr lang="en-US" dirty="0">
              <a:latin typeface="Arial" panose="020B0604020202020204" pitchFamily="34" charset="0"/>
              <a:cs typeface="Arial" panose="020B0604020202020204" pitchFamily="34" charset="0"/>
            </a:endParaRPr>
          </a:p>
        </p:txBody>
      </p:sp>
      <p:sp>
        <p:nvSpPr>
          <p:cNvPr id="7" name="Rectangle 6"/>
          <p:cNvSpPr/>
          <p:nvPr/>
        </p:nvSpPr>
        <p:spPr>
          <a:xfrm>
            <a:off x="7162800" y="5562600"/>
            <a:ext cx="1313180" cy="369332"/>
          </a:xfrm>
          <a:prstGeom prst="rect">
            <a:avLst/>
          </a:prstGeom>
        </p:spPr>
        <p:txBody>
          <a:bodyPr wrap="none">
            <a:spAutoFit/>
          </a:bodyPr>
          <a:lstStyle/>
          <a:p>
            <a:r>
              <a:rPr lang="en-US" b="1" dirty="0" smtClean="0">
                <a:latin typeface="Arial" panose="020B0604020202020204" pitchFamily="34" charset="0"/>
                <a:ea typeface="Roboto" charset="0"/>
                <a:cs typeface="Arial" panose="020B0604020202020204" pitchFamily="34" charset="0"/>
              </a:rPr>
              <a:t>Answer: E</a:t>
            </a:r>
            <a:endParaRPr 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2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20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2000"/>
                                        <p:tgtEl>
                                          <p:spTgt spid="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fade">
                                      <p:cBhvr>
                                        <p:cTn id="4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P spid="6" grpId="0" build="p"/>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1"/>
          <a:srcRect l="41241" t="9528" r="-23988" b="51129"/>
          <a:stretch>
            <a:fillRect/>
          </a:stretch>
        </p:blipFill>
        <p:spPr>
          <a:xfrm>
            <a:off x="0" y="5431670"/>
            <a:ext cx="4457700" cy="1420833"/>
          </a:xfrm>
          <a:prstGeom prst="rect">
            <a:avLst/>
          </a:prstGeom>
          <a:noFill/>
          <a:ln>
            <a:noFill/>
          </a:ln>
        </p:spPr>
      </p:pic>
      <p:pic>
        <p:nvPicPr>
          <p:cNvPr id="69" name="Google Shape;69;p15"/>
          <p:cNvPicPr preferRelativeResize="0"/>
          <p:nvPr/>
        </p:nvPicPr>
        <p:blipFill>
          <a:blip r:embed="rId2" cstate="print"/>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smtClean="0">
                <a:solidFill>
                  <a:schemeClr val="bg1"/>
                </a:solidFill>
              </a:rPr>
              <a:t>DIFFERENT WAYS TO CREATE AN OBJECT</a:t>
            </a:r>
            <a:endParaRPr lang="en-GB" sz="1600" dirty="0">
              <a:solidFill>
                <a:schemeClr val="bg1"/>
              </a:solidFill>
            </a:endParaRP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1800" b="1" dirty="0" smtClean="0">
                <a:solidFill>
                  <a:schemeClr val="bg1"/>
                </a:solidFill>
                <a:latin typeface="Roboto" charset="0"/>
                <a:ea typeface="Roboto" charset="0"/>
              </a:rPr>
              <a:t>     </a:t>
            </a:r>
            <a:r>
              <a:rPr lang="en-IN" sz="2000" b="1" dirty="0" smtClean="0">
                <a:solidFill>
                  <a:schemeClr val="bg1"/>
                </a:solidFill>
                <a:latin typeface="Arial" panose="020B0604020202020204" pitchFamily="34" charset="0"/>
                <a:ea typeface="Roboto" charset="0"/>
                <a:cs typeface="Arial" panose="020B0604020202020204" pitchFamily="34" charset="0"/>
              </a:rPr>
              <a:t>QUESTION: 04</a:t>
            </a:r>
            <a:endParaRPr lang="en-GB" sz="2000" b="1" dirty="0">
              <a:solidFill>
                <a:schemeClr val="bg1"/>
              </a:solidFill>
              <a:latin typeface="Arial" panose="020B0604020202020204" pitchFamily="34" charset="0"/>
              <a:ea typeface="Roboto" charset="0"/>
              <a:cs typeface="Arial" panose="020B0604020202020204" pitchFamily="34" charset="0"/>
            </a:endParaRPr>
          </a:p>
        </p:txBody>
      </p:sp>
      <p:sp>
        <p:nvSpPr>
          <p:cNvPr id="6" name="Rectangle 5"/>
          <p:cNvSpPr/>
          <p:nvPr/>
        </p:nvSpPr>
        <p:spPr>
          <a:xfrm>
            <a:off x="304800" y="1371600"/>
            <a:ext cx="8534400" cy="3780522"/>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A question has 7 options. If he chooses correct answer he can get one mark. If he chooses wrong option he looses one mark. If he chooses randomly he gets zero marks. Any way he identifies 2 options and eliminates them. If he chooses randomly how many marks can he gain</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a:lnSpc>
                <a:spcPct val="150000"/>
              </a:lnSpc>
            </a:pP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1/6</a:t>
            </a: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1/15</a:t>
            </a: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1/5</a:t>
            </a:r>
            <a:endParaRPr lang="en-US" dirty="0" smtClean="0">
              <a:latin typeface="Arial" panose="020B0604020202020204" pitchFamily="34" charset="0"/>
              <a:cs typeface="Arial" panose="020B0604020202020204" pitchFamily="34" charset="0"/>
            </a:endParaRPr>
          </a:p>
          <a:p>
            <a:pPr marL="342900" indent="-342900">
              <a:lnSpc>
                <a:spcPct val="150000"/>
              </a:lnSpc>
              <a:buFont typeface="+mj-lt"/>
              <a:buAutoNum type="alphaUcPeriod"/>
            </a:pPr>
            <a:r>
              <a:rPr lang="en-US" dirty="0" smtClean="0">
                <a:latin typeface="Arial" panose="020B0604020202020204" pitchFamily="34" charset="0"/>
                <a:cs typeface="Arial" panose="020B0604020202020204" pitchFamily="34" charset="0"/>
              </a:rPr>
              <a:t>1/20</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6858000" y="5562600"/>
            <a:ext cx="1317412" cy="369332"/>
          </a:xfrm>
          <a:prstGeom prst="rect">
            <a:avLst/>
          </a:prstGeom>
        </p:spPr>
        <p:txBody>
          <a:bodyPr wrap="none">
            <a:spAutoFit/>
          </a:bodyPr>
          <a:lstStyle/>
          <a:p>
            <a:r>
              <a:rPr lang="en-US" b="1" dirty="0" smtClean="0">
                <a:latin typeface="Arial" panose="020B0604020202020204" pitchFamily="34" charset="0"/>
                <a:ea typeface="Roboto" charset="0"/>
                <a:cs typeface="Arial" panose="020B0604020202020204" pitchFamily="34" charset="0"/>
              </a:rPr>
              <a:t>Answer: A</a:t>
            </a:r>
            <a:endParaRPr 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2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20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P spid="6" grpId="0" build="p"/>
      <p:bldP spid="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6825</Words>
  <Application>WPS Presentation</Application>
  <PresentationFormat>On-screen Show (4:3)</PresentationFormat>
  <Paragraphs>255</Paragraphs>
  <Slides>22</Slides>
  <Notes>22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SimSun</vt:lpstr>
      <vt:lpstr>Wingdings</vt:lpstr>
      <vt:lpstr>Roboto</vt:lpstr>
      <vt:lpstr>Times New Roman</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XXXX</dc:creator>
  <cp:lastModifiedBy>Vaseem Aabid</cp:lastModifiedBy>
  <cp:revision>18</cp:revision>
  <dcterms:created xsi:type="dcterms:W3CDTF">2019-11-13T07:23:00Z</dcterms:created>
  <dcterms:modified xsi:type="dcterms:W3CDTF">2024-05-21T07:42:15Z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28CA928CB85E48E7A53D2E75EB122C7A_12</vt:lpwstr>
  </property>
  <property fmtid="{D5CDD505-2E9C-101B-9397-08002B2CF9AE}" pid="3" name="KSOProductBuildVer">
    <vt:lpwstr>1033-12.2.0.16909</vt:lpwstr>
  </property>
</Properties>
</file>