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567"/>
  </p:normalViewPr>
  <p:slideViewPr>
    <p:cSldViewPr snapToGrid="0">
      <p:cViewPr>
        <p:scale>
          <a:sx n="85" d="100"/>
          <a:sy n="85" d="100"/>
        </p:scale>
        <p:origin x="7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177D-7352-BE60-E4F2-E00962B90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20C7F-7A4C-CEE6-C243-59A112376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BF7D-BE60-5667-D84C-080BA763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12F84-8761-6124-0591-DE62279F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3EFF-C52D-47D4-0AEA-F581B544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3CD1-097F-4E0C-6A68-B5845489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48F9E-0ED7-A21E-7EC1-353843FB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63E5-7E30-D80B-2B9B-593BE32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A0FE-2E46-DF2A-B0F5-6CC0CE0C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6A18-6F95-A350-B2FD-817CC839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059B2-B4D5-57C3-55D0-3B5A7D5A4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C06AE-F36E-2C8E-E3FE-6FDD35296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892B-7D98-EAAC-2482-19563386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42C5-B480-FDAB-F962-D2DEBF4A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13C4-D1D2-0648-A79A-C7F6626B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9163-582F-B81A-4C73-2FBCAA0B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5F1F-09DB-1187-4AC7-ED10BBE4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E878A-A67A-D854-0725-038818A0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1A57B-86A4-AE1D-0BFD-C72D97F7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5C02-039D-2D17-0B15-92543E3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FD82-45EC-B769-ACA4-0AC9A374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3C0AF-6FA2-560A-F05A-5E6DD600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8880-D70E-18A2-1CF7-BD444F05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654D-2182-D5A1-3679-439121B1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4B13-2206-308E-4166-B1307A91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BDD5-DC5E-8497-4782-3F5BE83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D891-7221-5721-3EC3-24229959D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349EB-51FD-9659-0257-D44C85B1B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F000C-445E-B539-95D8-9E0CD20C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971A5-BF1F-6837-CD2B-49ACB5B1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7997-820D-27C2-B62E-2BFA6B0A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AD34-F784-7DFD-A68B-1EEA1643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BD41-3071-C0EE-FCE9-FCC4443B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7CDB-6401-297D-F9C4-0BA22BD0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261ED-2E29-A761-5316-1C8D85E84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BDED-34DB-C0D4-BD77-ADB564A85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1E805-3C59-4E2D-050C-62440255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FC530-2206-8BB0-91FA-662724A8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18660-CBD8-1A27-0BCA-6DCF6591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D9C9-A9F5-AD5E-AFD6-052162A7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4852A-830E-594E-760E-43CFBC2E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FF3D3-215D-3653-F922-D4226C51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E35-57B3-5219-6083-B3E1EFAF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C3CC5-0C56-7D2C-3E5E-9A77B16C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DC467-BADC-91F0-A5A7-D50A8081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D5259-CE8C-BAA8-20E6-2F5CCA0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C154-D74F-E71B-F3C1-7FF25D0E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53C6-978E-E24F-3897-035E273C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D3BED-8A2F-0108-8FD7-CB6B9589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C7BFC-68AD-C552-9DBF-DA8A7F1D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DCC3C-6870-347A-2DC5-F41BF242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854FD-6D9C-185F-4C5F-C9E20F4C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B2A4-2B8B-2B47-3342-F707D869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A40F4-B910-760C-8EB4-EC0301D03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2846A-5E27-DA1C-D96A-AE26AA90F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B979B-69B4-4C0B-AC26-38D8E639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B6FDC-EA05-043B-E72A-7FAC86A4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699A2-68F6-1E92-29EF-695F64FB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15B03-8E4E-AE6A-1712-3412C298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0FC9-CA33-5814-A0A9-1310968B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34D4-8730-1DD8-3F84-4F1E0DC37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01FC7-E0A1-4CD2-B8CF-76C213D8D4C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1E51-089B-1F4D-3F38-357505221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26C8-B7D3-9371-88DE-879F8DC8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2A65-138F-4738-8D66-F976758C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726F-54D5-BECE-9183-FB7F16E4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HireHub Context Diagram</a:t>
            </a:r>
            <a:br>
              <a:rPr lang="en-US" sz="4400" b="1" dirty="0"/>
            </a:br>
            <a:endParaRPr lang="en-US" dirty="0"/>
          </a:p>
        </p:txBody>
      </p:sp>
      <p:grpSp>
        <p:nvGrpSpPr>
          <p:cNvPr id="5" name="Google Shape;63;p13">
            <a:extLst>
              <a:ext uri="{FF2B5EF4-FFF2-40B4-BE49-F238E27FC236}">
                <a16:creationId xmlns:a16="http://schemas.microsoft.com/office/drawing/2014/main" id="{C31273B8-8B27-85FB-C881-C701B06CC5CA}"/>
              </a:ext>
            </a:extLst>
          </p:cNvPr>
          <p:cNvGrpSpPr/>
          <p:nvPr/>
        </p:nvGrpSpPr>
        <p:grpSpPr>
          <a:xfrm>
            <a:off x="1579896" y="2099202"/>
            <a:ext cx="199543" cy="369332"/>
            <a:chOff x="776275" y="736325"/>
            <a:chExt cx="416250" cy="886750"/>
          </a:xfrm>
        </p:grpSpPr>
        <p:sp>
          <p:nvSpPr>
            <p:cNvPr id="6" name="Google Shape;64;p13">
              <a:extLst>
                <a:ext uri="{FF2B5EF4-FFF2-40B4-BE49-F238E27FC236}">
                  <a16:creationId xmlns:a16="http://schemas.microsoft.com/office/drawing/2014/main" id="{F80C8B88-71C9-07BE-7954-D710AB5A3D26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65;p13">
              <a:extLst>
                <a:ext uri="{FF2B5EF4-FFF2-40B4-BE49-F238E27FC236}">
                  <a16:creationId xmlns:a16="http://schemas.microsoft.com/office/drawing/2014/main" id="{AA821F6F-7277-8E42-AB7E-CD0787398019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66;p13">
              <a:extLst>
                <a:ext uri="{FF2B5EF4-FFF2-40B4-BE49-F238E27FC236}">
                  <a16:creationId xmlns:a16="http://schemas.microsoft.com/office/drawing/2014/main" id="{C7E74DC2-F987-4A01-D5A9-C87B1D37A874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67;p13">
              <a:extLst>
                <a:ext uri="{FF2B5EF4-FFF2-40B4-BE49-F238E27FC236}">
                  <a16:creationId xmlns:a16="http://schemas.microsoft.com/office/drawing/2014/main" id="{D1E4C42B-A73E-EA3B-F2B7-3140493F957C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8;p13">
              <a:extLst>
                <a:ext uri="{FF2B5EF4-FFF2-40B4-BE49-F238E27FC236}">
                  <a16:creationId xmlns:a16="http://schemas.microsoft.com/office/drawing/2014/main" id="{D768D293-7FCE-FBBE-BBAD-BB990FBFAA8E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70A7C7A-4EB6-C6E9-5258-4F5669235DAF}"/>
              </a:ext>
            </a:extLst>
          </p:cNvPr>
          <p:cNvSpPr txBox="1"/>
          <p:nvPr/>
        </p:nvSpPr>
        <p:spPr>
          <a:xfrm>
            <a:off x="985425" y="250607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FA4DA-C855-216F-EB21-AAC3E40AC14A}"/>
              </a:ext>
            </a:extLst>
          </p:cNvPr>
          <p:cNvSpPr txBox="1"/>
          <p:nvPr/>
        </p:nvSpPr>
        <p:spPr>
          <a:xfrm>
            <a:off x="893215" y="5232129"/>
            <a:ext cx="126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Seekers</a:t>
            </a:r>
          </a:p>
        </p:txBody>
      </p:sp>
      <p:sp>
        <p:nvSpPr>
          <p:cNvPr id="21" name="Google Shape;55;p13">
            <a:extLst>
              <a:ext uri="{FF2B5EF4-FFF2-40B4-BE49-F238E27FC236}">
                <a16:creationId xmlns:a16="http://schemas.microsoft.com/office/drawing/2014/main" id="{93A7BAA6-C27A-A4B1-FAF3-CC460FB93A37}"/>
              </a:ext>
            </a:extLst>
          </p:cNvPr>
          <p:cNvSpPr/>
          <p:nvPr/>
        </p:nvSpPr>
        <p:spPr>
          <a:xfrm>
            <a:off x="4923600" y="3406320"/>
            <a:ext cx="1020726" cy="47156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HireHub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2" name="Google Shape;55;p13">
            <a:extLst>
              <a:ext uri="{FF2B5EF4-FFF2-40B4-BE49-F238E27FC236}">
                <a16:creationId xmlns:a16="http://schemas.microsoft.com/office/drawing/2014/main" id="{C18B39D7-C14A-24EC-2900-AF34EEB7D2AC}"/>
              </a:ext>
            </a:extLst>
          </p:cNvPr>
          <p:cNvSpPr/>
          <p:nvPr/>
        </p:nvSpPr>
        <p:spPr>
          <a:xfrm>
            <a:off x="4658602" y="1223890"/>
            <a:ext cx="1608334" cy="471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Customer Onboarding System</a:t>
            </a:r>
            <a:endParaRPr sz="1200" dirty="0">
              <a:solidFill>
                <a:srgbClr val="FFFFFF"/>
              </a:solidFill>
            </a:endParaRPr>
          </a:p>
        </p:txBody>
      </p:sp>
      <p:grpSp>
        <p:nvGrpSpPr>
          <p:cNvPr id="23" name="Google Shape;63;p13">
            <a:extLst>
              <a:ext uri="{FF2B5EF4-FFF2-40B4-BE49-F238E27FC236}">
                <a16:creationId xmlns:a16="http://schemas.microsoft.com/office/drawing/2014/main" id="{BB7B7FB3-279D-D1CF-FFF0-902A660B4BEC}"/>
              </a:ext>
            </a:extLst>
          </p:cNvPr>
          <p:cNvGrpSpPr/>
          <p:nvPr/>
        </p:nvGrpSpPr>
        <p:grpSpPr>
          <a:xfrm>
            <a:off x="1584709" y="4744628"/>
            <a:ext cx="199543" cy="369332"/>
            <a:chOff x="776275" y="736325"/>
            <a:chExt cx="416250" cy="886750"/>
          </a:xfrm>
        </p:grpSpPr>
        <p:sp>
          <p:nvSpPr>
            <p:cNvPr id="24" name="Google Shape;64;p13">
              <a:extLst>
                <a:ext uri="{FF2B5EF4-FFF2-40B4-BE49-F238E27FC236}">
                  <a16:creationId xmlns:a16="http://schemas.microsoft.com/office/drawing/2014/main" id="{AB7763FE-A24D-8C1D-C8D3-E2ADCB654CC8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65;p13">
              <a:extLst>
                <a:ext uri="{FF2B5EF4-FFF2-40B4-BE49-F238E27FC236}">
                  <a16:creationId xmlns:a16="http://schemas.microsoft.com/office/drawing/2014/main" id="{30522A6A-A7F1-54AE-D879-0B2C0095D65F}"/>
                </a:ext>
              </a:extLst>
            </p:cNvPr>
            <p:cNvCxnSpPr>
              <a:stCxn id="24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66;p13">
              <a:extLst>
                <a:ext uri="{FF2B5EF4-FFF2-40B4-BE49-F238E27FC236}">
                  <a16:creationId xmlns:a16="http://schemas.microsoft.com/office/drawing/2014/main" id="{33D3344A-630F-92AE-6D4A-76F5223F3A52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67;p13">
              <a:extLst>
                <a:ext uri="{FF2B5EF4-FFF2-40B4-BE49-F238E27FC236}">
                  <a16:creationId xmlns:a16="http://schemas.microsoft.com/office/drawing/2014/main" id="{3C5B3329-BB5E-FCFE-23C5-CF858294405E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68;p13">
              <a:extLst>
                <a:ext uri="{FF2B5EF4-FFF2-40B4-BE49-F238E27FC236}">
                  <a16:creationId xmlns:a16="http://schemas.microsoft.com/office/drawing/2014/main" id="{B3CDAF32-C333-B6C3-C7B8-7E129F9F766B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55;p13">
            <a:extLst>
              <a:ext uri="{FF2B5EF4-FFF2-40B4-BE49-F238E27FC236}">
                <a16:creationId xmlns:a16="http://schemas.microsoft.com/office/drawing/2014/main" id="{FFAFC5BD-2E4E-011C-1A3A-5D678D8B6B87}"/>
              </a:ext>
            </a:extLst>
          </p:cNvPr>
          <p:cNvSpPr/>
          <p:nvPr/>
        </p:nvSpPr>
        <p:spPr>
          <a:xfrm>
            <a:off x="4629796" y="5813721"/>
            <a:ext cx="1608334" cy="471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Customer Support System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0" name="Google Shape;55;p13">
            <a:extLst>
              <a:ext uri="{FF2B5EF4-FFF2-40B4-BE49-F238E27FC236}">
                <a16:creationId xmlns:a16="http://schemas.microsoft.com/office/drawing/2014/main" id="{D9A46E11-1F13-C90E-C7CC-4535B5754E8E}"/>
              </a:ext>
            </a:extLst>
          </p:cNvPr>
          <p:cNvSpPr/>
          <p:nvPr/>
        </p:nvSpPr>
        <p:spPr>
          <a:xfrm>
            <a:off x="8863979" y="1772881"/>
            <a:ext cx="1636649" cy="63899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Job Application System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1" name="Google Shape;55;p13">
            <a:extLst>
              <a:ext uri="{FF2B5EF4-FFF2-40B4-BE49-F238E27FC236}">
                <a16:creationId xmlns:a16="http://schemas.microsoft.com/office/drawing/2014/main" id="{990631C3-EC49-9B1A-6635-84993F93FA37}"/>
              </a:ext>
            </a:extLst>
          </p:cNvPr>
          <p:cNvSpPr/>
          <p:nvPr/>
        </p:nvSpPr>
        <p:spPr>
          <a:xfrm>
            <a:off x="8843468" y="3322604"/>
            <a:ext cx="1636649" cy="63899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Payment System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2" name="Google Shape;55;p13">
            <a:extLst>
              <a:ext uri="{FF2B5EF4-FFF2-40B4-BE49-F238E27FC236}">
                <a16:creationId xmlns:a16="http://schemas.microsoft.com/office/drawing/2014/main" id="{84AC458C-46EC-7022-B995-0CA5594DAF86}"/>
              </a:ext>
            </a:extLst>
          </p:cNvPr>
          <p:cNvSpPr/>
          <p:nvPr/>
        </p:nvSpPr>
        <p:spPr>
          <a:xfrm>
            <a:off x="8843468" y="5511319"/>
            <a:ext cx="1636649" cy="63899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Subscription Management System</a:t>
            </a:r>
            <a:endParaRPr sz="1200" dirty="0">
              <a:solidFill>
                <a:srgbClr val="FFFFFF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77EAA5-3D8B-96C9-8FE2-EF20CFB0859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433963" y="1690688"/>
            <a:ext cx="0" cy="17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4AE6A1-D38E-57A8-869F-34ED92C310E8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5433963" y="3877880"/>
            <a:ext cx="0" cy="193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5FFAED-80BD-4290-C2DF-BB96E999A205}"/>
              </a:ext>
            </a:extLst>
          </p:cNvPr>
          <p:cNvCxnSpPr>
            <a:cxnSpLocks/>
          </p:cNvCxnSpPr>
          <p:nvPr/>
        </p:nvCxnSpPr>
        <p:spPr>
          <a:xfrm>
            <a:off x="5923424" y="3602500"/>
            <a:ext cx="2899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C0E39D9-F584-2289-646E-E090D597E592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rot="10800000">
            <a:off x="2144718" y="2690744"/>
            <a:ext cx="2778883" cy="951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3E09B7F-BC7A-EEA1-B6CE-66DD20E04FF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rot="10800000" flipV="1">
            <a:off x="2162922" y="3642099"/>
            <a:ext cx="2760678" cy="1774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91AA299-2140-AFBC-A0A2-2AFEA5433351}"/>
              </a:ext>
            </a:extLst>
          </p:cNvPr>
          <p:cNvSpPr txBox="1"/>
          <p:nvPr/>
        </p:nvSpPr>
        <p:spPr>
          <a:xfrm>
            <a:off x="2077248" y="1893278"/>
            <a:ext cx="23752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User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Job Posting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Application Subscription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AEC127-16BA-E5AD-92C1-F72E855D0F4A}"/>
              </a:ext>
            </a:extLst>
          </p:cNvPr>
          <p:cNvSpPr txBox="1"/>
          <p:nvPr/>
        </p:nvSpPr>
        <p:spPr>
          <a:xfrm>
            <a:off x="1947323" y="5460008"/>
            <a:ext cx="2028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User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Apply Jobs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28CF0A-A854-8D3D-F8A1-335462D46038}"/>
              </a:ext>
            </a:extLst>
          </p:cNvPr>
          <p:cNvSpPr txBox="1"/>
          <p:nvPr/>
        </p:nvSpPr>
        <p:spPr>
          <a:xfrm rot="16200000">
            <a:off x="4253330" y="2304645"/>
            <a:ext cx="2301928" cy="55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Customer Registration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FF576B4-A215-57BA-F770-3F642EB1D8E7}"/>
              </a:ext>
            </a:extLst>
          </p:cNvPr>
          <p:cNvSpPr txBox="1"/>
          <p:nvPr/>
        </p:nvSpPr>
        <p:spPr>
          <a:xfrm rot="16200000">
            <a:off x="4374290" y="4375296"/>
            <a:ext cx="1930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Ticketing System  and customer support via email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901C668-EAFC-92B1-09F2-B9E5D8D27DF9}"/>
              </a:ext>
            </a:extLst>
          </p:cNvPr>
          <p:cNvSpPr txBox="1"/>
          <p:nvPr/>
        </p:nvSpPr>
        <p:spPr>
          <a:xfrm rot="20189124">
            <a:off x="6520331" y="2183231"/>
            <a:ext cx="2109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Managing and tracking </a:t>
            </a:r>
          </a:p>
          <a:p>
            <a:r>
              <a:rPr lang="en-US" sz="1400" dirty="0"/>
              <a:t>Job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69AE2F6-0195-BBB8-0894-229B8EECBEEB}"/>
              </a:ext>
            </a:extLst>
          </p:cNvPr>
          <p:cNvSpPr txBox="1"/>
          <p:nvPr/>
        </p:nvSpPr>
        <p:spPr>
          <a:xfrm>
            <a:off x="7301837" y="3642099"/>
            <a:ext cx="13741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Integration of payment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A35E14-3B8C-27AD-6E0C-674492BF53C4}"/>
              </a:ext>
            </a:extLst>
          </p:cNvPr>
          <p:cNvSpPr txBox="1"/>
          <p:nvPr/>
        </p:nvSpPr>
        <p:spPr>
          <a:xfrm rot="1780848">
            <a:off x="6659095" y="5038534"/>
            <a:ext cx="2319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Tracking and Managing the customer ‘s subscription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0C3073-8CDE-6904-1AFA-CBB91E663B6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923424" y="2092377"/>
            <a:ext cx="2940555" cy="133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B7518C-1977-DF4F-F258-D68A7443E8FB}"/>
              </a:ext>
            </a:extLst>
          </p:cNvPr>
          <p:cNvCxnSpPr>
            <a:cxnSpLocks/>
          </p:cNvCxnSpPr>
          <p:nvPr/>
        </p:nvCxnSpPr>
        <p:spPr>
          <a:xfrm>
            <a:off x="5901608" y="3870095"/>
            <a:ext cx="2983273" cy="164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BC966D-940C-86AC-DE08-00EB4ACF4D78}"/>
              </a:ext>
            </a:extLst>
          </p:cNvPr>
          <p:cNvCxnSpPr>
            <a:cxnSpLocks/>
          </p:cNvCxnSpPr>
          <p:nvPr/>
        </p:nvCxnSpPr>
        <p:spPr>
          <a:xfrm flipH="1" flipV="1">
            <a:off x="5944326" y="3711708"/>
            <a:ext cx="2899142" cy="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58B347B-06CF-1D7A-8E9E-81576BD7DC54}"/>
              </a:ext>
            </a:extLst>
          </p:cNvPr>
          <p:cNvSpPr/>
          <p:nvPr/>
        </p:nvSpPr>
        <p:spPr>
          <a:xfrm>
            <a:off x="4658602" y="2271825"/>
            <a:ext cx="447021" cy="4366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B86857-8362-E769-FFA4-93DE62DC569A}"/>
              </a:ext>
            </a:extLst>
          </p:cNvPr>
          <p:cNvSpPr/>
          <p:nvPr/>
        </p:nvSpPr>
        <p:spPr>
          <a:xfrm>
            <a:off x="7024330" y="1914126"/>
            <a:ext cx="447021" cy="4366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210EA1-F9C4-A283-CD39-6F53BA50DCC9}"/>
              </a:ext>
            </a:extLst>
          </p:cNvPr>
          <p:cNvSpPr/>
          <p:nvPr/>
        </p:nvSpPr>
        <p:spPr>
          <a:xfrm>
            <a:off x="6776673" y="3734166"/>
            <a:ext cx="447021" cy="4366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ED480F-F192-537D-1CDB-AFE2F31A7D0E}"/>
              </a:ext>
            </a:extLst>
          </p:cNvPr>
          <p:cNvSpPr/>
          <p:nvPr/>
        </p:nvSpPr>
        <p:spPr>
          <a:xfrm>
            <a:off x="6404841" y="4396165"/>
            <a:ext cx="447021" cy="4366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1595B5-179C-E1C5-3C2C-5B17870A9262}"/>
              </a:ext>
            </a:extLst>
          </p:cNvPr>
          <p:cNvSpPr/>
          <p:nvPr/>
        </p:nvSpPr>
        <p:spPr>
          <a:xfrm>
            <a:off x="4603492" y="4647626"/>
            <a:ext cx="447021" cy="4366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C758B7-75C9-F12B-6BDE-B795199D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5004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System Interface Table</a:t>
            </a:r>
            <a:br>
              <a:rPr lang="en-US" sz="4400" b="1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CF4FD3-6E22-1CD8-6A72-D19A16496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363563"/>
              </p:ext>
            </p:extLst>
          </p:nvPr>
        </p:nvGraphicFramePr>
        <p:xfrm>
          <a:off x="1035039" y="857785"/>
          <a:ext cx="10121919" cy="594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34">
                  <a:extLst>
                    <a:ext uri="{9D8B030D-6E8A-4147-A177-3AD203B41FA5}">
                      <a16:colId xmlns:a16="http://schemas.microsoft.com/office/drawing/2014/main" val="1897417810"/>
                    </a:ext>
                  </a:extLst>
                </a:gridCol>
                <a:gridCol w="1195508">
                  <a:extLst>
                    <a:ext uri="{9D8B030D-6E8A-4147-A177-3AD203B41FA5}">
                      <a16:colId xmlns:a16="http://schemas.microsoft.com/office/drawing/2014/main" val="2626203912"/>
                    </a:ext>
                  </a:extLst>
                </a:gridCol>
                <a:gridCol w="1316264">
                  <a:extLst>
                    <a:ext uri="{9D8B030D-6E8A-4147-A177-3AD203B41FA5}">
                      <a16:colId xmlns:a16="http://schemas.microsoft.com/office/drawing/2014/main" val="38335580"/>
                    </a:ext>
                  </a:extLst>
                </a:gridCol>
                <a:gridCol w="1521555">
                  <a:extLst>
                    <a:ext uri="{9D8B030D-6E8A-4147-A177-3AD203B41FA5}">
                      <a16:colId xmlns:a16="http://schemas.microsoft.com/office/drawing/2014/main" val="1683546106"/>
                    </a:ext>
                  </a:extLst>
                </a:gridCol>
                <a:gridCol w="1219658">
                  <a:extLst>
                    <a:ext uri="{9D8B030D-6E8A-4147-A177-3AD203B41FA5}">
                      <a16:colId xmlns:a16="http://schemas.microsoft.com/office/drawing/2014/main" val="574094341"/>
                    </a:ext>
                  </a:extLst>
                </a:gridCol>
                <a:gridCol w="4385900">
                  <a:extLst>
                    <a:ext uri="{9D8B030D-6E8A-4147-A177-3AD203B41FA5}">
                      <a16:colId xmlns:a16="http://schemas.microsoft.com/office/drawing/2014/main" val="1947855439"/>
                    </a:ext>
                  </a:extLst>
                </a:gridCol>
              </a:tblGrid>
              <a:tr h="44049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 anchor="ctr"/>
                </a:tc>
                <a:extLst>
                  <a:ext uri="{0D108BD9-81ED-4DB2-BD59-A6C34878D82A}">
                    <a16:rowId xmlns:a16="http://schemas.microsoft.com/office/drawing/2014/main" val="1468923257"/>
                  </a:ext>
                </a:extLst>
              </a:tr>
              <a:tr h="97224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Registration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Customer Onboarding System</a:t>
                      </a: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HireHub</a:t>
                      </a: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 that all required user information is provided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 the uniqueness of the email address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the user has accepted terms and conditions</a:t>
                      </a:r>
                    </a:p>
                  </a:txBody>
                  <a:tcPr marL="29150" marR="29150" marT="91425" marB="91425"/>
                </a:tc>
                <a:extLst>
                  <a:ext uri="{0D108BD9-81ED-4DB2-BD59-A6C34878D82A}">
                    <a16:rowId xmlns:a16="http://schemas.microsoft.com/office/drawing/2014/main" val="4033109777"/>
                  </a:ext>
                </a:extLst>
              </a:tr>
              <a:tr h="81019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Managing and Tracking Job Application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HireHub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Application System</a:t>
                      </a: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 that all required fields are filled before submission.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Validate the file formats (e.g., PDF for resume) and size limits.</a:t>
                      </a:r>
                    </a:p>
                  </a:txBody>
                  <a:tcPr marL="29150" marR="29150" marT="91425" marB="91425"/>
                </a:tc>
                <a:extLst>
                  <a:ext uri="{0D108BD9-81ED-4DB2-BD59-A6C34878D82A}">
                    <a16:rowId xmlns:a16="http://schemas.microsoft.com/office/drawing/2014/main" val="2105580689"/>
                  </a:ext>
                </a:extLst>
              </a:tr>
              <a:tr h="81019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3A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of Payment Method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System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HireHub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payment information is encrypted before sending.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 that the payment gateway successfully processes the transaction</a:t>
                      </a:r>
                    </a:p>
                  </a:txBody>
                  <a:tcPr marL="29150" marR="29150" marT="91425" marB="91425"/>
                </a:tc>
                <a:extLst>
                  <a:ext uri="{0D108BD9-81ED-4DB2-BD59-A6C34878D82A}">
                    <a16:rowId xmlns:a16="http://schemas.microsoft.com/office/drawing/2014/main" val="2326963968"/>
                  </a:ext>
                </a:extLst>
              </a:tr>
              <a:tr h="76969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3B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of Payment System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HireHub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System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 that the payment gateway successfully processes the transaction and sends a confirmation </a:t>
                      </a:r>
                    </a:p>
                  </a:txBody>
                  <a:tcPr marL="29150" marR="29150" marT="91425" marB="91425"/>
                </a:tc>
                <a:extLst>
                  <a:ext uri="{0D108BD9-81ED-4DB2-BD59-A6C34878D82A}">
                    <a16:rowId xmlns:a16="http://schemas.microsoft.com/office/drawing/2014/main" val="945228293"/>
                  </a:ext>
                </a:extLst>
              </a:tr>
              <a:tr h="113428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Managing Customer Subscription 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HireHub</a:t>
                      </a: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Subscription Management System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of Month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 the user’s subscription status (active, expired, etc.) before initiating payment.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 that any applicable discounts or promotions are applied before the payment is processed.</a:t>
                      </a:r>
                    </a:p>
                  </a:txBody>
                  <a:tcPr marL="29150" marR="29150" marT="91425" marB="91425"/>
                </a:tc>
                <a:extLst>
                  <a:ext uri="{0D108BD9-81ED-4DB2-BD59-A6C34878D82A}">
                    <a16:rowId xmlns:a16="http://schemas.microsoft.com/office/drawing/2014/main" val="3030755026"/>
                  </a:ext>
                </a:extLst>
              </a:tr>
              <a:tr h="97224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support &amp; Ticket Updates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HireHub</a:t>
                      </a: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Support System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9150" marR="29150" marT="91425" marB="91425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 that the ticket is associated with a valid user account.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 that the user has opted-in to receive notifications about their support tickets.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150" marR="29150" marT="91425" marB="91425"/>
                </a:tc>
                <a:extLst>
                  <a:ext uri="{0D108BD9-81ED-4DB2-BD59-A6C34878D82A}">
                    <a16:rowId xmlns:a16="http://schemas.microsoft.com/office/drawing/2014/main" val="2188268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82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273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HireHub Context Diagram </vt:lpstr>
      <vt:lpstr>System Interface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Singh</dc:creator>
  <cp:lastModifiedBy>Sakshi Singh</cp:lastModifiedBy>
  <cp:revision>19</cp:revision>
  <dcterms:created xsi:type="dcterms:W3CDTF">2024-09-30T03:33:40Z</dcterms:created>
  <dcterms:modified xsi:type="dcterms:W3CDTF">2024-10-04T00:23:13Z</dcterms:modified>
</cp:coreProperties>
</file>