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9"/>
  </p:handoutMasterIdLst>
  <p:sldIdLst>
    <p:sldId id="503" r:id="rId3"/>
    <p:sldId id="276" r:id="rId5"/>
    <p:sldId id="492" r:id="rId6"/>
    <p:sldId id="269" r:id="rId7"/>
    <p:sldId id="329" r:id="rId8"/>
    <p:sldId id="328" r:id="rId9"/>
    <p:sldId id="630" r:id="rId10"/>
    <p:sldId id="525" r:id="rId11"/>
    <p:sldId id="507" r:id="rId12"/>
    <p:sldId id="506" r:id="rId13"/>
    <p:sldId id="510" r:id="rId14"/>
    <p:sldId id="511" r:id="rId15"/>
    <p:sldId id="632" r:id="rId16"/>
    <p:sldId id="641" r:id="rId17"/>
    <p:sldId id="294" r:id="rId18"/>
    <p:sldId id="353" r:id="rId19"/>
    <p:sldId id="635" r:id="rId20"/>
    <p:sldId id="636" r:id="rId21"/>
    <p:sldId id="634" r:id="rId22"/>
    <p:sldId id="637" r:id="rId23"/>
    <p:sldId id="638" r:id="rId24"/>
    <p:sldId id="639" r:id="rId25"/>
    <p:sldId id="640" r:id="rId26"/>
    <p:sldId id="514" r:id="rId27"/>
    <p:sldId id="515" r:id="rId28"/>
    <p:sldId id="642" r:id="rId29"/>
    <p:sldId id="643" r:id="rId30"/>
    <p:sldId id="644" r:id="rId31"/>
    <p:sldId id="508" r:id="rId32"/>
    <p:sldId id="509" r:id="rId33"/>
    <p:sldId id="645" r:id="rId34"/>
    <p:sldId id="646" r:id="rId35"/>
    <p:sldId id="519" r:id="rId36"/>
    <p:sldId id="520" r:id="rId37"/>
    <p:sldId id="521" r:id="rId38"/>
    <p:sldId id="517" r:id="rId39"/>
    <p:sldId id="522" r:id="rId40"/>
    <p:sldId id="523" r:id="rId41"/>
    <p:sldId id="504" r:id="rId42"/>
    <p:sldId id="259" r:id="rId43"/>
    <p:sldId id="629" r:id="rId44"/>
    <p:sldId id="261" r:id="rId45"/>
    <p:sldId id="264" r:id="rId46"/>
    <p:sldId id="627" r:id="rId47"/>
    <p:sldId id="628" r:id="rId48"/>
    <p:sldId id="325" r:id="rId49"/>
    <p:sldId id="266" r:id="rId50"/>
    <p:sldId id="267" r:id="rId51"/>
    <p:sldId id="496" r:id="rId52"/>
    <p:sldId id="349" r:id="rId53"/>
    <p:sldId id="401" r:id="rId54"/>
    <p:sldId id="318" r:id="rId55"/>
    <p:sldId id="597" r:id="rId56"/>
    <p:sldId id="493" r:id="rId57"/>
    <p:sldId id="4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492"/>
            <p14:sldId id="276"/>
          </p14:sldIdLst>
        </p14:section>
        <p14:section name="Identity in the Web" id="{CD9F79ED-7D5A-4739-998F-D55AA583F206}">
          <p14:sldIdLst>
            <p14:sldId id="269"/>
            <p14:sldId id="329"/>
            <p14:sldId id="328"/>
            <p14:sldId id="630"/>
          </p14:sldIdLst>
        </p14:section>
        <p14:section name="Authentication" id="{12A83891-FA6B-4FD9-AAC0-C5089C1FAB58}">
          <p14:sldIdLst>
            <p14:sldId id="525"/>
            <p14:sldId id="507"/>
            <p14:sldId id="506"/>
          </p14:sldIdLst>
        </p14:section>
        <p14:section name="Authentication in Django" id="{14DCCDBC-7DD4-47FF-B88B-21D6CD1AC73D}">
          <p14:sldIdLst>
            <p14:sldId id="510"/>
            <p14:sldId id="511"/>
            <p14:sldId id="632"/>
            <p14:sldId id="641"/>
            <p14:sldId id="294"/>
          </p14:sldIdLst>
        </p14:section>
        <p14:section name="The User in Django" id="{97357E87-C9D8-4A1A-A7E6-2248071F815F}">
          <p14:sldIdLst>
            <p14:sldId id="353"/>
            <p14:sldId id="635"/>
            <p14:sldId id="636"/>
            <p14:sldId id="634"/>
            <p14:sldId id="637"/>
            <p14:sldId id="638"/>
            <p14:sldId id="639"/>
            <p14:sldId id="640"/>
            <p14:sldId id="514"/>
            <p14:sldId id="515"/>
            <p14:sldId id="642"/>
            <p14:sldId id="643"/>
            <p14:sldId id="644"/>
          </p14:sldIdLst>
        </p14:section>
        <p14:section name="Permissions and Authorization" id="{D568B162-8C76-4DBF-9B03-274FF50722C8}">
          <p14:sldIdLst>
            <p14:sldId id="508"/>
            <p14:sldId id="509"/>
            <p14:sldId id="645"/>
            <p14:sldId id="646"/>
            <p14:sldId id="519"/>
            <p14:sldId id="520"/>
            <p14:sldId id="521"/>
            <p14:sldId id="517"/>
            <p14:sldId id="522"/>
            <p14:sldId id="523"/>
          </p14:sldIdLst>
        </p14:section>
        <p14:section name="Security" id="{74BCFF22-76F1-4D49-8C2B-F32054802627}">
          <p14:sldIdLst>
            <p14:sldId id="504"/>
            <p14:sldId id="259"/>
            <p14:sldId id="629"/>
            <p14:sldId id="261"/>
            <p14:sldId id="264"/>
            <p14:sldId id="627"/>
            <p14:sldId id="628"/>
            <p14:sldId id="325"/>
            <p14:sldId id="266"/>
            <p14:sldId id="267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97"/>
            <p14:sldId id="493"/>
            <p14:sldId id="4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86413" autoAdjust="0"/>
  </p:normalViewPr>
  <p:slideViewPr>
    <p:cSldViewPr showGuides="1">
      <p:cViewPr varScale="1">
        <p:scale>
          <a:sx n="82" d="100"/>
          <a:sy n="82" d="100"/>
        </p:scale>
        <p:origin x="61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0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hyperlink" Target="https://softuni.or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7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5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9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hyperlink" Target="https://softun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ocs.djangoproject.com/en/4.0/ref/contrib/auth/#method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ocs.djangoproject.com/en/4.0/topics/auth/default/#limiting-access-to-logged-in-user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4.svg"/><Relationship Id="rId7" Type="http://schemas.openxmlformats.org/officeDocument/2006/relationships/image" Target="../media/image37.png"/><Relationship Id="rId6" Type="http://schemas.openxmlformats.org/officeDocument/2006/relationships/image" Target="../media/image3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2.sv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5.svg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ocs.djangoproject.com/en/4.0/ref/templates/language/#automatic-html-escapin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softwaregroup.com/" TargetMode="External"/><Relationship Id="rId8" Type="http://schemas.openxmlformats.org/officeDocument/2006/relationships/image" Target="../media/image48.jpeg"/><Relationship Id="rId7" Type="http://schemas.openxmlformats.org/officeDocument/2006/relationships/hyperlink" Target="https://smartit.bg/" TargetMode="External"/><Relationship Id="rId6" Type="http://schemas.openxmlformats.org/officeDocument/2006/relationships/image" Target="../media/image47.png"/><Relationship Id="rId5" Type="http://schemas.openxmlformats.org/officeDocument/2006/relationships/hyperlink" Target="https://www.postbank.bg/" TargetMode="External"/><Relationship Id="rId4" Type="http://schemas.openxmlformats.org/officeDocument/2006/relationships/image" Target="../media/image46.png"/><Relationship Id="rId3" Type="http://schemas.openxmlformats.org/officeDocument/2006/relationships/hyperlink" Target="https://www.superhosting.bg/" TargetMode="External"/><Relationship Id="rId27" Type="http://schemas.openxmlformats.org/officeDocument/2006/relationships/slideLayout" Target="../slideLayouts/slideLayout3.xml"/><Relationship Id="rId26" Type="http://schemas.openxmlformats.org/officeDocument/2006/relationships/image" Target="../media/image57.png"/><Relationship Id="rId25" Type="http://schemas.openxmlformats.org/officeDocument/2006/relationships/hyperlink" Target="https://indeavr.com/" TargetMode="External"/><Relationship Id="rId24" Type="http://schemas.openxmlformats.org/officeDocument/2006/relationships/image" Target="../media/image56.png"/><Relationship Id="rId23" Type="http://schemas.openxmlformats.org/officeDocument/2006/relationships/hyperlink" Target="https://de.draftkings.com/" TargetMode="External"/><Relationship Id="rId22" Type="http://schemas.openxmlformats.org/officeDocument/2006/relationships/image" Target="../media/image55.jpeg"/><Relationship Id="rId21" Type="http://schemas.openxmlformats.org/officeDocument/2006/relationships/hyperlink" Target="https://pokerstarscareers.com/" TargetMode="External"/><Relationship Id="rId20" Type="http://schemas.openxmlformats.org/officeDocument/2006/relationships/image" Target="../media/image54.png"/><Relationship Id="rId2" Type="http://schemas.openxmlformats.org/officeDocument/2006/relationships/image" Target="../media/image45.jpeg"/><Relationship Id="rId19" Type="http://schemas.openxmlformats.org/officeDocument/2006/relationships/hyperlink" Target="https://createx.bg/" TargetMode="External"/><Relationship Id="rId18" Type="http://schemas.openxmlformats.org/officeDocument/2006/relationships/image" Target="../media/image53.png"/><Relationship Id="rId17" Type="http://schemas.openxmlformats.org/officeDocument/2006/relationships/hyperlink" Target="https://bg.it.schwarz/schwarz-it-bulgaria" TargetMode="External"/><Relationship Id="rId16" Type="http://schemas.openxmlformats.org/officeDocument/2006/relationships/image" Target="../media/image52.png"/><Relationship Id="rId15" Type="http://schemas.openxmlformats.org/officeDocument/2006/relationships/hyperlink" Target="https://motion-software.com/" TargetMode="External"/><Relationship Id="rId14" Type="http://schemas.openxmlformats.org/officeDocument/2006/relationships/image" Target="../media/image51.png"/><Relationship Id="rId13" Type="http://schemas.openxmlformats.org/officeDocument/2006/relationships/hyperlink" Target="https://taulia.com/company/careers/" TargetMode="External"/><Relationship Id="rId12" Type="http://schemas.openxmlformats.org/officeDocument/2006/relationships/image" Target="../media/image50.png"/><Relationship Id="rId11" Type="http://schemas.openxmlformats.org/officeDocument/2006/relationships/hyperlink" Target="https://www.coca-colahellenic.com/" TargetMode="External"/><Relationship Id="rId10" Type="http://schemas.openxmlformats.org/officeDocument/2006/relationships/image" Target="../media/image49.png"/><Relationship Id="rId1" Type="http://schemas.openxmlformats.org/officeDocument/2006/relationships/hyperlink" Target="https://www.pharvision.ai/" TargetMode="Externa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9.png"/><Relationship Id="rId3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58.png"/><Relationship Id="rId1" Type="http://schemas.openxmlformats.org/officeDocument/2006/relationships/hyperlink" Target="https://virtualracingschool.com/" TargetMode="Externa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0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en-US" dirty="0"/>
          </a:p>
        </p:txBody>
      </p:sp>
      <p:sp>
        <p:nvSpPr>
          <p:cNvPr id="10" name="Author Position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en-US" dirty="0"/>
          </a:p>
        </p:txBody>
      </p:sp>
      <p:sp>
        <p:nvSpPr>
          <p:cNvPr id="9" name="Author Nam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Security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3" y="2484998"/>
            <a:ext cx="3242594" cy="1943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Represent some piece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attribute </a:t>
            </a:r>
            <a:r>
              <a:rPr lang="en-US" dirty="0"/>
              <a:t>that can be used to </a:t>
            </a:r>
            <a:r>
              <a:rPr lang="en-US" b="1" dirty="0">
                <a:solidFill>
                  <a:schemeClr val="bg1"/>
                </a:solidFill>
              </a:rPr>
              <a:t>authenticate</a:t>
            </a:r>
            <a:r>
              <a:rPr lang="en-US" dirty="0"/>
              <a:t> a user requesting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 system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Single-factor authentication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e.g., a user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authentication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Two-factor authentication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 knowledge factor on one side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biometric/ possession factor on the other, e.g., </a:t>
            </a:r>
            <a:r>
              <a:rPr lang="en-US" b="1" dirty="0">
                <a:solidFill>
                  <a:schemeClr val="bg1"/>
                </a:solidFill>
              </a:rPr>
              <a:t>security token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Factors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4508257" y="1989000"/>
            <a:ext cx="31754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comes with a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authentication system 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It handles both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endParaRPr lang="en-US" dirty="0"/>
          </a:p>
          <a:p>
            <a:pPr lvl="1"/>
            <a:r>
              <a:rPr lang="en-US" dirty="0"/>
              <a:t>It consists of: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  <a:endParaRPr lang="en-US" b="1" dirty="0">
              <a:solidFill>
                <a:schemeClr val="bg1"/>
              </a:solidFill>
            </a:endParaRPr>
          </a:p>
          <a:p>
            <a:pPr lvl="2"/>
            <a:r>
              <a:rPr lang="en-US" dirty="0"/>
              <a:t>A configurable </a:t>
            </a:r>
            <a:r>
              <a:rPr lang="en-US" b="1" dirty="0">
                <a:solidFill>
                  <a:schemeClr val="bg1"/>
                </a:solidFill>
              </a:rPr>
              <a:t>password hashing system</a:t>
            </a:r>
            <a:endParaRPr lang="en-US" b="1" dirty="0">
              <a:solidFill>
                <a:schemeClr val="bg1"/>
              </a:solidFill>
            </a:endParaRPr>
          </a:p>
          <a:p>
            <a:pPr lvl="2"/>
            <a:r>
              <a:rPr lang="en-US" dirty="0"/>
              <a:t>Forms and view </a:t>
            </a:r>
            <a:r>
              <a:rPr lang="en-US" b="1" dirty="0">
                <a:solidFill>
                  <a:schemeClr val="bg1"/>
                </a:solidFill>
              </a:rPr>
              <a:t>tools for logging 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users, or </a:t>
            </a:r>
            <a:r>
              <a:rPr lang="en-US" b="1" dirty="0">
                <a:solidFill>
                  <a:schemeClr val="bg1"/>
                </a:solidFill>
              </a:rPr>
              <a:t>restricting</a:t>
            </a:r>
            <a:r>
              <a:rPr lang="en-US" dirty="0"/>
              <a:t> content</a:t>
            </a:r>
            <a:endParaRPr lang="en-US" dirty="0"/>
          </a:p>
          <a:p>
            <a:pPr lvl="2"/>
            <a:r>
              <a:rPr lang="en-US" dirty="0"/>
              <a:t>A pluggable backend system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It handles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user </a:t>
            </a:r>
            <a:r>
              <a:rPr lang="en-US" b="1" dirty="0">
                <a:solidFill>
                  <a:schemeClr val="bg1"/>
                </a:solidFill>
              </a:rPr>
              <a:t>sessions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configuration is </a:t>
            </a:r>
            <a:r>
              <a:rPr lang="en-US" b="1" dirty="0">
                <a:solidFill>
                  <a:schemeClr val="bg1"/>
                </a:solidFill>
              </a:rPr>
              <a:t>already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listed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  <a:r>
              <a:rPr lang="en-US" b="1" dirty="0"/>
              <a:t> </a:t>
            </a:r>
            <a:r>
              <a:rPr lang="en-US" dirty="0"/>
              <a:t>setting: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Contains the core of the authentication framework, and its default models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django.contrib.contenttypes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Allows permissions to be associated with models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 the </a:t>
            </a:r>
            <a:r>
              <a:rPr lang="en-US" b="1" dirty="0">
                <a:solidFill>
                  <a:schemeClr val="bg1"/>
                </a:solidFill>
              </a:rPr>
              <a:t>most common </a:t>
            </a:r>
            <a:r>
              <a:rPr lang="en-US" dirty="0"/>
              <a:t>project needs</a:t>
            </a:r>
            <a:endParaRPr lang="en-US" dirty="0"/>
          </a:p>
          <a:p>
            <a:pPr lvl="1"/>
            <a:r>
              <a:rPr lang="en-US" dirty="0"/>
              <a:t>We can inherit from its </a:t>
            </a:r>
            <a:r>
              <a:rPr lang="en-US" b="1" dirty="0">
                <a:solidFill>
                  <a:schemeClr val="bg1"/>
                </a:solidFill>
              </a:rPr>
              <a:t>URLs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Handles a reasonably </a:t>
            </a:r>
            <a:r>
              <a:rPr lang="en-US" b="1" dirty="0">
                <a:solidFill>
                  <a:schemeClr val="bg1"/>
                </a:solidFill>
              </a:rPr>
              <a:t>wide range </a:t>
            </a:r>
            <a:r>
              <a:rPr lang="en-US" dirty="0"/>
              <a:t>of tasks</a:t>
            </a:r>
            <a:endParaRPr lang="en-US" dirty="0"/>
          </a:p>
          <a:p>
            <a:r>
              <a:rPr lang="en-US" dirty="0"/>
              <a:t>Has a careful implementation of </a:t>
            </a:r>
            <a:r>
              <a:rPr lang="en-US" b="1" dirty="0">
                <a:solidFill>
                  <a:schemeClr val="bg1"/>
                </a:solidFill>
              </a:rPr>
              <a:t>passwords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customization</a:t>
            </a:r>
            <a:r>
              <a:rPr lang="en-US" dirty="0"/>
              <a:t> of authentication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django.contrib.auth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Django provides </a:t>
            </a:r>
            <a:r>
              <a:rPr lang="en-US" b="1" dirty="0">
                <a:solidFill>
                  <a:schemeClr val="bg1"/>
                </a:solidFill>
              </a:rPr>
              <a:t>full support </a:t>
            </a:r>
            <a:r>
              <a:rPr lang="en-US" dirty="0"/>
              <a:t>for anonymous sessions</a:t>
            </a:r>
            <a:endParaRPr lang="en-US" dirty="0"/>
          </a:p>
          <a:p>
            <a:r>
              <a:rPr lang="en-US" dirty="0"/>
              <a:t>It lets you store and retrieve arbitrary data on a </a:t>
            </a:r>
            <a:r>
              <a:rPr lang="en-US" b="1" dirty="0">
                <a:solidFill>
                  <a:schemeClr val="bg1"/>
                </a:solidFill>
              </a:rPr>
              <a:t>per-site-visitor basis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It stores data on the </a:t>
            </a:r>
            <a:r>
              <a:rPr lang="en-US" b="1" dirty="0">
                <a:solidFill>
                  <a:schemeClr val="bg1"/>
                </a:solidFill>
              </a:rPr>
              <a:t>server side </a:t>
            </a:r>
            <a:r>
              <a:rPr lang="en-US" dirty="0"/>
              <a:t>and abstracts the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 cookies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Cookies contain a </a:t>
            </a:r>
            <a:r>
              <a:rPr lang="en-US" b="1" dirty="0">
                <a:solidFill>
                  <a:schemeClr val="bg1"/>
                </a:solidFill>
              </a:rPr>
              <a:t>session ID</a:t>
            </a:r>
            <a:r>
              <a:rPr lang="en-US" dirty="0"/>
              <a:t> – not the data itself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SessionMiddleware</a:t>
            </a:r>
            <a:r>
              <a:rPr lang="en-US" dirty="0"/>
              <a:t> manages sessions across requests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dirty="0"/>
              <a:t> associates users with requests using sessions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Cookie-Based Authentication</a:t>
            </a:r>
            <a:endParaRPr lang="en-US" dirty="0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User in Django</a:t>
            </a:r>
            <a:endParaRPr lang="en-US" dirty="0"/>
          </a:p>
        </p:txBody>
      </p:sp>
      <p:pic>
        <p:nvPicPr>
          <p:cNvPr id="3" name="Picture 2" descr="A picture containing drawing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A user is an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accessing 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the site and can enable things like </a:t>
            </a:r>
            <a:r>
              <a:rPr lang="en-US" b="1" dirty="0">
                <a:solidFill>
                  <a:schemeClr val="bg1"/>
                </a:solidFill>
              </a:rPr>
              <a:t>restricting access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registering</a:t>
            </a:r>
            <a:r>
              <a:rPr lang="en-US" dirty="0"/>
              <a:t> user profiles, associating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creators</a:t>
            </a:r>
            <a:r>
              <a:rPr lang="en-US" dirty="0"/>
              <a:t> etc.</a:t>
            </a:r>
            <a:endParaRPr lang="en-US" dirty="0"/>
          </a:p>
          <a:p>
            <a:r>
              <a:rPr lang="en-US" dirty="0"/>
              <a:t>In Django </a:t>
            </a:r>
            <a:r>
              <a:rPr lang="en-US" b="1" dirty="0">
                <a:solidFill>
                  <a:schemeClr val="bg1"/>
                </a:solidFill>
              </a:rPr>
              <a:t>the user objects</a:t>
            </a:r>
            <a:r>
              <a:rPr lang="en-US" dirty="0"/>
              <a:t> are the core of the </a:t>
            </a:r>
            <a:r>
              <a:rPr lang="en-US" b="1" dirty="0">
                <a:solidFill>
                  <a:schemeClr val="bg1"/>
                </a:solidFill>
              </a:rPr>
              <a:t>authentication 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user exists in Django's authentication framework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'superusers'</a:t>
            </a:r>
            <a:r>
              <a:rPr lang="en-US" dirty="0"/>
              <a:t> or admin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'staff'</a:t>
            </a:r>
            <a:r>
              <a:rPr lang="en-US" dirty="0"/>
              <a:t> users are just user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special attributes </a:t>
            </a:r>
            <a:r>
              <a:rPr lang="en-US" dirty="0"/>
              <a:t>set</a:t>
            </a:r>
            <a:endParaRPr lang="en-US" dirty="0"/>
          </a:p>
          <a:p>
            <a:pPr lvl="2">
              <a:buClr>
                <a:schemeClr val="tx1"/>
              </a:buClr>
            </a:pPr>
            <a:endParaRPr lang="en-US" sz="1000" dirty="0"/>
          </a:p>
          <a:p>
            <a:pPr marL="895350" lvl="2" indent="0">
              <a:buClr>
                <a:schemeClr val="tx1"/>
              </a:buClr>
              <a:buNone/>
            </a:pPr>
            <a:endParaRPr lang="en-US" dirty="0"/>
          </a:p>
          <a:p>
            <a:r>
              <a:rPr lang="en-US" dirty="0"/>
              <a:t>It inherits from </a:t>
            </a:r>
            <a:r>
              <a:rPr lang="en-US" b="1" dirty="0" err="1">
                <a:solidFill>
                  <a:schemeClr val="bg1"/>
                </a:solidFill>
              </a:rPr>
              <a:t>AbstractUser</a:t>
            </a:r>
            <a:r>
              <a:rPr lang="en-US" dirty="0"/>
              <a:t>, which inherits form </a:t>
            </a:r>
            <a:r>
              <a:rPr lang="en-US" b="1" dirty="0" err="1">
                <a:solidFill>
                  <a:schemeClr val="bg1"/>
                </a:solidFill>
              </a:rPr>
              <a:t>AbstractBaseUser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PermissionsMixin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User</a:t>
            </a:r>
            <a:r>
              <a:rPr lang="en-US" dirty="0"/>
              <a:t> Model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451000" y="3640521"/>
            <a:ext cx="8505000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from django.contrib.auth.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models</a:t>
            </a:r>
            <a:r>
              <a:rPr lang="en-US" sz="27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import User</a:t>
            </a:r>
            <a:endParaRPr lang="en-US" sz="2700" b="1" noProof="1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the default user are: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 </a:t>
            </a:r>
            <a:r>
              <a:rPr lang="en-US" dirty="0"/>
              <a:t>- required,  150 characters or fewer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- required, Django doesn't store the raw password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- optional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first_name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optional,  150 characters or fewer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dirty="0"/>
              <a:t> - optional,  150 characters or fewer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Fields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Identity in the Web</a:t>
            </a:r>
            <a:endParaRPr lang="bg-BG" dirty="0"/>
          </a:p>
          <a:p>
            <a:r>
              <a:rPr lang="en-US" dirty="0"/>
              <a:t>Authentication</a:t>
            </a:r>
            <a:endParaRPr lang="en-US" dirty="0"/>
          </a:p>
          <a:p>
            <a:r>
              <a:rPr lang="en-US" dirty="0"/>
              <a:t>Authentication in Django</a:t>
            </a:r>
            <a:endParaRPr lang="en-US" dirty="0"/>
          </a:p>
          <a:p>
            <a:r>
              <a:rPr lang="en-US" dirty="0"/>
              <a:t>Permissions and Authorization</a:t>
            </a:r>
            <a:endParaRPr lang="en-US" dirty="0"/>
          </a:p>
          <a:p>
            <a:r>
              <a:rPr lang="en-US" dirty="0"/>
              <a:t>Security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of the default user are: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groups </a:t>
            </a:r>
            <a:r>
              <a:rPr lang="en-US" dirty="0"/>
              <a:t>- many-to-many relationship to Group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user_permissions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many-to-many relationship to Permission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is_staff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Boolean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is_active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Boolean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is_superuser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Boolean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last_login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datetime of the user's last login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date_joined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set to the current date/time by default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Fields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attributes: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is_authenticated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Read-only attribute which is always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is_anonymous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Read-only attribute which is always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 prefer using </a:t>
            </a:r>
            <a:r>
              <a:rPr lang="en-US" b="1" dirty="0" err="1">
                <a:solidFill>
                  <a:schemeClr val="bg1"/>
                </a:solidFill>
              </a:rPr>
              <a:t>is_authenticated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Attributes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5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get_username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returns the username for the user (use this method instead of referencing the username attribute directly)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get_full_name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first_name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last_name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get_short_name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returns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Methods Examples</a:t>
            </a:r>
            <a:endParaRPr lang="en-US" dirty="0"/>
          </a:p>
        </p:txBody>
      </p:sp>
      <p:sp>
        <p:nvSpPr>
          <p:cNvPr id="5" name="Text Placeholder 11"/>
          <p:cNvSpPr txBox="1"/>
          <p:nvPr/>
        </p:nvSpPr>
        <p:spPr>
          <a:xfrm>
            <a:off x="1326000" y="6289810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8965" indent="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All user methods: </a:t>
            </a:r>
            <a:r>
              <a:rPr lang="en-US" sz="1800" dirty="0">
                <a:hlinkClick r:id="rId1"/>
              </a:rPr>
              <a:t>https://docs.djangoproject.com/en/4.0/ref/contrib/auth/#methods</a:t>
            </a:r>
            <a:r>
              <a:rPr lang="en-US" sz="1800" dirty="0"/>
              <a:t> </a:t>
            </a:r>
            <a:endParaRPr lang="bg-BG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Implements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, with some </a:t>
            </a:r>
            <a:r>
              <a:rPr lang="en-US" b="1" dirty="0">
                <a:solidFill>
                  <a:schemeClr val="bg1"/>
                </a:solidFill>
              </a:rPr>
              <a:t>differences</a:t>
            </a:r>
            <a:r>
              <a:rPr lang="en-US" dirty="0"/>
              <a:t>, e.g.: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is always None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</a:t>
            </a:r>
            <a:r>
              <a:rPr lang="en-US" dirty="0"/>
              <a:t> is always the empty 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is_staff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is_superuser</a:t>
            </a:r>
            <a:r>
              <a:rPr lang="en-US" dirty="0"/>
              <a:t> are always False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is_authenticated</a:t>
            </a:r>
            <a:r>
              <a:rPr lang="en-US" dirty="0"/>
              <a:t> always return False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AnonymousUser</a:t>
            </a:r>
            <a:r>
              <a:rPr lang="en-US" dirty="0"/>
              <a:t> objects are used by web requests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AnonymousUser</a:t>
            </a:r>
            <a:r>
              <a:rPr lang="en-US" dirty="0"/>
              <a:t> Class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create a new User, we can use the </a:t>
            </a:r>
            <a:r>
              <a:rPr lang="en-US" sz="3200" b="1" dirty="0">
                <a:solidFill>
                  <a:schemeClr val="bg1"/>
                </a:solidFill>
              </a:rPr>
              <a:t>built-in helper </a:t>
            </a:r>
            <a:r>
              <a:rPr lang="en-US" sz="3200" dirty="0"/>
              <a:t>function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create_user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Or using the Django Admin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96000" y="2385795"/>
            <a:ext cx="9405000" cy="1268205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django.contrib.auth.models</a:t>
            </a:r>
            <a:r>
              <a:rPr lang="en-US" sz="2200" dirty="0"/>
              <a:t> import User</a:t>
            </a:r>
            <a:endParaRPr lang="en-US" sz="2200" dirty="0"/>
          </a:p>
          <a:p>
            <a:r>
              <a:rPr lang="en-US" sz="2200" dirty="0"/>
              <a:t>user = </a:t>
            </a:r>
            <a:r>
              <a:rPr lang="en-US" sz="2200" dirty="0" err="1"/>
              <a:t>User.</a:t>
            </a:r>
            <a:r>
              <a:rPr lang="en-US" sz="2200" dirty="0" err="1">
                <a:solidFill>
                  <a:schemeClr val="bg1"/>
                </a:solidFill>
              </a:rPr>
              <a:t>objects.create_user</a:t>
            </a:r>
            <a:r>
              <a:rPr lang="en-US" sz="2200" dirty="0"/>
              <a:t>('peter', 'peter@gmail.com', '</a:t>
            </a:r>
            <a:r>
              <a:rPr lang="en-US" sz="2200" dirty="0" err="1"/>
              <a:t>peterpass</a:t>
            </a:r>
            <a:r>
              <a:rPr lang="en-US" sz="2200" dirty="0"/>
              <a:t>')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00" y="4332102"/>
            <a:ext cx="6415565" cy="234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authenticate()</a:t>
            </a:r>
            <a:r>
              <a:rPr lang="en-US" sz="3200" dirty="0"/>
              <a:t> function to </a:t>
            </a:r>
            <a:r>
              <a:rPr lang="en-US" sz="3200" b="1" dirty="0">
                <a:solidFill>
                  <a:schemeClr val="bg1"/>
                </a:solidFill>
              </a:rPr>
              <a:t>verify</a:t>
            </a:r>
            <a:r>
              <a:rPr lang="en-US" sz="3200" dirty="0"/>
              <a:t> credentials (for login)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the credentials are </a:t>
            </a:r>
            <a:r>
              <a:rPr lang="en-US" sz="3200" b="1" dirty="0">
                <a:solidFill>
                  <a:schemeClr val="bg1"/>
                </a:solidFill>
              </a:rPr>
              <a:t>not valid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3200" dirty="0"/>
              <a:t> is returned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Note:</a:t>
            </a:r>
            <a:r>
              <a:rPr lang="en-US" sz="3200" dirty="0"/>
              <a:t> It is a </a:t>
            </a:r>
            <a:r>
              <a:rPr lang="en-US" sz="3200" b="1" dirty="0">
                <a:solidFill>
                  <a:schemeClr val="bg1"/>
                </a:solidFill>
              </a:rPr>
              <a:t>low-level way </a:t>
            </a:r>
            <a:r>
              <a:rPr lang="en-US" sz="3200" dirty="0"/>
              <a:t>to authenticate a set of credentials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6117" y="3069000"/>
            <a:ext cx="10199766" cy="276765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authenticate</a:t>
            </a:r>
            <a:endParaRPr lang="en-US" dirty="0">
              <a:solidFill>
                <a:schemeClr val="bg1"/>
              </a:solidFill>
            </a:endParaRPr>
          </a:p>
          <a:p>
            <a:endParaRPr lang="en-US" sz="1500" dirty="0"/>
          </a:p>
          <a:p>
            <a:r>
              <a:rPr lang="en-US" dirty="0"/>
              <a:t>user = </a:t>
            </a:r>
            <a:r>
              <a:rPr lang="en-US" dirty="0">
                <a:solidFill>
                  <a:schemeClr val="bg1"/>
                </a:solidFill>
              </a:rPr>
              <a:t>authenticate</a:t>
            </a:r>
            <a:r>
              <a:rPr lang="en-US" dirty="0"/>
              <a:t>(username='peter', password='</a:t>
            </a:r>
            <a:r>
              <a:rPr lang="en-US" dirty="0" err="1"/>
              <a:t>peterpass</a:t>
            </a:r>
            <a:r>
              <a:rPr lang="en-US" dirty="0"/>
              <a:t>')</a:t>
            </a:r>
            <a:endParaRPr lang="en-US" dirty="0"/>
          </a:p>
          <a:p>
            <a:r>
              <a:rPr lang="en-US" dirty="0"/>
              <a:t>if user:</a:t>
            </a:r>
            <a:endParaRPr lang="en-US" dirty="0"/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Credentials are valid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else:</a:t>
            </a:r>
            <a:endParaRPr lang="en-US" dirty="0"/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Credentials are not valid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request.user</a:t>
            </a:r>
            <a:r>
              <a:rPr lang="en-US" dirty="0"/>
              <a:t> attribute on every request represents the current user</a:t>
            </a: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If the current </a:t>
            </a:r>
            <a:r>
              <a:rPr lang="en-US" b="1" dirty="0">
                <a:solidFill>
                  <a:schemeClr val="bg1"/>
                </a:solidFill>
              </a:rPr>
              <a:t>user is logged in</a:t>
            </a:r>
            <a:r>
              <a:rPr lang="en-US" dirty="0"/>
              <a:t>, it is set to an instance of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endParaRPr lang="en-US" b="1" dirty="0">
              <a:solidFill>
                <a:schemeClr val="bg1"/>
              </a:solidFill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it is set to an instance of </a:t>
            </a:r>
            <a:r>
              <a:rPr lang="en-US" b="1" dirty="0" err="1">
                <a:solidFill>
                  <a:schemeClr val="bg1"/>
                </a:solidFill>
              </a:rPr>
              <a:t>AnonymousUser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789000"/>
            <a:ext cx="10199766" cy="2525279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err="1">
                <a:solidFill>
                  <a:schemeClr val="bg1"/>
                </a:solidFill>
              </a:rPr>
              <a:t>request.user</a:t>
            </a:r>
            <a:r>
              <a:rPr lang="en-US" dirty="0" err="1"/>
              <a:t>.is_authenticated</a:t>
            </a:r>
            <a:r>
              <a:rPr lang="en-US" dirty="0"/>
              <a:t>: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    # Do something for authenticated users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  ...</a:t>
            </a:r>
            <a:endParaRPr lang="en-US" dirty="0"/>
          </a:p>
          <a:p>
            <a:r>
              <a:rPr lang="en-US" dirty="0"/>
              <a:t>else: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    # Do something for anonymous users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  ...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Web Requests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log a user in, from a view,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login()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It takes an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object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User object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6117" y="2799000"/>
            <a:ext cx="10199766" cy="330023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def index(request):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some_user</a:t>
            </a:r>
            <a:r>
              <a:rPr lang="en-US" dirty="0"/>
              <a:t> = </a:t>
            </a:r>
            <a:r>
              <a:rPr lang="en-US" dirty="0" err="1"/>
              <a:t>User.objects.get</a:t>
            </a:r>
            <a:r>
              <a:rPr lang="en-US" dirty="0"/>
              <a:t>(username='Peter')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</a:t>
            </a:r>
            <a:r>
              <a:rPr lang="en-US" i="1" dirty="0" err="1">
                <a:solidFill>
                  <a:srgbClr val="00B050"/>
                </a:solidFill>
              </a:rPr>
              <a:t>AnonymousUser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login(request, </a:t>
            </a:r>
            <a:r>
              <a:rPr lang="en-US" dirty="0" err="1">
                <a:solidFill>
                  <a:schemeClr val="bg1"/>
                </a:solidFill>
              </a:rPr>
              <a:t>some_user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User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    return render(request, 'home_page.html')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log out a user who has been logged in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login()</a:t>
            </a:r>
            <a:r>
              <a:rPr lang="en-US" dirty="0"/>
              <a:t>,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logout()</a:t>
            </a:r>
            <a:r>
              <a:rPr lang="en-US" dirty="0"/>
              <a:t> within the view</a:t>
            </a:r>
            <a:endParaRPr lang="en-US" dirty="0"/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dirty="0"/>
              <a:t>It takes an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object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does not return </a:t>
            </a:r>
            <a:r>
              <a:rPr lang="en-US" dirty="0"/>
              <a:t>anything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8489" y="3294000"/>
            <a:ext cx="10094929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logout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def </a:t>
            </a:r>
            <a:r>
              <a:rPr lang="en-US" dirty="0" err="1"/>
              <a:t>logout_page</a:t>
            </a:r>
            <a:r>
              <a:rPr lang="en-US" dirty="0"/>
              <a:t>(request):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User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logout(request, </a:t>
            </a:r>
            <a:r>
              <a:rPr lang="en-US" dirty="0" err="1">
                <a:solidFill>
                  <a:schemeClr val="bg1"/>
                </a:solidFill>
              </a:rPr>
              <a:t>some_user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 print(</a:t>
            </a:r>
            <a:r>
              <a:rPr lang="en-US" dirty="0" err="1"/>
              <a:t>request.user.__class__.__name</a:t>
            </a:r>
            <a:r>
              <a:rPr lang="en-US" dirty="0"/>
              <a:t>__) </a:t>
            </a:r>
            <a:r>
              <a:rPr lang="en-US" i="1" dirty="0">
                <a:solidFill>
                  <a:srgbClr val="00B050"/>
                </a:solidFill>
              </a:rPr>
              <a:t># </a:t>
            </a:r>
            <a:r>
              <a:rPr lang="en-US" i="1" dirty="0" err="1">
                <a:solidFill>
                  <a:srgbClr val="00B050"/>
                </a:solidFill>
              </a:rPr>
              <a:t>AnonymousUser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    return render(request, 'logout_page.html')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Permissions and Authorization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49000"/>
            <a:ext cx="2340000" cy="23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  <a:endParaRPr lang="en-US" sz="115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Authorization includes the process through which an 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 grants rights to </a:t>
            </a:r>
            <a:r>
              <a:rPr lang="en-US" b="1" dirty="0">
                <a:solidFill>
                  <a:schemeClr val="bg1"/>
                </a:solidFill>
              </a:rPr>
              <a:t>authenticated users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privileges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preferences</a:t>
            </a:r>
            <a:r>
              <a:rPr lang="en-US" dirty="0"/>
              <a:t> granted for the authorized account depend on the user's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settings</a:t>
            </a:r>
            <a:r>
              <a:rPr lang="en-US" dirty="0"/>
              <a:t> defined for all these environment variables are set by an 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Authorization?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dirty="0"/>
              <a:t>Django comes with a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permissions system</a:t>
            </a:r>
            <a:endParaRPr lang="en-US" dirty="0"/>
          </a:p>
          <a:p>
            <a:pPr lvl="1"/>
            <a:r>
              <a:rPr lang="en-US" dirty="0"/>
              <a:t>It provides a way to assign permissions to specific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of users</a:t>
            </a:r>
            <a:endParaRPr lang="en-US" dirty="0"/>
          </a:p>
          <a:p>
            <a:r>
              <a:rPr lang="en-US" dirty="0"/>
              <a:t>It's used by the Django </a:t>
            </a:r>
            <a:r>
              <a:rPr lang="en-US" b="1" dirty="0">
                <a:solidFill>
                  <a:schemeClr val="bg1"/>
                </a:solidFill>
              </a:rPr>
              <a:t>admin site</a:t>
            </a:r>
            <a:r>
              <a:rPr lang="en-US" dirty="0"/>
              <a:t>, but you can use it in </a:t>
            </a:r>
            <a:r>
              <a:rPr lang="en-US" b="1" dirty="0">
                <a:solidFill>
                  <a:schemeClr val="bg1"/>
                </a:solidFill>
              </a:rPr>
              <a:t>your own code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It is possible to </a:t>
            </a:r>
            <a:r>
              <a:rPr lang="en-US" b="1" dirty="0">
                <a:solidFill>
                  <a:schemeClr val="bg1"/>
                </a:solidFill>
              </a:rPr>
              <a:t>customize permissions </a:t>
            </a:r>
            <a:r>
              <a:rPr lang="en-US" dirty="0"/>
              <a:t>for different object instances of the same 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Authorization and Permissions in Django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dirty="0"/>
              <a:t>Four default permissions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They are created for each Django model defined in the installed applications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Permissions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33117" y="3969000"/>
            <a:ext cx="877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user = User.objects.get(username='admin')</a:t>
            </a: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add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_employee')   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change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_employee')</a:t>
            </a:r>
            <a:r>
              <a:rPr lang="bg-BG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delete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_employee')</a:t>
            </a:r>
            <a:r>
              <a:rPr lang="bg-BG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user.has_perm('main_app.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view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_employee') </a:t>
            </a:r>
            <a:r>
              <a:rPr lang="bg-BG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# True</a:t>
            </a:r>
            <a:endParaRPr lang="bg-BG" sz="2400" b="1" i="1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Instead of managing the permissions of each User, we can use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For example, we can create a </a:t>
            </a:r>
            <a:r>
              <a:rPr lang="en-US" b="1" dirty="0">
                <a:solidFill>
                  <a:schemeClr val="bg1"/>
                </a:solidFill>
              </a:rPr>
              <a:t>group User</a:t>
            </a:r>
            <a:r>
              <a:rPr lang="en-US" dirty="0"/>
              <a:t>, and each new User will belong to that group</a:t>
            </a:r>
            <a:endParaRPr lang="en-US" dirty="0"/>
          </a:p>
          <a:p>
            <a:r>
              <a:rPr lang="en-US" dirty="0"/>
              <a:t>Then, we can add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  <a:r>
              <a:rPr lang="en-US" dirty="0"/>
              <a:t> to that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, so it applies to </a:t>
            </a:r>
            <a:r>
              <a:rPr lang="en-US" b="1" dirty="0">
                <a:solidFill>
                  <a:schemeClr val="bg1"/>
                </a:solidFill>
              </a:rPr>
              <a:t>each member </a:t>
            </a:r>
            <a:r>
              <a:rPr lang="en-US" dirty="0"/>
              <a:t>of the Group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Permissions in Groups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Permissions in Groups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500" y="1584000"/>
            <a:ext cx="11631000" cy="457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 in Users Group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1674000"/>
            <a:ext cx="11753850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Rectangle with Corners Rounded 5"/>
          <p:cNvSpPr/>
          <p:nvPr/>
        </p:nvSpPr>
        <p:spPr bwMode="auto">
          <a:xfrm>
            <a:off x="8031000" y="3114000"/>
            <a:ext cx="2970000" cy="1260000"/>
          </a:xfrm>
          <a:prstGeom prst="wedgeRoundRectCallout">
            <a:avLst>
              <a:gd name="adj1" fmla="val -42812"/>
              <a:gd name="adj2" fmla="val -868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now belongs to the group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built-in decorators in Django, which allow us to add </a:t>
            </a:r>
            <a:r>
              <a:rPr lang="en-US" b="1" dirty="0">
                <a:solidFill>
                  <a:schemeClr val="bg1"/>
                </a:solidFill>
              </a:rPr>
              <a:t>permission control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Built-In Decorators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00" y="2529000"/>
            <a:ext cx="817245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/>
          <p:cNvSpPr/>
          <p:nvPr/>
        </p:nvSpPr>
        <p:spPr bwMode="auto">
          <a:xfrm>
            <a:off x="8122477" y="3699000"/>
            <a:ext cx="3600000" cy="139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decorator checks whether there is a logged in user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4470" y="1121143"/>
            <a:ext cx="9930764" cy="5546589"/>
          </a:xfrm>
        </p:spPr>
        <p:txBody>
          <a:bodyPr/>
          <a:lstStyle/>
          <a:p>
            <a:r>
              <a:rPr lang="en-US" dirty="0"/>
              <a:t>We can make our </a:t>
            </a:r>
            <a:r>
              <a:rPr lang="en-US" b="1" dirty="0">
                <a:solidFill>
                  <a:schemeClr val="bg1"/>
                </a:solidFill>
              </a:rPr>
              <a:t>custom decorators </a:t>
            </a:r>
            <a:r>
              <a:rPr lang="en-US" dirty="0"/>
              <a:t>that will </a:t>
            </a:r>
            <a:r>
              <a:rPr lang="en-US" b="1" dirty="0">
                <a:solidFill>
                  <a:schemeClr val="bg1"/>
                </a:solidFill>
              </a:rPr>
              <a:t>validate </a:t>
            </a:r>
            <a:r>
              <a:rPr lang="en-US" dirty="0"/>
              <a:t>if a user has a given </a:t>
            </a:r>
            <a:r>
              <a:rPr lang="en-US" b="1" dirty="0">
                <a:solidFill>
                  <a:schemeClr val="bg1"/>
                </a:solidFill>
              </a:rPr>
              <a:t>permission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do that, we 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decorators.py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in      our app</a:t>
            </a:r>
            <a:endParaRPr lang="en-US" dirty="0"/>
          </a:p>
          <a:p>
            <a:r>
              <a:rPr lang="en-US" dirty="0"/>
              <a:t>For example, if we want to show </a:t>
            </a:r>
            <a:r>
              <a:rPr lang="en-US" b="1" dirty="0">
                <a:solidFill>
                  <a:schemeClr val="bg1"/>
                </a:solidFill>
              </a:rPr>
              <a:t>articles </a:t>
            </a:r>
            <a:r>
              <a:rPr lang="en-US" dirty="0"/>
              <a:t>only if the user has </a:t>
            </a:r>
            <a:r>
              <a:rPr lang="en-US" b="1" dirty="0">
                <a:solidFill>
                  <a:schemeClr val="bg1"/>
                </a:solidFill>
              </a:rPr>
              <a:t>permission</a:t>
            </a:r>
            <a:r>
              <a:rPr lang="en-US" dirty="0"/>
              <a:t> (belongs to the Users group), we can create a decorator function that makes the validation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Decorators</a:t>
            </a:r>
            <a:endParaRPr lang="en-US" dirty="0"/>
          </a:p>
        </p:txBody>
      </p:sp>
      <p:sp>
        <p:nvSpPr>
          <p:cNvPr id="5" name="Text Placeholder 11"/>
          <p:cNvSpPr txBox="1"/>
          <p:nvPr/>
        </p:nvSpPr>
        <p:spPr>
          <a:xfrm>
            <a:off x="1699883" y="6265160"/>
            <a:ext cx="10068766" cy="384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8965" indent="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permissions: </a:t>
            </a:r>
            <a:r>
              <a:rPr lang="en-US" sz="1800" dirty="0">
                <a:hlinkClick r:id="rId1"/>
              </a:rPr>
              <a:t>https://docs.djangoproject.com/en/4.0/topics/auth/default/#limiting-access-to-logged-in-users</a:t>
            </a:r>
            <a:r>
              <a:rPr lang="en-US" sz="1800" dirty="0"/>
              <a:t> </a:t>
            </a:r>
            <a:endParaRPr lang="bg-BG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Custom Decorators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9485" y="1332464"/>
            <a:ext cx="7016824" cy="325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/>
          <p:cNvSpPr/>
          <p:nvPr/>
        </p:nvSpPr>
        <p:spPr bwMode="auto">
          <a:xfrm>
            <a:off x="9426000" y="3114000"/>
            <a:ext cx="1260000" cy="27900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31" y="4718547"/>
            <a:ext cx="7016824" cy="178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Security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7" name="Picture 6" descr="Icon&#10;&#10;Description automatically generated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179000"/>
            <a:ext cx="2593800" cy="297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GB" dirty="0"/>
              <a:t>Identity in the Web</a:t>
            </a:r>
            <a:endParaRPr lang="bg-BG" dirty="0"/>
          </a:p>
        </p:txBody>
      </p:sp>
      <p:pic>
        <p:nvPicPr>
          <p:cNvPr id="5" name="Graphic 4" descr="Us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310875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  <a:endParaRPr lang="en-US" sz="3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Cross-site Scripting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XSS</a:t>
            </a:r>
            <a:r>
              <a:rPr lang="en-US" sz="3000" dirty="0"/>
              <a:t>)</a:t>
            </a:r>
            <a:endParaRPr lang="en-US" sz="3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URL/HTTP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  <a:endParaRPr lang="en-US" sz="30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  <a:endParaRPr lang="en-US" sz="3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  <a:endParaRPr lang="en-US" sz="3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  <a:endParaRPr lang="en-US" sz="30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955188" y="2980642"/>
            <a:ext cx="3797842" cy="3526358"/>
            <a:chOff x="8227265" y="2398834"/>
            <a:chExt cx="3889431" cy="3553556"/>
          </a:xfrm>
        </p:grpSpPr>
        <p:grpSp>
          <p:nvGrpSpPr>
            <p:cNvPr id="25" name="Group 24"/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/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/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/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/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/>
                <p:cNvPicPr>
                  <a:picLocks noChangeAspect="1"/>
                </p:cNvPicPr>
                <p:nvPr/>
              </p:nvPicPr>
              <p:blipFill>
                <a:blip r:embed="rId1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/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/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/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  <a:endParaRPr lang="en-US" sz="24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3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Allows the user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client-side scripts </a:t>
            </a:r>
            <a:r>
              <a:rPr lang="en-US" dirty="0"/>
              <a:t>into the browsers of other users 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dirty="0"/>
              <a:t>By storing the malicious scripts </a:t>
            </a:r>
            <a:r>
              <a:rPr lang="en-US" b="1" dirty="0">
                <a:solidFill>
                  <a:schemeClr val="bg1"/>
                </a:solidFill>
              </a:rPr>
              <a:t>in the database</a:t>
            </a:r>
            <a:r>
              <a:rPr lang="en-US" dirty="0"/>
              <a:t> where it will be retrieved and displayed to other users 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dirty="0"/>
              <a:t>By getting users </a:t>
            </a:r>
            <a:r>
              <a:rPr lang="en-US" b="1" dirty="0">
                <a:solidFill>
                  <a:schemeClr val="bg1"/>
                </a:solidFill>
              </a:rPr>
              <a:t>to click a link </a:t>
            </a:r>
            <a:r>
              <a:rPr lang="en-US" dirty="0"/>
              <a:t>which will cause the attacker's JavaScript to be executed by the user's browser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It can originate from any untrusted source of data whenever the </a:t>
            </a:r>
            <a:r>
              <a:rPr lang="en-US" b="1" dirty="0">
                <a:solidFill>
                  <a:schemeClr val="bg1"/>
                </a:solidFill>
              </a:rPr>
              <a:t>data is not sufficiently sanitized </a:t>
            </a:r>
            <a:r>
              <a:rPr lang="en-US" dirty="0"/>
              <a:t>before including in a page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Site Scripting (</a:t>
            </a:r>
            <a:r>
              <a:rPr lang="en-US" dirty="0"/>
              <a:t>XSS)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4987019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Django templates protects you against the majority of XSS attacks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Django templates escape specific characters which are particularly dangerous to HTML, but </a:t>
            </a:r>
            <a:r>
              <a:rPr lang="en-US" b="1" dirty="0">
                <a:solidFill>
                  <a:schemeClr val="bg1"/>
                </a:solidFill>
              </a:rPr>
              <a:t>it is not entirely foolproof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endParaRPr lang="en-US" dirty="0"/>
          </a:p>
          <a:p>
            <a:pPr lvl="1">
              <a:buClr>
                <a:srgbClr val="234465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is set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'class1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onmouseover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javascript:func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()'</a:t>
            </a:r>
            <a:r>
              <a:rPr lang="en-US" dirty="0"/>
              <a:t>, this can result in unauthorized JavaScript execution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Quoting</a:t>
            </a:r>
            <a:r>
              <a:rPr lang="en-US" dirty="0"/>
              <a:t> the attribute value would fix this 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in Django</a:t>
            </a: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11"/>
          <p:cNvSpPr txBox="1"/>
          <p:nvPr/>
        </p:nvSpPr>
        <p:spPr>
          <a:xfrm>
            <a:off x="1326000" y="6314936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8965" indent="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XSS in Django: </a:t>
            </a:r>
            <a:r>
              <a:rPr lang="en-US" sz="1800" dirty="0">
                <a:hlinkClick r:id="rId1"/>
              </a:rPr>
              <a:t>https://docs.djangoproject.com/en/4.0/ref/templates/language/#automatic-html-escaping</a:t>
            </a:r>
            <a:r>
              <a:rPr lang="en-US" sz="1800" dirty="0"/>
              <a:t> </a:t>
            </a:r>
            <a:endParaRPr lang="bg-BG" sz="1800" dirty="0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2760635" y="3024000"/>
            <a:ext cx="67575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305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>
                <a:solidFill>
                  <a:schemeClr val="tx1"/>
                </a:solidFill>
                <a:effectLst/>
              </a:rPr>
              <a:t>&lt;style class={{ var }}&gt;...&lt;/style&gt;</a:t>
            </a:r>
            <a:endParaRPr lang="en-US" sz="2600" noProof="1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Bleach is an allowed-list-based HTML </a:t>
            </a:r>
            <a:r>
              <a:rPr lang="en-US" b="1" dirty="0">
                <a:solidFill>
                  <a:schemeClr val="bg1"/>
                </a:solidFill>
              </a:rPr>
              <a:t>sanitizing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escapes or strips markup and attributes</a:t>
            </a:r>
            <a:endParaRPr lang="en-US" dirty="0"/>
          </a:p>
          <a:p>
            <a:r>
              <a:rPr lang="en-US" dirty="0"/>
              <a:t>Intended for sanitizing text from </a:t>
            </a:r>
            <a:r>
              <a:rPr lang="en-US" b="1" dirty="0">
                <a:solidFill>
                  <a:schemeClr val="bg1"/>
                </a:solidFill>
              </a:rPr>
              <a:t>untrusted</a:t>
            </a:r>
            <a:r>
              <a:rPr lang="en-US" dirty="0"/>
              <a:t> sources</a:t>
            </a:r>
            <a:endParaRPr lang="en-US" dirty="0"/>
          </a:p>
          <a:p>
            <a:r>
              <a:rPr lang="en-US" dirty="0"/>
              <a:t>Security-focused library</a:t>
            </a:r>
            <a:endParaRPr lang="en-US" dirty="0"/>
          </a:p>
          <a:p>
            <a:r>
              <a:rPr lang="en-US" dirty="0"/>
              <a:t>Install it using the terminal command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bleach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06000" y="4734000"/>
            <a:ext cx="3645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305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noProof="1">
                <a:solidFill>
                  <a:schemeClr val="tx1"/>
                </a:solidFill>
                <a:effectLst/>
              </a:rPr>
              <a:t>pip install bleach</a:t>
            </a:r>
            <a:endParaRPr lang="en-US" sz="2600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following SQL commands are executed: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Usual search (no </a:t>
            </a:r>
            <a:r>
              <a:rPr lang="en-US" sz="3000" b="1" dirty="0">
                <a:solidFill>
                  <a:schemeClr val="bg1"/>
                </a:solidFill>
              </a:rPr>
              <a:t>SQL injection</a:t>
            </a:r>
            <a:r>
              <a:rPr lang="en-US" sz="3000" dirty="0"/>
              <a:t>):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search (matches </a:t>
            </a:r>
            <a:r>
              <a:rPr lang="en-US" sz="3000" b="1" dirty="0">
                <a:solidFill>
                  <a:schemeClr val="bg1"/>
                </a:solidFill>
              </a:rPr>
              <a:t>all records</a:t>
            </a:r>
            <a:r>
              <a:rPr lang="en-US" sz="3000" dirty="0"/>
              <a:t>):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</a:t>
            </a:r>
            <a:r>
              <a:rPr lang="en-US" sz="3000" b="1" dirty="0">
                <a:solidFill>
                  <a:schemeClr val="bg1"/>
                </a:solidFill>
              </a:rPr>
              <a:t>INSERT</a:t>
            </a:r>
            <a:r>
              <a:rPr lang="en-US" sz="3000" dirty="0"/>
              <a:t> command: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SQL Injection (1)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9051" y="2458916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Nikolay.IT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%';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89051" y="376310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%%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%';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89051" y="5473861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SELECT * FROM Messages WHERE MessageText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%'"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9051" y="4339772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' or 1=1 --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%';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561125"/>
          </a:xfrm>
        </p:spPr>
        <p:txBody>
          <a:bodyPr>
            <a:normAutofit/>
          </a:bodyPr>
          <a:lstStyle/>
          <a:p>
            <a:r>
              <a:rPr lang="en-US" sz="3000" dirty="0"/>
              <a:t>Original SQL Query: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endParaRPr lang="en-US" sz="1000" dirty="0"/>
          </a:p>
          <a:p>
            <a:r>
              <a:rPr lang="en-US" sz="3000" dirty="0"/>
              <a:t>Setting username to </a:t>
            </a:r>
            <a:r>
              <a:rPr lang="en-US" sz="3000" b="1" dirty="0">
                <a:solidFill>
                  <a:schemeClr val="bg1"/>
                </a:solidFill>
              </a:rPr>
              <a:t>John</a:t>
            </a:r>
            <a:r>
              <a:rPr lang="en-US" sz="3000" dirty="0"/>
              <a:t> &amp; password to </a:t>
            </a:r>
            <a:r>
              <a:rPr lang="en-US" sz="3000" b="1" dirty="0">
                <a:solidFill>
                  <a:schemeClr val="bg1"/>
                </a:solidFill>
              </a:rPr>
              <a:t>' OR '1'= '1 </a:t>
            </a:r>
            <a:r>
              <a:rPr lang="en-US" sz="3000" dirty="0"/>
              <a:t>produces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The result</a:t>
            </a:r>
            <a:endParaRPr lang="en-US" sz="3000" dirty="0"/>
          </a:p>
          <a:p>
            <a:pPr lvl="1"/>
            <a:r>
              <a:rPr lang="en-US" sz="3000" dirty="0"/>
              <a:t>The user with </a:t>
            </a:r>
            <a:r>
              <a:rPr lang="en-US" sz="3000" b="1" dirty="0">
                <a:solidFill>
                  <a:schemeClr val="bg1"/>
                </a:solidFill>
              </a:rPr>
              <a:t>username</a:t>
            </a:r>
            <a:r>
              <a:rPr lang="en-US" sz="3000" dirty="0"/>
              <a:t> – "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" will login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password</a:t>
            </a:r>
            <a:endParaRPr lang="en-US" sz="3000" dirty="0"/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passed query</a:t>
            </a:r>
            <a:r>
              <a:rPr lang="en-US" sz="3000" dirty="0"/>
              <a:t> will turn into a </a:t>
            </a:r>
            <a:r>
              <a:rPr lang="en-US" sz="3000" b="1" dirty="0">
                <a:solidFill>
                  <a:schemeClr val="bg1"/>
                </a:solidFill>
              </a:rPr>
              <a:t>Boolean</a:t>
            </a:r>
            <a:r>
              <a:rPr lang="en-US" sz="3000" dirty="0"/>
              <a:t> expression which is </a:t>
            </a:r>
            <a:r>
              <a:rPr lang="en-US" sz="3000" b="1" dirty="0">
                <a:solidFill>
                  <a:schemeClr val="bg1"/>
                </a:solidFill>
              </a:rPr>
              <a:t>always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709246" y="1899000"/>
            <a:ext cx="1085716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305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sql_query = "</a:t>
            </a:r>
            <a:r>
              <a:rPr lang="en-US" noProof="1">
                <a:solidFill>
                  <a:schemeClr val="bg1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tx2"/>
                </a:solidFill>
                <a:effectLst/>
              </a:rPr>
              <a:t>"</a:t>
            </a:r>
            <a:r>
              <a:rPr lang="en-US" noProof="1">
                <a:solidFill>
                  <a:schemeClr val="bg1"/>
                </a:solidFill>
                <a:effectLst/>
              </a:rPr>
              <a:t>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1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6"/>
          <p:cNvSpPr txBox="1"/>
          <p:nvPr/>
        </p:nvSpPr>
        <p:spPr>
          <a:xfrm>
            <a:off x="709247" y="3442717"/>
            <a:ext cx="108571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305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sql_query = SELECT * FROM user WHERE name = '</a:t>
            </a:r>
            <a:r>
              <a:rPr lang="en-US" noProof="1">
                <a:solidFill>
                  <a:schemeClr val="bg1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pass='</a:t>
            </a:r>
            <a:r>
              <a:rPr lang="en-US" noProof="1">
                <a:solidFill>
                  <a:schemeClr val="bg1"/>
                </a:solidFill>
                <a:effectLst/>
              </a:rPr>
              <a:t>' OR '1'='1'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 Tampering </a:t>
            </a:r>
            <a:r>
              <a:rPr lang="en-US" sz="3200" dirty="0"/>
              <a:t>is the manipulation of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exchanged between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Altered query strings, request bodies, cookies</a:t>
            </a:r>
            <a:endParaRPr lang="en-US" sz="3000" dirty="0"/>
          </a:p>
          <a:p>
            <a:pPr lvl="1"/>
            <a:r>
              <a:rPr lang="en-US" sz="3000" dirty="0"/>
              <a:t>Skipped data validations, Injected additional parameters</a:t>
            </a:r>
            <a:endParaRPr lang="en-US" sz="30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5179" y="4014000"/>
            <a:ext cx="6975276" cy="202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  <a:endParaRPr lang="en-US" sz="3000" dirty="0"/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  <a:endParaRPr lang="en-US" sz="2800" dirty="0"/>
          </a:p>
          <a:p>
            <a:pPr lvl="2"/>
            <a:r>
              <a:rPr lang="en-US" sz="2600" dirty="0"/>
              <a:t>By using his cookies stored in the browser</a:t>
            </a:r>
            <a:endParaRPr lang="en-US" sz="2600" dirty="0"/>
          </a:p>
          <a:p>
            <a:pPr lvl="1"/>
            <a:r>
              <a:rPr lang="en-US" sz="2800" dirty="0"/>
              <a:t>The user has valid permissions to execute the requested command</a:t>
            </a:r>
            <a:endParaRPr lang="en-US" sz="2800" dirty="0"/>
          </a:p>
          <a:p>
            <a:pPr lvl="1"/>
            <a:r>
              <a:rPr lang="en-US" sz="2800" dirty="0"/>
              <a:t>The attacker uses these permissions maliciously, unbeknownst to the user</a:t>
            </a:r>
            <a:endParaRPr lang="en-US" sz="2800" dirty="0"/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(1)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  <a:endParaRPr lang="en-US" dirty="0"/>
          </a:p>
          <a:p>
            <a:pPr lvl="1"/>
            <a:r>
              <a:rPr lang="en-US" dirty="0"/>
              <a:t>This will still trigger the attack</a:t>
            </a:r>
            <a:endParaRPr lang="en-US" dirty="0"/>
          </a:p>
          <a:p>
            <a:pPr lvl="1"/>
            <a:r>
              <a:rPr lang="en-US" dirty="0"/>
              <a:t>Security against such attacks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endParaRPr lang="en-US" b="1" dirty="0">
              <a:solidFill>
                <a:schemeClr val="bg1"/>
              </a:solidFill>
            </a:endParaRP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(2)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305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 panose="020B0604020202020204"/>
              </a:rPr>
              <a:t>Live Exercise in Class</a:t>
            </a:r>
            <a:endParaRPr lang="en-US" sz="3950"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/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vs. Authentication (1)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4" y="2080659"/>
            <a:ext cx="9729809" cy="3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grpSp>
        <p:nvGrpSpPr>
          <p:cNvPr id="9" name="Summary Box Group"/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/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/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32215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755" indent="-452755">
              <a:buClr>
                <a:schemeClr val="bg2"/>
              </a:buClr>
            </a:pPr>
            <a:r>
              <a:rPr lang="en-US" dirty="0"/>
              <a:t>Authentication is the act of proving an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en-US" dirty="0"/>
              <a:t>, such as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dirty="0"/>
              <a:t> of a computer system user</a:t>
            </a:r>
            <a:endParaRPr lang="en-US" dirty="0"/>
          </a:p>
          <a:p>
            <a:pPr marL="452755" indent="-452755">
              <a:buClr>
                <a:schemeClr val="bg2"/>
              </a:buClr>
            </a:pPr>
            <a:r>
              <a:rPr lang="en-US" dirty="0"/>
              <a:t>Authorization includes the process through which an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administrator</a:t>
            </a:r>
            <a:r>
              <a:rPr lang="en-US" dirty="0"/>
              <a:t> grants rights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authenticated users</a:t>
            </a:r>
            <a:endParaRPr lang="en-US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2755" lvl="0" indent="-452755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>
            <a:fillRect/>
          </a:stretch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>
            <a:fillRect/>
          </a:stretch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5"/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  <a:endParaRPr lang="en-US" b="1" dirty="0"/>
          </a:p>
        </p:txBody>
      </p:sp>
      <p:pic>
        <p:nvPicPr>
          <p:cNvPr id="13" name="Picture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softuni.org</a:t>
            </a:r>
            <a:r>
              <a:rPr lang="en-US" sz="3000" noProof="1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process of determining what a user is permitted to do on a computer or network</a:t>
            </a:r>
            <a:endParaRPr lang="en-US" dirty="0"/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What are you allowed to do</a:t>
            </a:r>
            <a:r>
              <a:rPr lang="en-US" dirty="0"/>
              <a:t>? Can you see this page?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process of verifying the identity of a user or computer</a:t>
            </a:r>
            <a:endParaRPr lang="en-US" dirty="0"/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Who are you</a:t>
            </a:r>
            <a:r>
              <a:rPr lang="en-US" dirty="0"/>
              <a:t>? How you prove it?</a:t>
            </a:r>
            <a:endParaRPr lang="en-US" dirty="0"/>
          </a:p>
          <a:p>
            <a:pPr lvl="1"/>
            <a:r>
              <a:rPr lang="en-US" dirty="0"/>
              <a:t>Credentials can be password, smart card, external token, etc.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vs. Authentication (2)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Identification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ability to identify uniquely a user of a system or an application that is running in the system</a:t>
            </a:r>
            <a:endParaRPr lang="en-US" dirty="0"/>
          </a:p>
          <a:p>
            <a:pPr lvl="1"/>
            <a:r>
              <a:rPr lang="en-US" dirty="0"/>
              <a:t>The system uses the username to identify the user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ability to prove that a user or application is genuinely who that person or what that application claims to be</a:t>
            </a:r>
            <a:endParaRPr lang="en-US" dirty="0"/>
          </a:p>
          <a:p>
            <a:pPr lvl="1"/>
            <a:r>
              <a:rPr lang="en-US" dirty="0"/>
              <a:t>The system checks if the password is correct to authenticates the user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vs. Authentication (2)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8" name="Picture 7" descr="A picture containing drawing, roo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52" y="1224000"/>
            <a:ext cx="2798095" cy="279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During authentication,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provided by the user are </a:t>
            </a:r>
            <a:r>
              <a:rPr lang="en-US" b="1" dirty="0">
                <a:solidFill>
                  <a:schemeClr val="bg1"/>
                </a:solidFill>
              </a:rPr>
              <a:t>compared</a:t>
            </a:r>
            <a:r>
              <a:rPr lang="en-US" dirty="0"/>
              <a:t> to those in a </a:t>
            </a:r>
            <a:r>
              <a:rPr lang="en-US" b="1" dirty="0">
                <a:solidFill>
                  <a:schemeClr val="bg1"/>
                </a:solidFill>
              </a:rPr>
              <a:t>database </a:t>
            </a:r>
            <a:r>
              <a:rPr lang="en-US" dirty="0"/>
              <a:t>of authorized users' information</a:t>
            </a:r>
            <a:endParaRPr lang="en-US" dirty="0"/>
          </a:p>
          <a:p>
            <a:r>
              <a:rPr lang="en-US" dirty="0"/>
              <a:t>If the credentials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, the process is completed, and the user is </a:t>
            </a:r>
            <a:r>
              <a:rPr lang="en-US" b="1" dirty="0">
                <a:solidFill>
                  <a:schemeClr val="bg1"/>
                </a:solidFill>
              </a:rPr>
              <a:t>granted access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 user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is the most basic type of authentication</a:t>
            </a:r>
            <a:endParaRPr lang="en-US" dirty="0"/>
          </a:p>
          <a:p>
            <a:pPr lvl="1"/>
            <a:r>
              <a:rPr lang="en-US" dirty="0"/>
              <a:t>There are more </a:t>
            </a:r>
            <a:r>
              <a:rPr lang="en-US" b="1" dirty="0">
                <a:solidFill>
                  <a:schemeClr val="bg1"/>
                </a:solidFill>
              </a:rPr>
              <a:t>authentication factors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Authentication Works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13102</Words>
  <Application>WPS Presentation</Application>
  <PresentationFormat>Widescreen</PresentationFormat>
  <Paragraphs>511</Paragraphs>
  <Slides>55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9" baseType="lpstr">
      <vt:lpstr>Arial</vt:lpstr>
      <vt:lpstr>SimSun</vt:lpstr>
      <vt:lpstr>Wingdings</vt:lpstr>
      <vt:lpstr>Calibri</vt:lpstr>
      <vt:lpstr>Malgun Gothic</vt:lpstr>
      <vt:lpstr>Consolas</vt:lpstr>
      <vt:lpstr>Calibri</vt:lpstr>
      <vt:lpstr>Wingdings 2</vt:lpstr>
      <vt:lpstr>Wingdings</vt:lpstr>
      <vt:lpstr>Microsoft YaHei</vt:lpstr>
      <vt:lpstr>Arial Unicode MS</vt:lpstr>
      <vt:lpstr>Wingdings 2</vt:lpstr>
      <vt:lpstr>Arial</vt:lpstr>
      <vt:lpstr>SoftUni</vt:lpstr>
      <vt:lpstr>Authentication and Security</vt:lpstr>
      <vt:lpstr>Table of Contents</vt:lpstr>
      <vt:lpstr>Have a Question?</vt:lpstr>
      <vt:lpstr>The Identity in the Web</vt:lpstr>
      <vt:lpstr>Authorization vs. Authentication (1)</vt:lpstr>
      <vt:lpstr>Authorization vs. Authentication (2)</vt:lpstr>
      <vt:lpstr>Identification vs. Authentication (2)</vt:lpstr>
      <vt:lpstr>Authentication</vt:lpstr>
      <vt:lpstr>How Authentication Works</vt:lpstr>
      <vt:lpstr>Authentication Factors</vt:lpstr>
      <vt:lpstr>Authentication in Django</vt:lpstr>
      <vt:lpstr>Authentication in Django</vt:lpstr>
      <vt:lpstr>Authentication in Django</vt:lpstr>
      <vt:lpstr>django.contrib.auth</vt:lpstr>
      <vt:lpstr>Cookie-Based Authentication</vt:lpstr>
      <vt:lpstr>The User in Django</vt:lpstr>
      <vt:lpstr>The User</vt:lpstr>
      <vt:lpstr>The User Model</vt:lpstr>
      <vt:lpstr>The User Fields (1)</vt:lpstr>
      <vt:lpstr>The User Fields (2)</vt:lpstr>
      <vt:lpstr>The User Attributes</vt:lpstr>
      <vt:lpstr>The User Methods Examples</vt:lpstr>
      <vt:lpstr>The AnonymousUser Class</vt:lpstr>
      <vt:lpstr>Create User</vt:lpstr>
      <vt:lpstr>Authenticate Users</vt:lpstr>
      <vt:lpstr>Authentication in Web Requests</vt:lpstr>
      <vt:lpstr>Login</vt:lpstr>
      <vt:lpstr>Logout</vt:lpstr>
      <vt:lpstr>Permissions and Authorization</vt:lpstr>
      <vt:lpstr>What is Authorization?</vt:lpstr>
      <vt:lpstr>Authorization and Permissions in Django</vt:lpstr>
      <vt:lpstr>Default Permissions</vt:lpstr>
      <vt:lpstr>Django Permissions in Groups</vt:lpstr>
      <vt:lpstr>Example: Permissions in Groups</vt:lpstr>
      <vt:lpstr>Example: User in Users Group </vt:lpstr>
      <vt:lpstr>Using Built-In Decorators</vt:lpstr>
      <vt:lpstr>Creating Custom Decorators</vt:lpstr>
      <vt:lpstr>Example: Creating Custom Decorators</vt:lpstr>
      <vt:lpstr>Web Security</vt:lpstr>
      <vt:lpstr>Most Common Web Security Problems</vt:lpstr>
      <vt:lpstr>Cross Site Scripting (XSS)</vt:lpstr>
      <vt:lpstr>XSS in Django</vt:lpstr>
      <vt:lpstr>bleach</vt:lpstr>
      <vt:lpstr>SQL Injection (1)</vt:lpstr>
      <vt:lpstr>SQL Injection (2)</vt:lpstr>
      <vt:lpstr>Parameter Tampering</vt:lpstr>
      <vt:lpstr>Cross-Site Request Forgery (1)</vt:lpstr>
      <vt:lpstr>Cross-Site Request Forgery (2)</vt:lpstr>
      <vt:lpstr>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Authorization</dc:title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
© Software University – https://softuni.bg
Copyrighted document. Unauthorized copy, reproduction or use is not permitted.</dc:description>
  <dc:subject>Software Development</dc:subject>
  <cp:category>computer programming;programming;software development;software engineering</cp:category>
  <cp:lastModifiedBy>Vasil</cp:lastModifiedBy>
  <cp:revision>73</cp:revision>
  <dcterms:created xsi:type="dcterms:W3CDTF">2018-05-23T13:08:00Z</dcterms:created>
  <dcterms:modified xsi:type="dcterms:W3CDTF">2022-04-27T12:23:00Z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C7D5C81F5E0C4D63B36FA23983299182</vt:lpwstr>
  </property>
  <property fmtid="{D5CDD505-2E9C-101B-9397-08002B2CF9AE}" pid="3" name="KSOProductBuildVer">
    <vt:lpwstr>1033-11.2.0.10451</vt:lpwstr>
  </property>
</Properties>
</file>