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4591" r:id="rId2"/>
    <p:sldMasterId id="2147484579" r:id="rId3"/>
  </p:sldMasterIdLst>
  <p:notesMasterIdLst>
    <p:notesMasterId r:id="rId19"/>
  </p:notesMasterIdLst>
  <p:handoutMasterIdLst>
    <p:handoutMasterId r:id="rId20"/>
  </p:handoutMasterIdLst>
  <p:sldIdLst>
    <p:sldId id="442" r:id="rId4"/>
    <p:sldId id="728" r:id="rId5"/>
    <p:sldId id="752" r:id="rId6"/>
    <p:sldId id="749" r:id="rId7"/>
    <p:sldId id="754" r:id="rId8"/>
    <p:sldId id="755" r:id="rId9"/>
    <p:sldId id="759" r:id="rId10"/>
    <p:sldId id="753" r:id="rId11"/>
    <p:sldId id="760" r:id="rId12"/>
    <p:sldId id="761" r:id="rId13"/>
    <p:sldId id="756" r:id="rId14"/>
    <p:sldId id="762" r:id="rId15"/>
    <p:sldId id="763" r:id="rId16"/>
    <p:sldId id="757" r:id="rId17"/>
    <p:sldId id="747" r:id="rId18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C248B"/>
    <a:srgbClr val="FF0066"/>
    <a:srgbClr val="FF3399"/>
    <a:srgbClr val="AC0000"/>
    <a:srgbClr val="3366FF"/>
    <a:srgbClr val="B907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/>
              <a:t>1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57A194-3B1F-46B3-866A-7FC3423FB97C}" type="datetime3">
              <a:rPr lang="en-US" smtClean="0"/>
              <a:t>24 December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B6F18E4D-0719-4F38-9F08-B2A3CD966DC6}" type="datetime3">
              <a:rPr lang="en-US" smtClean="0"/>
              <a:t>24 December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A69395E0-B8C3-408F-84CC-67EAD4098A97}" type="datetime3">
              <a:rPr lang="en-US" smtClean="0"/>
              <a:t>24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0DAE6DC6-ABDC-0417-F142-3FE57E36A82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3DD5E79-775B-6DD0-1D3C-1DEB65C2CA6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A964F6-FD1E-D99C-B713-C06C4C3A119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35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6F761C-203B-0C2C-EC10-1952D77635C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0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8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ED98EA-1E6A-EEB7-FCB1-37447FB3B64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668337" indent="0">
              <a:buNone/>
              <a:defRPr/>
            </a:lvl3pPr>
            <a:lvl4pPr marL="977900" indent="0">
              <a:buNone/>
              <a:defRPr/>
            </a:lvl4pPr>
            <a:lvl5pPr marL="125253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Team-39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8" r:id="rId3"/>
    <p:sldLayoutId id="2147484569" r:id="rId4"/>
    <p:sldLayoutId id="2147484570" r:id="rId5"/>
    <p:sldLayoutId id="2147484571" r:id="rId6"/>
    <p:sldLayoutId id="2147484572" r:id="rId7"/>
    <p:sldLayoutId id="2147484575" r:id="rId8"/>
    <p:sldLayoutId id="2147484573" r:id="rId9"/>
    <p:sldLayoutId id="2147484574" r:id="rId10"/>
    <p:sldLayoutId id="2147484603" r:id="rId11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24-Dec-24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24-Dec-24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361" y="38536"/>
            <a:ext cx="6108091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</a:p>
          <a:p>
            <a:pPr algn="ctr"/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DEPARTMENT OF COMPUTER APPLICATIONS</a:t>
            </a:r>
          </a:p>
          <a:p>
            <a:pPr algn="ctr">
              <a:spcAft>
                <a:spcPts val="600"/>
              </a:spcAft>
            </a:pPr>
            <a:r>
              <a:rPr lang="en-US" sz="2400" b="1" dirty="0">
                <a:ln w="0"/>
                <a:solidFill>
                  <a:srgbClr val="00B05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FINAL MINI PROJECT- REVIEW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84093" y="2135604"/>
            <a:ext cx="59100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TITLE:  </a:t>
            </a:r>
            <a:r>
              <a:rPr lang="en-IN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E-LEARNING MANAGEMENT SYSTEM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2840956" y="2604192"/>
            <a:ext cx="63666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9C248B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 TEAM NO-39</a:t>
            </a:r>
          </a:p>
          <a:p>
            <a:r>
              <a:rPr lang="en-US" sz="2000" b="1" dirty="0">
                <a:solidFill>
                  <a:srgbClr val="9C248B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</a:t>
            </a:r>
            <a:endParaRPr lang="en-US" sz="14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sz="2000" b="1" dirty="0">
                <a:solidFill>
                  <a:srgbClr val="9C248B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SELVA  J (24MCR095)</a:t>
            </a:r>
            <a:endParaRPr lang="en-US" sz="14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SIVASUBRAMANIAN S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(24MCR104)</a:t>
            </a:r>
          </a:p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	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VASHANTHAKUMAR  K S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(24MCR124)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with Designation and Department: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Dr. A. TAMILARASI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                  (HEAD OF DEPARTMENT)</a:t>
            </a: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MCA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DEPARTMENT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4" y="4929890"/>
            <a:ext cx="1512167" cy="6541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1" y="5697902"/>
            <a:ext cx="1619672" cy="58306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81289" y="3513794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association with:</a:t>
            </a:r>
            <a:endParaRPr lang="en-US" sz="1200" b="1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pic>
        <p:nvPicPr>
          <p:cNvPr id="16" name="Picture 15" descr="F:\KEC\IIC\EMDC Logo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9" y="3922859"/>
            <a:ext cx="777151" cy="83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01" y="1335590"/>
            <a:ext cx="1713898" cy="14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hand touching a screen with icons&#10;&#10;Description automatically generated">
            <a:extLst>
              <a:ext uri="{FF2B5EF4-FFF2-40B4-BE49-F238E27FC236}">
                <a16:creationId xmlns:a16="http://schemas.microsoft.com/office/drawing/2014/main" id="{1AABB778-AE68-F387-0B34-690EBC41A71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075" y="1194724"/>
            <a:ext cx="2150348" cy="188175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DCDE-C3C4-522A-662B-89C3C0F1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-38100"/>
            <a:ext cx="82296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OUR COURSES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E455A-B7AA-EEBD-B41A-8DF55F9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A3CA35-D3F6-4B8F-1203-073BACF90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62" y="1772816"/>
            <a:ext cx="7803443" cy="4389437"/>
          </a:xfr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E3866B-613B-99C0-382C-B8A60D39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1605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1793-D323-71B1-E26A-98EAD11AA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704850"/>
            <a:ext cx="7571184" cy="779934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LOGIN AND SIGN UP PAGES</a:t>
            </a:r>
          </a:p>
        </p:txBody>
      </p:sp>
      <p:pic>
        <p:nvPicPr>
          <p:cNvPr id="6" name="Content Placeholder 5" descr="A computer screen shot of a login box&#10;&#10;Description automatically generated">
            <a:extLst>
              <a:ext uri="{FF2B5EF4-FFF2-40B4-BE49-F238E27FC236}">
                <a16:creationId xmlns:a16="http://schemas.microsoft.com/office/drawing/2014/main" id="{B554016A-92D0-3F33-B064-D81F21CCD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276872"/>
            <a:ext cx="3439248" cy="40794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F872-00D3-8494-F8B9-E56901D8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pic>
        <p:nvPicPr>
          <p:cNvPr id="8" name="Picture 7" descr="A computer screen shot of a sign up form&#10;&#10;Description automatically generated">
            <a:extLst>
              <a:ext uri="{FF2B5EF4-FFF2-40B4-BE49-F238E27FC236}">
                <a16:creationId xmlns:a16="http://schemas.microsoft.com/office/drawing/2014/main" id="{EE6A9836-47C3-493E-7857-44C0A4B2F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32" y="2276872"/>
            <a:ext cx="4480499" cy="407947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9B0A9-BAC1-F3C0-B323-A3E72D30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81000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83D1-031C-2C6F-28A5-DC0E03F9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04788"/>
            <a:ext cx="82296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TEACHER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A66D79-7916-1B8A-5824-480C4C408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0280"/>
            <a:ext cx="7759644" cy="4389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1298-2256-7147-45F7-9EA4CDBE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63CD3-9229-08E4-35EF-40F0940A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20272" y="6339717"/>
            <a:ext cx="1666528" cy="518283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Team-39</a:t>
            </a:r>
          </a:p>
        </p:txBody>
      </p:sp>
    </p:spTree>
    <p:extLst>
      <p:ext uri="{BB962C8B-B14F-4D97-AF65-F5344CB8AC3E}">
        <p14:creationId xmlns:p14="http://schemas.microsoft.com/office/powerpoint/2010/main" val="125064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6E56-31FB-5E69-D79D-740A42AE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98" y="204788"/>
            <a:ext cx="82296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ASSIGNMENTS POST PAGE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93915E-AA6E-F4B2-6F04-8F8B5BAC6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03" y="1935163"/>
            <a:ext cx="7803443" cy="4389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59FCC-0B4F-FA2F-8E37-3FFDB0AD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5AB3A-2013-0634-8CC5-56BB8DE6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48264" y="6477000"/>
            <a:ext cx="1738536" cy="381000"/>
          </a:xfrm>
        </p:spPr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490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3600-FB6E-7D29-F4A0-2E14E651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317713"/>
            <a:ext cx="6779096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DATABASE CONNECTIVITY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60BA7B47-ED5E-83A4-8629-4ACEEE7D3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51" y="2052885"/>
            <a:ext cx="7286098" cy="409843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84E1A-C74B-1573-85A8-059DEE56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1A946-E6FD-DEE2-817C-F75269D8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581472" cy="381000"/>
          </a:xfrm>
        </p:spPr>
        <p:txBody>
          <a:bodyPr/>
          <a:lstStyle/>
          <a:p>
            <a:pPr>
              <a:defRPr/>
            </a:pPr>
            <a:r>
              <a:rPr lang="en-US" sz="1000" dirty="0"/>
              <a:t>         Team-39</a:t>
            </a:r>
          </a:p>
        </p:txBody>
      </p:sp>
    </p:spTree>
    <p:extLst>
      <p:ext uri="{BB962C8B-B14F-4D97-AF65-F5344CB8AC3E}">
        <p14:creationId xmlns:p14="http://schemas.microsoft.com/office/powerpoint/2010/main" val="2393713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01FA1-5F18-99CA-CF1A-60813695BB6D}"/>
              </a:ext>
            </a:extLst>
          </p:cNvPr>
          <p:cNvSpPr txBox="1"/>
          <p:nvPr/>
        </p:nvSpPr>
        <p:spPr>
          <a:xfrm>
            <a:off x="1835696" y="2780928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IN" sz="5400" dirty="0"/>
              <a:t> </a:t>
            </a:r>
            <a:r>
              <a:rPr lang="en-IN" sz="5400" dirty="0">
                <a:solidFill>
                  <a:srgbClr val="0000FF"/>
                </a:solidFill>
              </a:rPr>
              <a:t>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93942-2238-BF39-2461-3ABB00DD9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E120-208C-F496-CC56-0F825F44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2240" y="6477000"/>
            <a:ext cx="1954560" cy="381000"/>
          </a:xfrm>
        </p:spPr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56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3567" y="764704"/>
            <a:ext cx="7992889" cy="576064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GB" sz="3600" dirty="0">
                <a:solidFill>
                  <a:srgbClr val="0000FF"/>
                </a:solidFill>
                <a:latin typeface="Stencil" panose="040409050D0802020404" pitchFamily="82" charset="0"/>
                <a:ea typeface="MS PGothic" panose="020B0600070205080204" pitchFamily="34" charset="-128"/>
                <a:cs typeface="Times New Roman" panose="02020603050405020304" pitchFamily="18" charset="0"/>
              </a:rPr>
              <a:t>abstract</a:t>
            </a:r>
            <a:r>
              <a:rPr lang="en-IN" sz="3600" dirty="0">
                <a:solidFill>
                  <a:srgbClr val="0000FF"/>
                </a:solidFill>
                <a:latin typeface="Stencil" panose="040409050D0802020404" pitchFamily="82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 sz="3600" dirty="0">
              <a:solidFill>
                <a:srgbClr val="0000FF"/>
              </a:solidFill>
              <a:latin typeface="Stencil" panose="040409050D0802020404" pitchFamily="82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3567" y="1601695"/>
            <a:ext cx="8308033" cy="45720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the design and implementation of an interactive e-Learning platform aimed at providing an effective and engaging environment for online education.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9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developed using a combination of HTML, CSS, and JavaScript for the frontend to create a responsive and dynamic user interface, while PHP and MySQL are used for the backend to manage user dat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00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platform include personalized user profiles, a secure login and registration system, comprehensive course management, and interactive quizzes to enhance learning outcomes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0C808-4557-ECEB-9FF6-9095B2A8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81A60-CD30-B988-737A-A38BA637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touching a touch screen&#10;&#10;Description automatically generated">
            <a:extLst>
              <a:ext uri="{FF2B5EF4-FFF2-40B4-BE49-F238E27FC236}">
                <a16:creationId xmlns:a16="http://schemas.microsoft.com/office/drawing/2014/main" id="{D7630992-334F-3B5E-F440-1607B2A53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15" y="2060848"/>
            <a:ext cx="4143563" cy="3779468"/>
          </a:xfrm>
          <a:prstGeom prst="rect">
            <a:avLst/>
          </a:prstGeom>
        </p:spPr>
      </p:pic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827584" y="1124744"/>
            <a:ext cx="8051341" cy="411967"/>
          </a:xfrm>
        </p:spPr>
        <p:txBody>
          <a:bodyPr/>
          <a:lstStyle/>
          <a:p>
            <a:pPr algn="ctr">
              <a:spcBef>
                <a:spcPts val="100"/>
              </a:spcBef>
            </a:pPr>
            <a:r>
              <a:rPr lang="en-US" altLang="en-US" dirty="0">
                <a:solidFill>
                  <a:srgbClr val="0000FF"/>
                </a:solidFill>
                <a:latin typeface="Stencil" panose="040409050D0802020404" pitchFamily="82" charset="0"/>
                <a:ea typeface="MS PGothic" panose="020B0600070205080204" pitchFamily="34" charset="-128"/>
                <a:cs typeface="Times New Roman" panose="02020603050405020304" pitchFamily="18" charset="0"/>
              </a:rPr>
              <a:t>Existing disadvantages </a:t>
            </a: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C0343F-FBAC-4C90-B7F3-8BC9C1246868}"/>
              </a:ext>
            </a:extLst>
          </p:cNvPr>
          <p:cNvSpPr txBox="1"/>
          <p:nvPr/>
        </p:nvSpPr>
        <p:spPr>
          <a:xfrm>
            <a:off x="5160532" y="2564904"/>
            <a:ext cx="4007648" cy="25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 issues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considerations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 issues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improvement gaps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42C15-DACE-34C1-7644-41E1FD6F9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340B5-E328-7EED-BBC3-1F375905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237312"/>
            <a:ext cx="1447800" cy="365125"/>
          </a:xfrm>
        </p:spPr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666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holding a tablet&#10;&#10;Description automatically generated">
            <a:extLst>
              <a:ext uri="{FF2B5EF4-FFF2-40B4-BE49-F238E27FC236}">
                <a16:creationId xmlns:a16="http://schemas.microsoft.com/office/drawing/2014/main" id="{D45C190D-0C28-D42F-3819-88637ED37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1496270"/>
            <a:ext cx="3528393" cy="4806798"/>
          </a:xfrm>
          <a:prstGeom prst="rect">
            <a:avLst/>
          </a:prstGeom>
        </p:spPr>
      </p:pic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F037432-EC1B-4949-AB25-1AED862C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32" y="497084"/>
            <a:ext cx="7499176" cy="70086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FF"/>
                </a:solidFill>
                <a:latin typeface="Amasis MT Pro Black" panose="02040A04050005020304" pitchFamily="18" charset="0"/>
              </a:rPr>
              <a:t>PROPOSED ADVANTAGES</a:t>
            </a:r>
            <a:endParaRPr lang="en-IN" dirty="0">
              <a:solidFill>
                <a:srgbClr val="0000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9FBE3-9D65-42FC-B19C-69BD149C9849}"/>
              </a:ext>
            </a:extLst>
          </p:cNvPr>
          <p:cNvSpPr txBox="1"/>
          <p:nvPr/>
        </p:nvSpPr>
        <p:spPr>
          <a:xfrm>
            <a:off x="827584" y="1496270"/>
            <a:ext cx="43885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 sz="2800" dirty="0"/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Accessibility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Learning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Learning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 and Reporting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Learning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Updates and Maintenance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Tools Global Reach</a:t>
            </a:r>
          </a:p>
          <a:p>
            <a:pPr>
              <a:buClr>
                <a:srgbClr val="FF0000"/>
              </a:buClr>
            </a:pPr>
            <a:endParaRPr lang="en-US" sz="28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77407-9BCB-5E30-6D07-7343314C2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ADC12-8C07-FFEE-9221-6BBB810F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7087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C2FBF-DD32-6CA8-D94A-E36ECE474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599" y="634653"/>
            <a:ext cx="8229600" cy="738336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  <a:latin typeface="Amasis MT Pro Black" panose="02040A04050005020304" pitchFamily="18" charset="0"/>
              </a:rPr>
              <a:t>DATA</a:t>
            </a:r>
            <a:r>
              <a:rPr lang="en-IN" dirty="0">
                <a:solidFill>
                  <a:srgbClr val="0000FF"/>
                </a:solidFill>
                <a:latin typeface="Amasis MT Pro Black" panose="02040A04050005020304" pitchFamily="18" charset="0"/>
              </a:rPr>
              <a:t> </a:t>
            </a:r>
            <a:r>
              <a:rPr lang="en-IN" b="1" dirty="0">
                <a:solidFill>
                  <a:srgbClr val="0000FF"/>
                </a:solidFill>
                <a:latin typeface="Amasis MT Pro Black" panose="02040A04050005020304" pitchFamily="18" charset="0"/>
              </a:rPr>
              <a:t>FLOW</a:t>
            </a:r>
            <a:r>
              <a:rPr lang="en-IN" dirty="0">
                <a:solidFill>
                  <a:srgbClr val="0000FF"/>
                </a:solidFill>
                <a:latin typeface="Amasis MT Pro Black" panose="02040A04050005020304" pitchFamily="18" charset="0"/>
              </a:rPr>
              <a:t> </a:t>
            </a:r>
            <a:r>
              <a:rPr lang="en-IN" b="1" dirty="0">
                <a:solidFill>
                  <a:srgbClr val="0000FF"/>
                </a:solidFill>
                <a:latin typeface="Amasis MT Pro Black" panose="02040A04050005020304" pitchFamily="18" charset="0"/>
              </a:rPr>
              <a:t>DIAGRAM </a:t>
            </a:r>
            <a:br>
              <a:rPr lang="en-IN" b="1" dirty="0">
                <a:solidFill>
                  <a:srgbClr val="0000FF"/>
                </a:solidFill>
                <a:latin typeface="Amasis MT Pro Black" panose="02040A04050005020304" pitchFamily="18" charset="0"/>
              </a:rPr>
            </a:br>
            <a:r>
              <a:rPr lang="en-IN" b="1" dirty="0">
                <a:solidFill>
                  <a:srgbClr val="0000FF"/>
                </a:solidFill>
                <a:latin typeface="Amasis MT Pro Black" panose="02040A04050005020304" pitchFamily="18" charset="0"/>
              </a:rPr>
              <a:t>LEVEL-0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E176-2803-1603-2C09-C8C38E52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40B6C69-6B0C-9975-B8B9-E63E3E824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564904"/>
            <a:ext cx="8229600" cy="2639016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8EC69-52FF-69B5-F4AC-1002FF57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01428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AD0F-13A1-CE8C-4E94-71524306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302DC0-7041-798A-5DA7-53621CA6DBF9}"/>
              </a:ext>
            </a:extLst>
          </p:cNvPr>
          <p:cNvSpPr txBox="1"/>
          <p:nvPr/>
        </p:nvSpPr>
        <p:spPr>
          <a:xfrm>
            <a:off x="2699791" y="476672"/>
            <a:ext cx="4752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00FF"/>
                </a:solidFill>
              </a:rPr>
              <a:t>DATA FLOW DIAGRAM LEVEL-1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B662E07-E4F2-93D9-3D52-EE4031A85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060848"/>
            <a:ext cx="8003232" cy="3312368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EFE94-CD24-B85E-F64D-0C2A34A1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8041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01B0F-5952-8A06-4D55-35755551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26" y="-99392"/>
            <a:ext cx="82296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DATA FLOW DIAGRAM </a:t>
            </a:r>
            <a:br>
              <a:rPr lang="en-IN" b="1" dirty="0">
                <a:solidFill>
                  <a:srgbClr val="0000FF"/>
                </a:solidFill>
              </a:rPr>
            </a:br>
            <a:r>
              <a:rPr lang="en-IN" b="1" dirty="0">
                <a:solidFill>
                  <a:srgbClr val="0000FF"/>
                </a:solidFill>
              </a:rPr>
              <a:t>LEVEL-2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38E44-4467-6801-A34C-E0E6B9138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3DDA5D9-349C-DD18-7026-572F1C8C55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340768"/>
            <a:ext cx="8098128" cy="4929009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7ADD46B-60FB-0F9F-690D-E2966977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30353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020374" y="698577"/>
            <a:ext cx="8051341" cy="411967"/>
          </a:xfrm>
        </p:spPr>
        <p:txBody>
          <a:bodyPr/>
          <a:lstStyle/>
          <a:p>
            <a:pPr algn="ctr">
              <a:spcBef>
                <a:spcPts val="100"/>
              </a:spcBef>
            </a:pPr>
            <a:r>
              <a:rPr lang="en-IN" altLang="en-US" b="1" dirty="0">
                <a:solidFill>
                  <a:srgbClr val="0000FF"/>
                </a:solidFill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ENTITY RELATIONSHIP DIAGRAM</a:t>
            </a:r>
            <a:endParaRPr lang="en-US" altLang="en-US" b="1" dirty="0">
              <a:solidFill>
                <a:srgbClr val="0000FF"/>
              </a:solidFill>
              <a:latin typeface="+mn-lt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556" y="85116"/>
            <a:ext cx="952267" cy="411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32B19-9135-259B-2830-4988E24135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19" y="1628800"/>
            <a:ext cx="8485915" cy="492263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A1F9C-39A5-43EB-084A-14398DF1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AECCAB-C338-7BB1-0750-1A652764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00081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5CB9-AB55-9F8A-3264-20EB85CCE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-7100"/>
            <a:ext cx="82296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0000FF"/>
                </a:solidFill>
              </a:rPr>
              <a:t>HOME PAGE WINDOW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29710-60DD-146C-1A05-3E760F68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24-Dec-24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1FC99AB-F9B9-C5F4-B53C-2C4DF139E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54" y="1700808"/>
            <a:ext cx="7803443" cy="4655542"/>
          </a:xfr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4F160A2-893C-5ABA-56A0-79BDC071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/>
              <a:t>Team-39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9518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11338</TotalTime>
  <Words>291</Words>
  <Application>Microsoft Office PowerPoint</Application>
  <PresentationFormat>On-screen Show (4:3)</PresentationFormat>
  <Paragraphs>97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Amasis MT Pro Black</vt:lpstr>
      <vt:lpstr>Arial</vt:lpstr>
      <vt:lpstr>Book Antiqua</vt:lpstr>
      <vt:lpstr>Calibri</vt:lpstr>
      <vt:lpstr>Stencil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abstract </vt:lpstr>
      <vt:lpstr>Existing disadvantages </vt:lpstr>
      <vt:lpstr>PROPOSED ADVANTAGES</vt:lpstr>
      <vt:lpstr>DATA FLOW DIAGRAM  LEVEL-0</vt:lpstr>
      <vt:lpstr>PowerPoint Presentation</vt:lpstr>
      <vt:lpstr>DATA FLOW DIAGRAM  LEVEL-2</vt:lpstr>
      <vt:lpstr>ENTITY RELATIONSHIP DIAGRAM</vt:lpstr>
      <vt:lpstr>HOME PAGE WINDOW</vt:lpstr>
      <vt:lpstr>OUR COURSES</vt:lpstr>
      <vt:lpstr>LOGIN AND SIGN UP PAGES</vt:lpstr>
      <vt:lpstr>TEACHER DASHBOARD</vt:lpstr>
      <vt:lpstr>ASSIGNMENTS POST PAGE</vt:lpstr>
      <vt:lpstr>DATABASE CONNECTIVITY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Sivasubramanian S</cp:lastModifiedBy>
  <cp:revision>1446</cp:revision>
  <dcterms:created xsi:type="dcterms:W3CDTF">2013-12-25T07:56:38Z</dcterms:created>
  <dcterms:modified xsi:type="dcterms:W3CDTF">2024-12-24T03:54:52Z</dcterms:modified>
</cp:coreProperties>
</file>