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9938dd5c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9938dd5c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9938dd5c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9938dd5c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9938dd5c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9938dd5c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9938dd5c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9938dd5c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09938dd5c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09938dd5c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9938dd5c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9938dd5c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09a3f4b9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09a3f4b9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09938dd5c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09938dd5c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d40f8986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d40f8986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09a3f4b9d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09a3f4b9d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9938dd5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9938dd5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09938dd5c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09938dd5c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d415661ad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d415661ad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415661ad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d415661ad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415661ad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d415661ad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d415661ad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d415661ad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09938dd5c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09938dd5c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09938dd5c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09938dd5c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9938dd5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9938dd5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9938dd5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9938dd5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9938dd5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9938dd5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9938dd5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9938dd5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9938dd5c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9938dd5c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9938dd5c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09938dd5c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9938dd5c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9938dd5c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oannac2@andrew.cmu.edu" TargetMode="External"/><Relationship Id="rId4" Type="http://schemas.openxmlformats.org/officeDocument/2006/relationships/hyperlink" Target="mailto:vbd@andrew.cmu.edu" TargetMode="External"/><Relationship Id="rId5" Type="http://schemas.openxmlformats.org/officeDocument/2006/relationships/hyperlink" Target="mailto:zdavleto@andrew.cmu.edu" TargetMode="External"/><Relationship Id="rId6" Type="http://schemas.openxmlformats.org/officeDocument/2006/relationships/hyperlink" Target="mailto:zhuoyuay@andrew.cm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h1gReqemCAYqyQGyMAq_doJ_M1Rrcl9O/view" TargetMode="External"/><Relationship Id="rId4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PiggSZJvMtjTY6HTzIIy-E3nWozAn4YU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drive.google.com/file/d/1PiggSZJvMtjTY6HTzIIy-E3nWozAn4YU/view?usp=drive_link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232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SAIL THE SHIP: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Best of Your Student Insurance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15300"/>
            <a:ext cx="42555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00">
                <a:latin typeface="Maven Pro"/>
                <a:ea typeface="Maven Pro"/>
                <a:cs typeface="Maven Pro"/>
                <a:sym typeface="Maven Pro"/>
              </a:rPr>
              <a:t>Team: Py-oneers</a:t>
            </a:r>
            <a:endParaRPr b="1" sz="1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75">
                <a:latin typeface="Maven Pro"/>
                <a:ea typeface="Maven Pro"/>
                <a:cs typeface="Maven Pro"/>
                <a:sym typeface="Maven Pro"/>
              </a:rPr>
              <a:t>Joanna Chang: </a:t>
            </a:r>
            <a:r>
              <a:rPr lang="en" sz="1175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joannac2@andrew.cmu.edu</a:t>
            </a:r>
            <a:endParaRPr sz="1175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75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75">
                <a:latin typeface="Maven Pro"/>
                <a:ea typeface="Maven Pro"/>
                <a:cs typeface="Maven Pro"/>
                <a:sym typeface="Maven Pro"/>
              </a:rPr>
              <a:t>Vashishth Doshi: </a:t>
            </a:r>
            <a:r>
              <a:rPr lang="en" sz="1175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vbd@andrew.cmu.edu</a:t>
            </a:r>
            <a:endParaRPr sz="1175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1175">
                <a:latin typeface="Maven Pro"/>
                <a:ea typeface="Maven Pro"/>
                <a:cs typeface="Maven Pro"/>
                <a:sym typeface="Maven Pro"/>
              </a:rPr>
              <a:t>Zarina Davletova:  </a:t>
            </a:r>
            <a:r>
              <a:rPr lang="en" sz="1175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5"/>
              </a:rPr>
              <a:t>zdavleto@andrew.cmu.edu</a:t>
            </a:r>
            <a:endParaRPr sz="1175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Zhuoyuan Yang: </a:t>
            </a:r>
            <a:r>
              <a:rPr lang="en" sz="12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6"/>
              </a:rPr>
              <a:t>zhuoyuay@andrew.cmu.edu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800"/>
              </a:spcAft>
              <a:buSzPts val="275"/>
              <a:buNone/>
            </a:pPr>
            <a:r>
              <a:t/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0" y="165438"/>
            <a:ext cx="9144001" cy="4812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34"/>
            <a:ext cx="9144001" cy="481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34"/>
            <a:ext cx="9144001" cy="481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5677226" cy="29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025" y="2258400"/>
            <a:ext cx="5481649" cy="28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33676" cy="28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000" y="2155472"/>
            <a:ext cx="5677226" cy="298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34"/>
            <a:ext cx="9144001" cy="481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1590975" y="2009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Cost and Coverage F</a:t>
            </a:r>
            <a:r>
              <a:rPr lang="en">
                <a:solidFill>
                  <a:schemeClr val="accent3"/>
                </a:solidFill>
              </a:rPr>
              <a:t>inder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program </a:t>
            </a:r>
            <a:r>
              <a:rPr lang="en"/>
              <a:t>does</a:t>
            </a:r>
            <a:endParaRPr/>
          </a:p>
        </p:txBody>
      </p:sp>
      <p:pic>
        <p:nvPicPr>
          <p:cNvPr id="376" name="Google Shape;3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650" y="2279825"/>
            <a:ext cx="28575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150" y="3715500"/>
            <a:ext cx="3334700" cy="34458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9"/>
          <p:cNvSpPr txBox="1"/>
          <p:nvPr>
            <p:ph idx="1" type="body"/>
          </p:nvPr>
        </p:nvSpPr>
        <p:spPr>
          <a:xfrm>
            <a:off x="310750" y="1597875"/>
            <a:ext cx="5396100" cy="30876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Objective: </a:t>
            </a:r>
            <a:r>
              <a:rPr b="1" lang="en" sz="1400">
                <a:solidFill>
                  <a:srgbClr val="000000"/>
                </a:solidFill>
              </a:rPr>
              <a:t>Provide </a:t>
            </a:r>
            <a:r>
              <a:rPr b="1" lang="en" sz="1400">
                <a:solidFill>
                  <a:srgbClr val="000000"/>
                </a:solidFill>
              </a:rPr>
              <a:t>clarity and transparency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Our program helps users: 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ven Pro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Search for medical service prices from real healthcare providers.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ven Pro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Check if their insurance will cover the service and at what rate.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Data </a:t>
            </a:r>
            <a:r>
              <a:rPr b="1" lang="en" sz="1400">
                <a:solidFill>
                  <a:srgbClr val="000000"/>
                </a:solidFill>
              </a:rPr>
              <a:t>Reference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ven Pro"/>
              <a:buChar char="●"/>
            </a:pPr>
            <a:r>
              <a:rPr b="1"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Real-world pricing data 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for different medical services—— CMS.gov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ven Pro"/>
              <a:buChar char="●"/>
            </a:pPr>
            <a:r>
              <a:rPr b="1"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SHIP insurance coverage 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—— Highmark documents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processing</a:t>
            </a:r>
            <a:endParaRPr/>
          </a:p>
        </p:txBody>
      </p:sp>
      <p:sp>
        <p:nvSpPr>
          <p:cNvPr id="384" name="Google Shape;384;p30"/>
          <p:cNvSpPr txBox="1"/>
          <p:nvPr>
            <p:ph idx="1" type="body"/>
          </p:nvPr>
        </p:nvSpPr>
        <p:spPr>
          <a:xfrm>
            <a:off x="298025" y="1537950"/>
            <a:ext cx="5598900" cy="3605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Highmark </a:t>
            </a:r>
            <a:r>
              <a:rPr b="1" lang="en" sz="1100"/>
              <a:t>medical plan coverage table: </a:t>
            </a:r>
            <a:r>
              <a:rPr lang="en" sz="1100"/>
              <a:t>convert the pdf to a csv file, then load the data to a dataframe and store it waiting for the later search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CMS dataset 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Selected variables: </a:t>
            </a:r>
            <a:endParaRPr sz="1100"/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HCPCS code：to identify medical services, and products</a:t>
            </a:r>
            <a:endParaRPr sz="1100"/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Billed price: charges that the provider submitted for the service</a:t>
            </a:r>
            <a:endParaRPr sz="1100"/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Medicare allowed </a:t>
            </a:r>
            <a:r>
              <a:rPr lang="en" sz="1100"/>
              <a:t>amount</a:t>
            </a:r>
            <a:r>
              <a:rPr lang="en" sz="1100"/>
              <a:t>: the real charge of the service</a:t>
            </a:r>
            <a:endParaRPr sz="1100"/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State\ Zipcode( for filtering purposes only)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highlight>
                  <a:schemeClr val="lt1"/>
                </a:highlight>
              </a:rPr>
              <a:t>Get the data through an</a:t>
            </a:r>
            <a:r>
              <a:rPr lang="en" sz="1100">
                <a:highlight>
                  <a:schemeClr val="lt1"/>
                </a:highlight>
              </a:rPr>
              <a:t> </a:t>
            </a:r>
            <a:r>
              <a:rPr b="1" lang="en" sz="1100">
                <a:highlight>
                  <a:schemeClr val="lt1"/>
                </a:highlight>
              </a:rPr>
              <a:t>API</a:t>
            </a:r>
            <a:r>
              <a:rPr lang="en" sz="1100">
                <a:highlight>
                  <a:schemeClr val="lt1"/>
                </a:highlight>
              </a:rPr>
              <a:t> and at the same time </a:t>
            </a:r>
            <a:r>
              <a:rPr b="1" lang="en" sz="1100">
                <a:highlight>
                  <a:schemeClr val="lt1"/>
                </a:highlight>
              </a:rPr>
              <a:t>filtering it</a:t>
            </a:r>
            <a:r>
              <a:rPr lang="en" sz="1100">
                <a:highlight>
                  <a:schemeClr val="lt1"/>
                </a:highlight>
              </a:rPr>
              <a:t> using conditions in the link with Zip Code contains ‘152’ and State in PA</a:t>
            </a:r>
            <a:endParaRPr sz="1100">
              <a:highlight>
                <a:schemeClr val="lt1"/>
              </a:highlight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highlight>
                  <a:schemeClr val="lt1"/>
                </a:highlight>
              </a:rPr>
              <a:t>38232 records only for providers in Pittsburgh</a:t>
            </a:r>
            <a:endParaRPr sz="1100" u="sng"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highlight>
                  <a:schemeClr val="lt1"/>
                </a:highlight>
              </a:rPr>
              <a:t>Compute the average cost</a:t>
            </a:r>
            <a:r>
              <a:rPr lang="en" sz="1100">
                <a:highlight>
                  <a:schemeClr val="lt1"/>
                </a:highlight>
              </a:rPr>
              <a:t> for each HCPCS code, then define a function</a:t>
            </a:r>
            <a:r>
              <a:rPr lang="en" sz="1100">
                <a:highlight>
                  <a:schemeClr val="lt1"/>
                </a:highlight>
              </a:rPr>
              <a:t> to </a:t>
            </a:r>
            <a:r>
              <a:rPr b="1" lang="en" sz="1100">
                <a:highlight>
                  <a:schemeClr val="lt1"/>
                </a:highlight>
              </a:rPr>
              <a:t>match the user input keywords with the dataset</a:t>
            </a:r>
            <a:endParaRPr b="1" sz="1100">
              <a:highlight>
                <a:schemeClr val="lt1"/>
              </a:highlight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highlight>
                  <a:schemeClr val="lt1"/>
                </a:highlight>
              </a:rPr>
              <a:t>1822 unique codes and the corresponding prices</a:t>
            </a:r>
            <a:endParaRPr sz="1100" u="sng">
              <a:highlight>
                <a:schemeClr val="lt1"/>
              </a:highlight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highlight>
                  <a:schemeClr val="lt1"/>
                </a:highlight>
              </a:rPr>
              <a:t>Users can key in keywords to get the price about matched services</a:t>
            </a:r>
            <a:endParaRPr sz="1100" u="sng"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highlight>
                  <a:schemeClr val="lt1"/>
                </a:highlight>
              </a:rPr>
              <a:t>Sort</a:t>
            </a:r>
            <a:r>
              <a:rPr lang="en" sz="1100">
                <a:highlight>
                  <a:schemeClr val="lt1"/>
                </a:highlight>
              </a:rPr>
              <a:t> to see what’s the most 50 common services and group them by keywords, to </a:t>
            </a:r>
            <a:r>
              <a:rPr b="1" lang="en" sz="1100">
                <a:highlight>
                  <a:schemeClr val="lt1"/>
                </a:highlight>
              </a:rPr>
              <a:t>build a menu</a:t>
            </a:r>
            <a:r>
              <a:rPr lang="en" sz="1100">
                <a:highlight>
                  <a:schemeClr val="lt1"/>
                </a:highlight>
              </a:rPr>
              <a:t>.</a:t>
            </a:r>
            <a:endParaRPr sz="1100">
              <a:highlight>
                <a:schemeClr val="lt1"/>
              </a:highlight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highlight>
                  <a:schemeClr val="lt1"/>
                </a:highlight>
              </a:rPr>
              <a:t>Users can choose by menu to get info about most commonly </a:t>
            </a:r>
            <a:r>
              <a:rPr lang="en" sz="1100" u="sng">
                <a:highlight>
                  <a:schemeClr val="lt1"/>
                </a:highlight>
              </a:rPr>
              <a:t>used</a:t>
            </a:r>
            <a:r>
              <a:rPr lang="en" sz="1100" u="sng">
                <a:highlight>
                  <a:schemeClr val="lt1"/>
                </a:highlight>
              </a:rPr>
              <a:t> services</a:t>
            </a:r>
            <a:endParaRPr sz="1100" u="sng">
              <a:highlight>
                <a:schemeClr val="lt1"/>
              </a:highlight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6240300" y="1537950"/>
            <a:ext cx="2699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Techniques:</a:t>
            </a:r>
            <a:endParaRPr b="1" sz="13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API calling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File I/O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Libraries:</a:t>
            </a:r>
            <a:endParaRPr b="1" sz="13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Requests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JSON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Pandas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Regex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Concurrent.futures(for multi-thread tasks)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Instructions</a:t>
            </a:r>
            <a:endParaRPr/>
          </a:p>
        </p:txBody>
      </p:sp>
      <p:sp>
        <p:nvSpPr>
          <p:cNvPr id="391" name="Google Shape;391;p31"/>
          <p:cNvSpPr txBox="1"/>
          <p:nvPr>
            <p:ph idx="1" type="body"/>
          </p:nvPr>
        </p:nvSpPr>
        <p:spPr>
          <a:xfrm>
            <a:off x="1303800" y="1416775"/>
            <a:ext cx="7527000" cy="3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Mode 1</a:t>
            </a:r>
            <a:r>
              <a:rPr lang="en" sz="1100"/>
              <a:t>: </a:t>
            </a:r>
            <a:r>
              <a:rPr b="1" lang="en" sz="1100"/>
              <a:t>Cost for common health services in PA</a:t>
            </a:r>
            <a:r>
              <a:rPr lang="en" sz="1100"/>
              <a:t> (by menu)</a:t>
            </a:r>
            <a:br>
              <a:rPr lang="en" sz="1100"/>
            </a:br>
            <a:r>
              <a:rPr lang="en" sz="1100"/>
              <a:t>Step 1: Select a HCPCS codes category</a:t>
            </a:r>
            <a:br>
              <a:rPr lang="en" sz="1100"/>
            </a:br>
            <a:r>
              <a:rPr lang="en" sz="1100"/>
              <a:t>Step 2: Select a specific health services under the category chosen from 1st step</a:t>
            </a:r>
            <a:br>
              <a:rPr lang="en" sz="1100"/>
            </a:br>
            <a:r>
              <a:rPr lang="en" sz="1100"/>
              <a:t>Return:  </a:t>
            </a:r>
            <a:br>
              <a:rPr lang="en" sz="1100"/>
            </a:br>
            <a:r>
              <a:rPr lang="en" sz="1100"/>
              <a:t>(1) Billed Amount: the amount that the healthcare provider charges for the service before any insurance or Medicare adjustments) </a:t>
            </a:r>
            <a:br>
              <a:rPr lang="en" sz="1100"/>
            </a:br>
            <a:r>
              <a:rPr lang="en" sz="1100"/>
              <a:t>(2) Medicare Allowed Amount (this is the amount Medicare or insurance deems appropriate for the service)</a:t>
            </a:r>
            <a:endParaRPr sz="1100"/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100"/>
              <a:t>Mode 2: Highmark health services</a:t>
            </a:r>
            <a:r>
              <a:rPr lang="en" sz="1100"/>
              <a:t> (by menu)</a:t>
            </a:r>
            <a:br>
              <a:rPr lang="en" sz="1100"/>
            </a:br>
            <a:r>
              <a:rPr lang="en" sz="1100"/>
              <a:t>Step 1: Choose a Highmark health services category</a:t>
            </a:r>
            <a:br>
              <a:rPr lang="en" sz="1100"/>
            </a:br>
            <a:r>
              <a:rPr lang="en" sz="1100"/>
              <a:t>Step 2: Choose a subcategory</a:t>
            </a:r>
            <a:br>
              <a:rPr lang="en" sz="1100"/>
            </a:br>
            <a:r>
              <a:rPr lang="en" sz="1100"/>
              <a:t>Return: Highmark coverage information </a:t>
            </a:r>
            <a:endParaRPr sz="1100"/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100"/>
              <a:t>Mode 3: Search health services you want to know </a:t>
            </a:r>
            <a:r>
              <a:rPr lang="en" sz="1100"/>
              <a:t>(by keywords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/>
              <a:t>Step 1: Input a question</a:t>
            </a:r>
            <a:br>
              <a:rPr lang="en" sz="1100"/>
            </a:br>
            <a:r>
              <a:rPr lang="en" sz="1100"/>
              <a:t>Return: Highmark coverage information</a:t>
            </a:r>
            <a:br>
              <a:rPr lang="en" sz="1100"/>
            </a:br>
            <a:r>
              <a:rPr lang="en" sz="1100"/>
              <a:t>Step 2: Key in a HCPCS code as the list presented</a:t>
            </a:r>
            <a:br>
              <a:rPr lang="en" sz="1100"/>
            </a:br>
            <a:r>
              <a:rPr lang="en" sz="1100"/>
              <a:t>Return: (1) Billed Amount, Medicare Allowed Amount</a:t>
            </a:r>
            <a:br>
              <a:rPr lang="en" sz="1100"/>
            </a:br>
            <a:r>
              <a:rPr lang="en" sz="1100"/>
              <a:t>	 (2) Highmark coverage info &amp; Medicare Allowed Amount (</a:t>
            </a:r>
            <a:r>
              <a:rPr lang="en" sz="1100">
                <a:highlight>
                  <a:srgbClr val="FFFF00"/>
                </a:highlight>
              </a:rPr>
              <a:t>SHIP Benefit</a:t>
            </a:r>
            <a:r>
              <a:rPr lang="en" sz="1100"/>
              <a:t>: how much you save under Highmark)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99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Project Description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Objectives	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Data Sources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Demo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Libraries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title"/>
          </p:nvPr>
        </p:nvSpPr>
        <p:spPr>
          <a:xfrm>
            <a:off x="81300" y="273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397" name="Google Shape;397;p32" title="Cost &amp; Coverage(speedup)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600" y="788563"/>
            <a:ext cx="5706202" cy="356637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2"/>
          <p:cNvSpPr txBox="1"/>
          <p:nvPr/>
        </p:nvSpPr>
        <p:spPr>
          <a:xfrm>
            <a:off x="1351275" y="4354950"/>
            <a:ext cx="5946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File Link: https://drive.google.com/file/d/1h1gReqemCAYqyQGyMAq_doJ_M1Rrcl9O/view?usp=share_link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1590975" y="2009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2: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AutoNum type="arabicPeriod"/>
            </a:pPr>
            <a:r>
              <a:rPr lang="en">
                <a:solidFill>
                  <a:schemeClr val="accent3"/>
                </a:solidFill>
              </a:rPr>
              <a:t>Questions: Answers to how to board the SHIP</a:t>
            </a:r>
            <a:endParaRPr>
              <a:solidFill>
                <a:schemeClr val="accent3"/>
              </a:solidFill>
            </a:endParaRPr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AutoNum type="arabicPeriod"/>
            </a:pPr>
            <a:r>
              <a:rPr lang="en">
                <a:solidFill>
                  <a:schemeClr val="accent3"/>
                </a:solidFill>
              </a:rPr>
              <a:t>Understanding Health Insurance Terminology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program does</a:t>
            </a:r>
            <a:endParaRPr/>
          </a:p>
        </p:txBody>
      </p:sp>
      <p:pic>
        <p:nvPicPr>
          <p:cNvPr id="409" name="Google Shape;4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875" y="2228850"/>
            <a:ext cx="2857500" cy="68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0" name="Google Shape;410;p34"/>
          <p:cNvSpPr txBox="1"/>
          <p:nvPr>
            <p:ph idx="1" type="body"/>
          </p:nvPr>
        </p:nvSpPr>
        <p:spPr>
          <a:xfrm>
            <a:off x="310750" y="1597875"/>
            <a:ext cx="5396100" cy="30876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Objective 1: Answer questions about CMU SHIP</a:t>
            </a:r>
            <a:endParaRPr b="1" sz="14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ven Pro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Answer and refer respective contacts to student’s requirements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Answer the questions student may have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Objective 2: Provides meanings of health insurance terminology</a:t>
            </a:r>
            <a:endParaRPr b="1" sz="14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ven Pro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Return meanings of health insurance terminologies students may want to ask about.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Data Sources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ven Pro"/>
              <a:buChar char="●"/>
            </a:pPr>
            <a:r>
              <a:rPr b="1"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Common Contacts, questions</a:t>
            </a:r>
            <a:r>
              <a:rPr b="1"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from CMU SHIP’s webpage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ven Pro"/>
              <a:buChar char="●"/>
            </a:pPr>
            <a:r>
              <a:rPr b="1"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Health Insurance Terminology</a:t>
            </a:r>
            <a:r>
              <a:rPr b="1"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from CMS.gov</a:t>
            </a:r>
            <a:endParaRPr/>
          </a:p>
        </p:txBody>
      </p:sp>
      <p:pic>
        <p:nvPicPr>
          <p:cNvPr id="411" name="Google Shape;4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870" y="3545632"/>
            <a:ext cx="3101076" cy="3725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Flow and Functionality</a:t>
            </a:r>
            <a:endParaRPr/>
          </a:p>
        </p:txBody>
      </p:sp>
      <p:sp>
        <p:nvSpPr>
          <p:cNvPr id="417" name="Google Shape;417;p35"/>
          <p:cNvSpPr txBox="1"/>
          <p:nvPr>
            <p:ph idx="1" type="body"/>
          </p:nvPr>
        </p:nvSpPr>
        <p:spPr>
          <a:xfrm>
            <a:off x="528200" y="1990050"/>
            <a:ext cx="5094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Scrape data (terminology and corresponding meaning) - using </a:t>
            </a:r>
            <a:r>
              <a:rPr b="1" lang="en" sz="1200"/>
              <a:t>web scraping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Clean data to remove whitespace, other extra characters from the soup using </a:t>
            </a:r>
            <a:r>
              <a:rPr b="1" lang="en" sz="1200"/>
              <a:t>findall</a:t>
            </a:r>
            <a:r>
              <a:rPr lang="en" sz="1200"/>
              <a:t>, </a:t>
            </a:r>
            <a:r>
              <a:rPr b="1" lang="en" sz="1200"/>
              <a:t>list expressions</a:t>
            </a:r>
            <a:r>
              <a:rPr lang="en" sz="1200"/>
              <a:t> and </a:t>
            </a:r>
            <a:r>
              <a:rPr b="1" lang="en" sz="1200"/>
              <a:t>modifications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dictionary of question index, questions and answers using simple </a:t>
            </a:r>
            <a:r>
              <a:rPr b="1" lang="en" sz="1200"/>
              <a:t>dicts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Allow user to toggle between 3 sections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Section A and B loop to toggle between questions and answers </a:t>
            </a:r>
            <a:r>
              <a:rPr lang="en" sz="1200"/>
              <a:t> using </a:t>
            </a:r>
            <a:r>
              <a:rPr b="1" lang="en" sz="1200"/>
              <a:t>while loops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Section C to ask user to input terms they want meaning of and return meanings accordingly using while loops and </a:t>
            </a:r>
            <a:r>
              <a:rPr b="1" lang="en" sz="1200"/>
              <a:t>pattern matching</a:t>
            </a:r>
            <a:r>
              <a:rPr lang="en" sz="1200"/>
              <a:t> using regular expressions.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8" name="Google Shape;418;p35"/>
          <p:cNvSpPr txBox="1"/>
          <p:nvPr>
            <p:ph idx="2" type="body"/>
          </p:nvPr>
        </p:nvSpPr>
        <p:spPr>
          <a:xfrm>
            <a:off x="5906400" y="1990050"/>
            <a:ext cx="25800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Objectives met -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Access quick contacts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Access answers to questions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Understand health insurance terminology</a:t>
            </a:r>
            <a:endParaRPr sz="1200"/>
          </a:p>
        </p:txBody>
      </p:sp>
      <p:sp>
        <p:nvSpPr>
          <p:cNvPr id="419" name="Google Shape;419;p35"/>
          <p:cNvSpPr txBox="1"/>
          <p:nvPr>
            <p:ph idx="2" type="body"/>
          </p:nvPr>
        </p:nvSpPr>
        <p:spPr>
          <a:xfrm>
            <a:off x="5906400" y="3224850"/>
            <a:ext cx="25800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Libraries Used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Regex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BeautifulSoup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Requests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/>
          <p:nvPr>
            <p:ph type="title"/>
          </p:nvPr>
        </p:nvSpPr>
        <p:spPr>
          <a:xfrm>
            <a:off x="1228300" y="56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425" name="Google Shape;425;p36" title="Screen Recording 2024-10-09 04434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175" y="1364050"/>
            <a:ext cx="4572000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6" name="Google Shape;426;p36"/>
          <p:cNvSpPr txBox="1"/>
          <p:nvPr/>
        </p:nvSpPr>
        <p:spPr>
          <a:xfrm>
            <a:off x="6836425" y="4177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Techniques used </a:t>
            </a:r>
            <a:endParaRPr/>
          </a:p>
        </p:txBody>
      </p:sp>
      <p:sp>
        <p:nvSpPr>
          <p:cNvPr id="432" name="Google Shape;432;p37"/>
          <p:cNvSpPr txBox="1"/>
          <p:nvPr>
            <p:ph idx="1" type="body"/>
          </p:nvPr>
        </p:nvSpPr>
        <p:spPr>
          <a:xfrm>
            <a:off x="1276375" y="1517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matplotlib.pyplot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plotly.io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plotly.express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concurrent.futures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 soup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type="title"/>
          </p:nvPr>
        </p:nvSpPr>
        <p:spPr>
          <a:xfrm>
            <a:off x="1472725" y="2220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latin typeface="Nunito"/>
                <a:ea typeface="Nunito"/>
                <a:cs typeface="Nunito"/>
                <a:sym typeface="Nunito"/>
              </a:rPr>
              <a:t>Thank you!</a:t>
            </a:r>
            <a:endParaRPr b="0" sz="3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School health insurance SHIP covers a lot of services for students.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Annually  we pay about $2,697 for insurance.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 : many do not know what services are covered.</a:t>
            </a:r>
            <a:r>
              <a:rPr lang="en" sz="1200">
                <a:solidFill>
                  <a:srgbClr val="4D505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4D50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189500" y="2015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Learn about total health insurance enrollment at CMU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Ask students from CMU and other schools about their experience with health insurance.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Create survey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Send it to students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Analyze the survey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program to help students to easily learn about services covered by SHIP health </a:t>
            </a:r>
            <a:r>
              <a:rPr lang="en"/>
              <a:t>insurance</a:t>
            </a:r>
            <a:r>
              <a:rPr lang="en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program that will help student to answer common asked questions about health insurance and its terminology.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549625"/>
            <a:ext cx="70305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University Health Center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Survey (Google Forms) to csv file</a:t>
            </a:r>
            <a:endParaRPr/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Centers for Medicare and Medicaid Services(CMS.gov)</a:t>
            </a:r>
            <a:endParaRPr/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Highmark coverage information</a:t>
            </a:r>
            <a:endParaRPr/>
          </a:p>
          <a:p>
            <a:pPr indent="-3111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CMU Ship Website - Common Questions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700" y="0"/>
            <a:ext cx="54104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549850" y="120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Data and Analysis</a:t>
            </a:r>
            <a:endParaRPr/>
          </a:p>
        </p:txBody>
      </p:sp>
      <p:sp>
        <p:nvSpPr>
          <p:cNvPr id="313" name="Google Shape;313;p19"/>
          <p:cNvSpPr txBox="1"/>
          <p:nvPr/>
        </p:nvSpPr>
        <p:spPr>
          <a:xfrm>
            <a:off x="630425" y="2131125"/>
            <a:ext cx="30000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Libraries:</a:t>
            </a:r>
            <a:endParaRPr b="1" sz="13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pandas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matplotlib.pyplot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plotly.io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plotly.express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3500" y="42225"/>
            <a:ext cx="5590799" cy="294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250" y="2241525"/>
            <a:ext cx="5513751" cy="29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3350" y="-3"/>
            <a:ext cx="5677226" cy="29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050" y="2326673"/>
            <a:ext cx="5351949" cy="281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