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87" r:id="rId5"/>
    <p:sldId id="313" r:id="rId6"/>
    <p:sldId id="307" r:id="rId7"/>
    <p:sldId id="310" r:id="rId8"/>
    <p:sldId id="257" r:id="rId9"/>
    <p:sldId id="286" r:id="rId10"/>
    <p:sldId id="281" r:id="rId11"/>
    <p:sldId id="279" r:id="rId12"/>
    <p:sldId id="280" r:id="rId13"/>
    <p:sldId id="297" r:id="rId14"/>
    <p:sldId id="263" r:id="rId15"/>
    <p:sldId id="264" r:id="rId16"/>
    <p:sldId id="302" r:id="rId17"/>
    <p:sldId id="289" r:id="rId18"/>
    <p:sldId id="303" r:id="rId19"/>
    <p:sldId id="298" r:id="rId20"/>
    <p:sldId id="309" r:id="rId21"/>
    <p:sldId id="315" r:id="rId22"/>
    <p:sldId id="316" r:id="rId23"/>
    <p:sldId id="312" r:id="rId24"/>
    <p:sldId id="311" r:id="rId25"/>
    <p:sldId id="271" r:id="rId26"/>
    <p:sldId id="272" r:id="rId27"/>
    <p:sldId id="277" r:id="rId28"/>
    <p:sldId id="274" r:id="rId29"/>
    <p:sldId id="261" r:id="rId30"/>
    <p:sldId id="256" r:id="rId31"/>
    <p:sldId id="273" r:id="rId32"/>
    <p:sldId id="262" r:id="rId33"/>
    <p:sldId id="269" r:id="rId34"/>
    <p:sldId id="275" r:id="rId35"/>
    <p:sldId id="265" r:id="rId36"/>
    <p:sldId id="282" r:id="rId37"/>
    <p:sldId id="283" r:id="rId38"/>
    <p:sldId id="284" r:id="rId39"/>
    <p:sldId id="266" r:id="rId40"/>
    <p:sldId id="267" r:id="rId41"/>
    <p:sldId id="268" r:id="rId42"/>
    <p:sldId id="276" r:id="rId43"/>
    <p:sldId id="278" r:id="rId44"/>
    <p:sldId id="285" r:id="rId45"/>
    <p:sldId id="291" r:id="rId46"/>
    <p:sldId id="294" r:id="rId47"/>
    <p:sldId id="317" r:id="rId48"/>
    <p:sldId id="318" r:id="rId49"/>
    <p:sldId id="292" r:id="rId50"/>
    <p:sldId id="295" r:id="rId51"/>
    <p:sldId id="300" r:id="rId52"/>
    <p:sldId id="305" r:id="rId53"/>
    <p:sldId id="306" r:id="rId54"/>
    <p:sldId id="32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AFF30D-607F-463B-BF00-077F9F61D38B}">
          <p14:sldIdLst>
            <p14:sldId id="287"/>
            <p14:sldId id="313"/>
            <p14:sldId id="307"/>
            <p14:sldId id="310"/>
          </p14:sldIdLst>
        </p14:section>
        <p14:section name="Edit and View" id="{ADCFB2DE-8DFE-4062-85C8-8666FE7D702D}">
          <p14:sldIdLst>
            <p14:sldId id="257"/>
            <p14:sldId id="286"/>
            <p14:sldId id="281"/>
            <p14:sldId id="279"/>
            <p14:sldId id="280"/>
            <p14:sldId id="297"/>
            <p14:sldId id="263"/>
            <p14:sldId id="264"/>
            <p14:sldId id="302"/>
            <p14:sldId id="289"/>
            <p14:sldId id="303"/>
            <p14:sldId id="298"/>
            <p14:sldId id="309"/>
            <p14:sldId id="315"/>
            <p14:sldId id="316"/>
            <p14:sldId id="312"/>
            <p14:sldId id="311"/>
          </p14:sldIdLst>
        </p14:section>
        <p14:section name="Content organization" id="{A1E8B41A-EE12-44A4-8524-B8AE2FCA7FD0}">
          <p14:sldIdLst>
            <p14:sldId id="271"/>
            <p14:sldId id="272"/>
            <p14:sldId id="277"/>
            <p14:sldId id="274"/>
          </p14:sldIdLst>
        </p14:section>
        <p14:section name="Collaboration" id="{72B13A81-6561-4CF4-BC2C-F72A034B1624}">
          <p14:sldIdLst>
            <p14:sldId id="261"/>
            <p14:sldId id="256"/>
            <p14:sldId id="273"/>
          </p14:sldIdLst>
        </p14:section>
        <p14:section name="Management" id="{6BD856E8-4CC4-425C-A400-AF588A821252}">
          <p14:sldIdLst>
            <p14:sldId id="262"/>
            <p14:sldId id="269"/>
            <p14:sldId id="275"/>
          </p14:sldIdLst>
        </p14:section>
        <p14:section name="Discovery" id="{52115C3D-D00D-4E1F-A399-86DDBBC0C58C}">
          <p14:sldIdLst>
            <p14:sldId id="265"/>
            <p14:sldId id="282"/>
            <p14:sldId id="283"/>
            <p14:sldId id="284"/>
            <p14:sldId id="266"/>
          </p14:sldIdLst>
        </p14:section>
        <p14:section name="Analytics" id="{A66444FC-70F4-4770-BB7F-0B1C5A298084}">
          <p14:sldIdLst>
            <p14:sldId id="267"/>
            <p14:sldId id="268"/>
            <p14:sldId id="276"/>
            <p14:sldId id="278"/>
            <p14:sldId id="285"/>
          </p14:sldIdLst>
        </p14:section>
        <p14:section name="VSTS Wiki offers" id="{CC26D8AF-B1D3-4F6A-901D-0274F65F13F9}">
          <p14:sldIdLst>
            <p14:sldId id="291"/>
            <p14:sldId id="294"/>
            <p14:sldId id="317"/>
            <p14:sldId id="318"/>
            <p14:sldId id="292"/>
            <p14:sldId id="295"/>
            <p14:sldId id="300"/>
          </p14:sldIdLst>
        </p14:section>
        <p14:section name="Key asks" id="{EC1A5618-ABE3-4FF3-9DC3-771213A137F1}">
          <p14:sldIdLst>
            <p14:sldId id="305"/>
            <p14:sldId id="306"/>
            <p14:sldId id="320"/>
          </p14:sldIdLst>
        </p14:section>
        <p14:section name="Migration strategy" id="{82BCCE27-B3F1-47AF-9095-A13E657328CE}">
          <p14:sldIdLst/>
        </p14:section>
        <p14:section name="Additional slides" id="{4BACE5B3-94DE-46C1-A7B0-E2646658E7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CE44-60E1-446E-B8D4-75E753537B7E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D9A0-4527-486C-8F57-ABEF07C6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 case:</a:t>
            </a:r>
            <a:r>
              <a:rPr lang="en-US"/>
              <a:t> Classification of the document; Moderate business impact etc. Check with  Grant Holliday &amp; Buck Hodges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 case: </a:t>
            </a:r>
            <a:r>
              <a:rPr lang="en-US" b="0"/>
              <a:t>warnings and information;</a:t>
            </a:r>
          </a:p>
          <a:p>
            <a:r>
              <a:rPr lang="en-US" b="0"/>
              <a:t>HTML Boxes are good!! 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Tom Moore – important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1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Currently not sure of the 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Usage</a:t>
            </a:r>
            <a:r>
              <a:rPr lang="en-US"/>
              <a:t>: Not all </a:t>
            </a:r>
            <a:r>
              <a:rPr lang="en-US" err="1"/>
              <a:t>VSOWiki</a:t>
            </a:r>
            <a:r>
              <a:rPr lang="en-US"/>
              <a:t> users have delete rights therefore people wanted to rename instead of DELETE. </a:t>
            </a:r>
          </a:p>
          <a:p>
            <a:r>
              <a:rPr lang="en-US"/>
              <a:t>Reach out to authors to validate whether this needs clean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1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may cause page breaks!! VSTS Wiki is coming up with a first class experience to manage page breaks.</a:t>
            </a:r>
          </a:p>
          <a:p>
            <a:r>
              <a:rPr lang="en-US"/>
              <a:t>Vashita can check the impact!!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1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3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03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7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6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2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0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3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9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5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6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3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1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3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Would love to see a timeline to that one!! Good to have before the migration.</a:t>
            </a:r>
          </a:p>
          <a:p>
            <a:r>
              <a:rPr lang="en-US" b="1"/>
              <a:t>Favorites and Follow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0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2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0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2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23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8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5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4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42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3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7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8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0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5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D9A0-4527-486C-8F57-ABEF07C61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5D2E-9FAA-447B-B570-03040E5D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902F-AB1E-444E-B528-BB7F388A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2FEB-7F05-457C-B59B-4DEBE6A6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5A99-A353-42F5-BBD5-05E20ADA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A064-6876-4315-8FF8-4B5F3BDD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A499-7ADA-40A6-BBE5-660C4392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1AA27-4FA4-4D83-8771-DB5E3736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3837-1E95-4926-9179-FBDEB903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FE71-B04B-472C-9FB0-00043245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8726-9D18-41C0-B427-DB39969C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7BA0C-66F5-4A67-9733-A2274D17F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8FE30-538C-4B32-81EB-22EBA35AB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9818-563C-462F-874A-7A5448B4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FC97-676E-47A2-BF90-FCA8A9BD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7BFF-5ED4-43EE-8D9E-50FEBCE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C968-EDBE-47F2-88C3-5A4524D6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9AB4-7013-41B1-A74D-65E8D23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FDCE-8195-48F6-829C-CC7C221D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57C1-2E64-489C-8751-F05E942E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253A-632D-4C90-8990-104DA45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8718-BA55-4C25-BEDA-803E1758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637C-C8A2-4CF4-88DC-3269621B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1930-3267-4B12-8DE8-E2B544D8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D844-5ECF-473C-B7D1-3B56E7D8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86EB-BE14-4285-889E-0710B165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EAD8-39E3-47D6-ABD4-CC3BD927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40A5-2B75-418B-86A2-2E54DAA96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7B25-E016-4E31-9BE7-6B8B7C2D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757-A9BF-4199-9538-6DDE6C31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CF08-ECE9-419D-8DAC-BFCAD4C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F0F1-B098-4949-987B-83C7EAD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14F5-21F8-4CD0-A624-CBEB547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8EEE4-4317-4E1B-81AE-A44C555B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E0B1-9D86-4CD5-A912-B87949C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2D19-0AF6-4C4F-ADD2-C56E50C37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B355F-C1EE-4A0B-9CAE-4B2CFD7A7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41A0D-9B14-40B9-8819-87CFF8E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73BA-3DBF-45F7-8468-B6C4453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1AE15-311D-4E8E-8FDC-0C0B863F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021B-63E3-468B-ADCE-8581BF7E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92C6-237B-471F-9EFF-4300413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5A28-FCDE-4202-AEC8-91A517D1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C9EC-E4DC-4486-B772-EC0DC857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99E74-EC49-43C2-9D73-F5BE8322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D26DD-F6A6-4B78-8A92-744F19FA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BE08A-9CE4-4B98-985B-E69AE1E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854-F54E-4B61-B1BD-79F27C2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5A7F-346A-4848-85D5-D9438F83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73475-FA25-40EF-9002-4639CD3A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DE1AA-28AE-44BB-A33D-4713EEE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5C667-AF36-48D4-BEAD-CEC26A16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B289-2680-42D1-B7CE-171A683D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A67C-9F96-4D05-A732-0BFA88F6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77D2E-73AD-4050-B200-FDC8B9A88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CC764-46C7-4510-B1E0-F49D5744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EB48A-F9EF-4F1E-B25C-74BD2F9A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2B1E-9DBB-48DD-9002-A9A0BD93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C821-4AE4-46A8-91E8-1628C80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4254-1B2D-4635-99E6-06BC7457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7F064-EA2E-4103-A744-02080567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453F-4025-4FA4-B54A-260ACDDC6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896F-5246-40AF-8D82-CA3EE2E762E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E818-C143-4B7E-9964-E4D00BDA4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F6A8-FAD5-4717-9871-F1260154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EB53-AA0E-47C0-A8B6-B2C802AC9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sowiki.com/index.php?title=TSG:_AverageSQLConnectTime&amp;action=ed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sowiki.com/index.php?title=New_Hire_General_Inform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sowiki.com/index.php?title=Special:MostTranscludedPag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hyperlink" Target="https://vsowiki.com/index.php?title=a" TargetMode="External"/><Relationship Id="rId4" Type="http://schemas.openxmlformats.org/officeDocument/2006/relationships/hyperlink" Target="https://vsowiki.com/index.php?title=Using_CloneInstance_to_generate_a_subset_of_a_repositor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vsowiki.com/index.php?title=Special:Statistic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sowiki.com/index.php?title=Special:LonelyPages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4008-2B68-4E57-9943-FAF03FAD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VSOWiki</a:t>
            </a:r>
            <a:r>
              <a:rPr lang="en-US"/>
              <a:t> comparison with VSTS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5753-CA8D-4D3F-AC2E-C51AA1AF2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documented focuses on differences between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/>
              <a:t>mediawiki</a:t>
            </a:r>
            <a:r>
              <a:rPr lang="en-US"/>
              <a:t> powered </a:t>
            </a:r>
            <a:r>
              <a:rPr lang="en-US" err="1"/>
              <a:t>VSOWiki</a:t>
            </a:r>
            <a:r>
              <a:rPr lang="en-US"/>
              <a:t>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markdown powered VSTS Wiki</a:t>
            </a:r>
          </a:p>
        </p:txBody>
      </p:sp>
    </p:spTree>
    <p:extLst>
      <p:ext uri="{BB962C8B-B14F-4D97-AF65-F5344CB8AC3E}">
        <p14:creationId xmlns:p14="http://schemas.microsoft.com/office/powerpoint/2010/main" val="190562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F8E64-774C-4676-B2DA-9BF7F678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3425"/>
            <a:ext cx="3038475" cy="47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941FE-B5DF-4D63-A287-E94C7547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highlighting using HTML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B567C-23E7-4B9F-92F2-7BBEF35CBB23}"/>
              </a:ext>
            </a:extLst>
          </p:cNvPr>
          <p:cNvSpPr txBox="1"/>
          <p:nvPr/>
        </p:nvSpPr>
        <p:spPr>
          <a:xfrm>
            <a:off x="838200" y="1874093"/>
            <a:ext cx="389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Works in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mediawiki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2325B-A7ED-4A0E-AB73-96CA5A8FAE05}"/>
              </a:ext>
            </a:extLst>
          </p:cNvPr>
          <p:cNvSpPr txBox="1"/>
          <p:nvPr/>
        </p:nvSpPr>
        <p:spPr>
          <a:xfrm>
            <a:off x="838199" y="2957226"/>
            <a:ext cx="389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Not in VSTS Wiki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27B1B-CAF9-41B1-8E43-ACBE4C897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84" y="3326558"/>
            <a:ext cx="4953000" cy="733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78F75B-56EE-4DCC-BF6F-5A0D22053B23}"/>
              </a:ext>
            </a:extLst>
          </p:cNvPr>
          <p:cNvSpPr/>
          <p:nvPr/>
        </p:nvSpPr>
        <p:spPr>
          <a:xfrm>
            <a:off x="5818360" y="33701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https://mseng.visualstudio.com/VSOnline/_wiki?pagePath=%2FVS.In-Social-Documents%2FHTML-Support-in-VSTS-Wiki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0C07F-ED31-45E4-B035-BD358111A5CB}"/>
              </a:ext>
            </a:extLst>
          </p:cNvPr>
          <p:cNvSpPr/>
          <p:nvPr/>
        </p:nvSpPr>
        <p:spPr>
          <a:xfrm>
            <a:off x="5852676" y="1932852"/>
            <a:ext cx="434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https://vsowiki.com/index.php?title=Sancha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52672-4F35-4BB2-8239-BD186195CE4C}"/>
              </a:ext>
            </a:extLst>
          </p:cNvPr>
          <p:cNvSpPr txBox="1"/>
          <p:nvPr/>
        </p:nvSpPr>
        <p:spPr>
          <a:xfrm>
            <a:off x="9074608" y="0"/>
            <a:ext cx="3117392" cy="1082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Text highlighting using HTML Tags. Usage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8310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86484A-262D-4CA9-A0A3-3BF520D4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-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DCC09-C5C8-4794-8D1E-0C2BAC12F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76" t="19441"/>
          <a:stretch/>
        </p:blipFill>
        <p:spPr>
          <a:xfrm>
            <a:off x="942390" y="3760237"/>
            <a:ext cx="9516323" cy="363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1F047-70E8-425B-AFA9-8A1EAC76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2434"/>
            <a:ext cx="4867275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D5BC6-4850-45C1-B2A8-983324F67998}"/>
              </a:ext>
            </a:extLst>
          </p:cNvPr>
          <p:cNvSpPr txBox="1"/>
          <p:nvPr/>
        </p:nvSpPr>
        <p:spPr>
          <a:xfrm>
            <a:off x="838200" y="165601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Business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13836-E690-4941-A52C-4651BA77C5D5}"/>
              </a:ext>
            </a:extLst>
          </p:cNvPr>
          <p:cNvSpPr txBox="1"/>
          <p:nvPr/>
        </p:nvSpPr>
        <p:spPr>
          <a:xfrm>
            <a:off x="838200" y="3319954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Business owner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093E7-4482-49E9-86EE-D25F70D4F2A0}"/>
              </a:ext>
            </a:extLst>
          </p:cNvPr>
          <p:cNvSpPr/>
          <p:nvPr/>
        </p:nvSpPr>
        <p:spPr>
          <a:xfrm>
            <a:off x="942390" y="487563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{{</a:t>
            </a:r>
            <a:r>
              <a:rPr lang="en-US" err="1"/>
              <a:t>Template:Playbook</a:t>
            </a:r>
            <a:r>
              <a:rPr lang="en-US"/>
              <a:t> </a:t>
            </a:r>
            <a:r>
              <a:rPr lang="en-US" err="1"/>
              <a:t>Header|Owners</a:t>
            </a:r>
            <a:r>
              <a:rPr lang="en-US"/>
              <a:t>=[mailto:pantal </a:t>
            </a:r>
            <a:r>
              <a:rPr lang="en-US" err="1"/>
              <a:t>pantal</a:t>
            </a:r>
            <a:r>
              <a:rPr lang="en-US"/>
              <a:t>] |</a:t>
            </a:r>
            <a:r>
              <a:rPr lang="en-US" err="1"/>
              <a:t>WGSponsor</a:t>
            </a:r>
            <a:r>
              <a:rPr lang="en-US"/>
              <a:t>=[mailto:vscsplaybook </a:t>
            </a:r>
            <a:r>
              <a:rPr lang="en-US" err="1"/>
              <a:t>vscsplaybook</a:t>
            </a:r>
            <a:r>
              <a:rPr lang="en-US"/>
              <a:t>]|</a:t>
            </a:r>
            <a:r>
              <a:rPr lang="en-US" err="1"/>
              <a:t>DocumentQuality</a:t>
            </a:r>
            <a:r>
              <a:rPr lang="en-US"/>
              <a:t>=</a:t>
            </a:r>
            <a:r>
              <a:rPr lang="en-US" err="1"/>
              <a:t>InProgress</a:t>
            </a:r>
            <a:r>
              <a:rPr lang="en-US"/>
              <a:t>|}}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AA752-3B17-4DDA-9605-4B11975BA27E}"/>
              </a:ext>
            </a:extLst>
          </p:cNvPr>
          <p:cNvSpPr/>
          <p:nvPr/>
        </p:nvSpPr>
        <p:spPr>
          <a:xfrm>
            <a:off x="942390" y="5758835"/>
            <a:ext cx="341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{{</a:t>
            </a:r>
            <a:r>
              <a:rPr lang="en-US" err="1"/>
              <a:t>Template:Special_Aspect_Table</a:t>
            </a:r>
            <a:r>
              <a:rPr lang="en-US"/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CFCE0-A670-4286-9235-C67182BD4BBB}"/>
              </a:ext>
            </a:extLst>
          </p:cNvPr>
          <p:cNvSpPr txBox="1"/>
          <p:nvPr/>
        </p:nvSpPr>
        <p:spPr>
          <a:xfrm>
            <a:off x="9074608" y="0"/>
            <a:ext cx="3117392" cy="1656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Header templates that display page owners, sponsors, business impact. Feature usage is high but impact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Can potentially use HTML metro boxes to show this information. Not sure of the value that these bring to the page viewers.</a:t>
            </a:r>
          </a:p>
        </p:txBody>
      </p:sp>
    </p:spTree>
    <p:extLst>
      <p:ext uri="{BB962C8B-B14F-4D97-AF65-F5344CB8AC3E}">
        <p14:creationId xmlns:p14="http://schemas.microsoft.com/office/powerpoint/2010/main" val="21844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25F8-A768-47AE-99A4-59DEE021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-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E9D8-D69C-4382-BAD3-2A6BABF1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480"/>
            <a:ext cx="12192000" cy="638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EE6FF-B507-47FA-9304-9AD0CCDB0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1245"/>
            <a:ext cx="12192000" cy="66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CB28A-DC6A-449A-99F2-0C661BDCD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3958"/>
            <a:ext cx="12192000" cy="906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189EC-5547-47AD-95DB-77FD8357A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04783"/>
            <a:ext cx="12192000" cy="5016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8CC512-736A-46E9-A561-FE6D04AD62A8}"/>
              </a:ext>
            </a:extLst>
          </p:cNvPr>
          <p:cNvSpPr/>
          <p:nvPr/>
        </p:nvSpPr>
        <p:spPr>
          <a:xfrm>
            <a:off x="0" y="278623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{{</a:t>
            </a:r>
            <a:r>
              <a:rPr lang="en-US" err="1"/>
              <a:t>Template:CriticalBox|Title</a:t>
            </a:r>
            <a:r>
              <a:rPr lang="en-US"/>
              <a:t>=LIVE SITE ISSUE?|Message=If you are seeing an issue with any part of Visual Studio Online, then contact [[VSOLS]] and they will follow the process to get the issue looked at.}}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91DDF-5B71-43D2-A983-337521162132}"/>
              </a:ext>
            </a:extLst>
          </p:cNvPr>
          <p:cNvSpPr/>
          <p:nvPr/>
        </p:nvSpPr>
        <p:spPr>
          <a:xfrm>
            <a:off x="0" y="562141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{{</a:t>
            </a:r>
            <a:r>
              <a:rPr lang="en-US" err="1"/>
              <a:t>Template:InfoBox|Title</a:t>
            </a:r>
            <a:r>
              <a:rPr lang="en-US"/>
              <a:t>=DRI GETTING </a:t>
            </a:r>
            <a:r>
              <a:rPr lang="en-US" err="1"/>
              <a:t>STARTED|Message</a:t>
            </a:r>
            <a:r>
              <a:rPr lang="en-US"/>
              <a:t>=[[DRI Getting Started]]}}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144D2-A999-437B-A42A-F00C5FE2D4CE}"/>
              </a:ext>
            </a:extLst>
          </p:cNvPr>
          <p:cNvSpPr txBox="1"/>
          <p:nvPr/>
        </p:nvSpPr>
        <p:spPr>
          <a:xfrm>
            <a:off x="9074608" y="0"/>
            <a:ext cx="3117392" cy="1555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Box templates that display page important information for the user. Usage is high but this is not a migration blocker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Can potentially use HTML metro boxes to show this information. Needs investigation whether we should invest in a similar feature upfront.</a:t>
            </a:r>
          </a:p>
        </p:txBody>
      </p:sp>
    </p:spTree>
    <p:extLst>
      <p:ext uri="{BB962C8B-B14F-4D97-AF65-F5344CB8AC3E}">
        <p14:creationId xmlns:p14="http://schemas.microsoft.com/office/powerpoint/2010/main" val="6124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F1F0-17DD-4C00-BF56-956D56F6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– page 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579A5-6894-4EEF-BE5D-32CD02548138}"/>
              </a:ext>
            </a:extLst>
          </p:cNvPr>
          <p:cNvSpPr/>
          <p:nvPr/>
        </p:nvSpPr>
        <p:spPr>
          <a:xfrm>
            <a:off x="875322" y="14800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This template is referenced in several documents:</a:t>
            </a:r>
          </a:p>
          <a:p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https://vsowiki.com/index.php?title=Template:TSG_Steps_Platform_CustomerImpact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B99D8-FA7A-4861-9876-D9B42FAAC7AE}"/>
              </a:ext>
            </a:extLst>
          </p:cNvPr>
          <p:cNvSpPr/>
          <p:nvPr/>
        </p:nvSpPr>
        <p:spPr>
          <a:xfrm>
            <a:off x="986692" y="416490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E.g. in 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this page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when we refer the template,</a:t>
            </a: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The content of the template gets embedded in the page as-is.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CEE8E-77ED-4652-B267-FC16789E4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92" y="1967687"/>
            <a:ext cx="6789615" cy="212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1D3EE-8BC4-46FE-BAD7-4D4860D5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93" y="4513299"/>
            <a:ext cx="3350846" cy="1022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3A037-BA68-4D39-9BA6-2D8DB66DB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322" y="4513298"/>
            <a:ext cx="6096000" cy="21679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CCB1FA-FB08-493F-89BD-E3FC189345B2}"/>
              </a:ext>
            </a:extLst>
          </p:cNvPr>
          <p:cNvSpPr/>
          <p:nvPr/>
        </p:nvSpPr>
        <p:spPr>
          <a:xfrm>
            <a:off x="5970954" y="4876800"/>
            <a:ext cx="6096000" cy="14771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2126E-352A-4A32-9681-A834D179740F}"/>
              </a:ext>
            </a:extLst>
          </p:cNvPr>
          <p:cNvSpPr/>
          <p:nvPr/>
        </p:nvSpPr>
        <p:spPr>
          <a:xfrm>
            <a:off x="1082430" y="2385986"/>
            <a:ext cx="6592277" cy="16311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3BDDA-6E70-49B6-9956-0D6C0F155EDD}"/>
              </a:ext>
            </a:extLst>
          </p:cNvPr>
          <p:cNvSpPr txBox="1"/>
          <p:nvPr/>
        </p:nvSpPr>
        <p:spPr>
          <a:xfrm>
            <a:off x="9074608" y="0"/>
            <a:ext cx="3117392" cy="1845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Page templates that display entire content of the page as-is in another page. Usage is 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We will have to support templates in VSTS Wiki to light up this scenario else the migration cost is high and subsequently the maintenance cost is high as well</a:t>
            </a:r>
          </a:p>
        </p:txBody>
      </p:sp>
    </p:spTree>
    <p:extLst>
      <p:ext uri="{BB962C8B-B14F-4D97-AF65-F5344CB8AC3E}">
        <p14:creationId xmlns:p14="http://schemas.microsoft.com/office/powerpoint/2010/main" val="9473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1E1A-0221-4B28-BBB5-FA480517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 - embedded content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D0FE7-EEC3-46A7-80D1-FA9B8624D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0" b="36760"/>
          <a:stretch/>
        </p:blipFill>
        <p:spPr>
          <a:xfrm>
            <a:off x="221180" y="3185593"/>
            <a:ext cx="9393019" cy="2418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F406E-8B44-409A-A30D-E1A84D9F12C4}"/>
              </a:ext>
            </a:extLst>
          </p:cNvPr>
          <p:cNvSpPr txBox="1"/>
          <p:nvPr/>
        </p:nvSpPr>
        <p:spPr>
          <a:xfrm>
            <a:off x="362139" y="1883121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Embed one documentation in another -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example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CF62A-B907-4D8A-B17C-9BBFE8B842DF}"/>
              </a:ext>
            </a:extLst>
          </p:cNvPr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AE35D-0737-4707-8CF3-8F55756530E6}"/>
              </a:ext>
            </a:extLst>
          </p:cNvPr>
          <p:cNvSpPr txBox="1"/>
          <p:nvPr/>
        </p:nvSpPr>
        <p:spPr>
          <a:xfrm>
            <a:off x="9074608" y="-1"/>
            <a:ext cx="3117392" cy="22524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Embedded content templates that display page content of the page as-is along with a reference of the embedded page. Usage is low. Similar to page content templates. (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Transclusions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Copy paste content of the page in other pages but that is a sub-optimal solution since that would add to the migration effort and maintaining content on VSTS Wiki after the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3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3D6B-7193-409E-BB54-567F9ECF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 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859F-D1C3-402D-A88D-D6D585BB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3"/>
              </a:rPr>
              <a:t>Usage of templates</a:t>
            </a:r>
            <a:r>
              <a:rPr lang="en-US"/>
              <a:t> shows low usage of embedded pages and high usage of headers, info bars, and page content template </a:t>
            </a:r>
          </a:p>
        </p:txBody>
      </p:sp>
    </p:spTree>
    <p:extLst>
      <p:ext uri="{BB962C8B-B14F-4D97-AF65-F5344CB8AC3E}">
        <p14:creationId xmlns:p14="http://schemas.microsoft.com/office/powerpoint/2010/main" val="235679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F6BC-7549-4701-AEEE-EB90E996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redirects / alias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79CD2-32DE-4334-A09F-1816395D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5425"/>
            <a:ext cx="2969309" cy="2663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8DF73-2920-4FB8-A4B7-5DD30241C3C1}"/>
              </a:ext>
            </a:extLst>
          </p:cNvPr>
          <p:cNvSpPr txBox="1"/>
          <p:nvPr/>
        </p:nvSpPr>
        <p:spPr>
          <a:xfrm>
            <a:off x="838200" y="1608681"/>
            <a:ext cx="966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https://vsowiki.com/index.php?title=Using_CloneInstance_to_generate_a_subset_of_a_repository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&amp;</a:t>
            </a: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https://vsowiki.com/index.php?title=a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point to the same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B9D-D87D-4BBC-B9E2-0DCD8697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181" y="2489813"/>
            <a:ext cx="6408975" cy="2548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B81D0-4DA1-4A95-98B9-1F36F72E9E9E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Add an alias for page redirects. Low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During migration all #REDIRECTION will be converted to page links so that there are no broken links</a:t>
            </a:r>
          </a:p>
        </p:txBody>
      </p:sp>
    </p:spTree>
    <p:extLst>
      <p:ext uri="{BB962C8B-B14F-4D97-AF65-F5344CB8AC3E}">
        <p14:creationId xmlns:p14="http://schemas.microsoft.com/office/powerpoint/2010/main" val="15072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79C1-B31D-4FE2-8497-75B6DE4F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73DC7-2093-4630-954F-025EC9C9A717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Some pages contain “:”, “\” , “:”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We will support ASCII characters of special characters that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VSTSWiki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does not support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86FB5-55EA-4EBD-B36E-C8719C2E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8" y="1593928"/>
            <a:ext cx="8248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D16-A7FB-48F2-80FD-5F8E3866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 and deep 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7CCD1-3A7B-4521-9FD8-3BAF9ACB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3" y="1552612"/>
            <a:ext cx="5235517" cy="3916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B9355-E703-4C9C-AF23-DD1072A65457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Links and deep links that are referenced as absolute links in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During migration we will move all absolute and relative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mediawiki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links to relative links in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VSTSWiki</a:t>
            </a: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3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7CF-0B00-4F87-8227-6865EABB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C36F2-77D3-4647-BF39-03E769C5B4EA}"/>
              </a:ext>
            </a:extLst>
          </p:cNvPr>
          <p:cNvSpPr txBox="1"/>
          <p:nvPr/>
        </p:nvSpPr>
        <p:spPr>
          <a:xfrm>
            <a:off x="9074608" y="0"/>
            <a:ext cx="3117392" cy="3584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There could be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sharepoint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wikis or other documentation that references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We will setup an Azure website that redirects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VSTSWiki</a:t>
            </a: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will stay read only for 12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That will give content owners the opportunity to cleanup the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There will be a banner on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indicating that it is read only and that it will be deprecated in xx months</a:t>
            </a:r>
          </a:p>
        </p:txBody>
      </p:sp>
    </p:spTree>
    <p:extLst>
      <p:ext uri="{BB962C8B-B14F-4D97-AF65-F5344CB8AC3E}">
        <p14:creationId xmlns:p14="http://schemas.microsoft.com/office/powerpoint/2010/main" val="3954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0F52-D5C4-4218-B334-66E2D2D1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7846-1B30-42E7-AB21-D68538512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VSO Wiki uses </a:t>
            </a:r>
            <a:r>
              <a:rPr lang="en-US" err="1"/>
              <a:t>mediawiki</a:t>
            </a:r>
            <a:br>
              <a:rPr lang="en-US">
                <a:solidFill>
                  <a:schemeClr val="tx1"/>
                </a:solidFill>
              </a:rPr>
            </a:br>
            <a:r>
              <a:rPr lang="en-US"/>
              <a:t>VSTS Wiki uses </a:t>
            </a:r>
            <a:r>
              <a:rPr lang="en-US" err="1"/>
              <a:t>MarkdownIT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6BF-CF5E-4F9D-AD5F-80329DE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category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D04B4-3375-44EA-B41C-F5F9531D3036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Empty category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VSTS Wiki will show a page associated with an empty category page. There is no concept of empty pages in VSTS Wiki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F0E8C-8091-4A40-9E55-79C6F437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6462"/>
            <a:ext cx="4381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54A-2005-42E4-A58F-7F82D10B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AF80B-82F2-4AE6-BD7A-B6A60269D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61"/>
          <a:stretch/>
        </p:blipFill>
        <p:spPr>
          <a:xfrm>
            <a:off x="838200" y="1828800"/>
            <a:ext cx="9239017" cy="4316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DA53D-70BF-49EB-99DB-E6C049660F36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Page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During migration page history will be lost. History will be tracked post migration</a:t>
            </a:r>
          </a:p>
        </p:txBody>
      </p:sp>
    </p:spTree>
    <p:extLst>
      <p:ext uri="{BB962C8B-B14F-4D97-AF65-F5344CB8AC3E}">
        <p14:creationId xmlns:p14="http://schemas.microsoft.com/office/powerpoint/2010/main" val="240856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031A-DA49-4F01-8E7E-7007F26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AFC8-EE2A-4444-A8B5-77C170D7E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D4776-765E-4DEE-B565-A62C19EB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5AADF-EA2D-4E16-8035-BDF595E1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40" y="1541398"/>
            <a:ext cx="2722009" cy="5167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FB50D8-EA18-408D-A1C5-939B52AB4DBC}"/>
              </a:ext>
            </a:extLst>
          </p:cNvPr>
          <p:cNvSpPr txBox="1"/>
          <p:nvPr/>
        </p:nvSpPr>
        <p:spPr>
          <a:xfrm>
            <a:off x="11277600" y="93321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Already </a:t>
            </a:r>
          </a:p>
          <a:p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supported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41149-243D-44B1-A1A0-F5C18971943F}"/>
              </a:ext>
            </a:extLst>
          </p:cNvPr>
          <p:cNvSpPr txBox="1"/>
          <p:nvPr/>
        </p:nvSpPr>
        <p:spPr>
          <a:xfrm>
            <a:off x="9074608" y="0"/>
            <a:ext cx="3117392" cy="1802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Page hierarchy is created based on page categories. It is a graph as against a linear tree as in VSTS Wiki.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During migration, we need to create a TOC based on the page categories. Uncategorized pages show up in a separate hierarchy called “Uncategorized”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D629D-5649-499F-B176-2D5A407B2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12" y="1762125"/>
            <a:ext cx="3152775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33FBF4-6F2A-48D8-93DB-B5AA24C4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611" y="1616075"/>
            <a:ext cx="25168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45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7924-E46A-4BDE-8224-18C294E7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In-built TOC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9546-1AF7-46DD-9FB8-A24C2879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1478"/>
            <a:ext cx="3831918" cy="4081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0E508-8B02-40AB-BF03-C3C41728CC0F}"/>
              </a:ext>
            </a:extLst>
          </p:cNvPr>
          <p:cNvSpPr txBox="1"/>
          <p:nvPr/>
        </p:nvSpPr>
        <p:spPr>
          <a:xfrm>
            <a:off x="11277600" y="933212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Not on the </a:t>
            </a:r>
          </a:p>
          <a:p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648F0-8538-4393-931F-61E531614455}"/>
              </a:ext>
            </a:extLst>
          </p:cNvPr>
          <p:cNvSpPr txBox="1"/>
          <p:nvPr/>
        </p:nvSpPr>
        <p:spPr>
          <a:xfrm>
            <a:off x="9074608" y="0"/>
            <a:ext cx="3117392" cy="16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In-page TOC is created for each page based on section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Adding this to our backlog but this is not a migration blocker. Also support the _NOTOC_ tag that will allow to not show the automated 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7677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AF36-23EE-4529-9726-117129EB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and sub-categories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89AE0-B54F-460E-AAC3-BF9273F4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8" y="1843433"/>
            <a:ext cx="3533176" cy="3291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6702C5-8DD8-4B88-9717-5F0B12C6BF4F}"/>
              </a:ext>
            </a:extLst>
          </p:cNvPr>
          <p:cNvSpPr/>
          <p:nvPr/>
        </p:nvSpPr>
        <p:spPr>
          <a:xfrm>
            <a:off x="785328" y="5312367"/>
            <a:ext cx="36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[[</a:t>
            </a:r>
            <a:r>
              <a:rPr lang="en-US" err="1"/>
              <a:t>Category:Incident</a:t>
            </a:r>
            <a:r>
              <a:rPr lang="en-US"/>
              <a:t> Management]] </a:t>
            </a:r>
          </a:p>
          <a:p>
            <a:r>
              <a:rPr lang="en-US"/>
              <a:t>[[</a:t>
            </a:r>
            <a:r>
              <a:rPr lang="en-US" err="1"/>
              <a:t>Category:DRI</a:t>
            </a:r>
            <a:r>
              <a:rPr lang="en-US"/>
              <a:t>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FAC36-8A50-48F0-8831-CF10028C564C}"/>
              </a:ext>
            </a:extLst>
          </p:cNvPr>
          <p:cNvSpPr txBox="1"/>
          <p:nvPr/>
        </p:nvSpPr>
        <p:spPr>
          <a:xfrm>
            <a:off x="9074608" y="0"/>
            <a:ext cx="3117392" cy="16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Each page gets a category or a sub-category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Categories and subcategories are taken care in the wiki tree view. Adding lightweight Tags is on our backlog but will not come until migration</a:t>
            </a:r>
          </a:p>
        </p:txBody>
      </p:sp>
    </p:spTree>
    <p:extLst>
      <p:ext uri="{BB962C8B-B14F-4D97-AF65-F5344CB8AC3E}">
        <p14:creationId xmlns:p14="http://schemas.microsoft.com/office/powerpoint/2010/main" val="339808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09687-CEE2-461B-A051-CC6BAA0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Collaboration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5C881-2FC4-411C-B1B2-8DDCE384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299C6-8600-4A6C-9CB4-5B62CEDD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53350" cy="3581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B1F154-059F-4452-8E60-68450D5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Discussions for each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7598F-CA30-47B4-86DC-63D63A3AD413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Each page has a discussions page where users can add comments. This has low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Adding comments to Wiki page is on our backlog but it wont be implemented until migration.</a:t>
            </a:r>
          </a:p>
        </p:txBody>
      </p:sp>
    </p:spTree>
    <p:extLst>
      <p:ext uri="{BB962C8B-B14F-4D97-AF65-F5344CB8AC3E}">
        <p14:creationId xmlns:p14="http://schemas.microsoft.com/office/powerpoint/2010/main" val="412173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9852E-9674-47C3-96D7-348A2A54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to improve this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CFD5A-1F86-49DF-A512-8B991D4A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6024"/>
            <a:ext cx="6819900" cy="15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1153C-550F-489F-B3BF-055EC83EB0F2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This dialog is integrated with “Discussions”.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Page comments should take care of this requirement. Will not be available until migration.</a:t>
            </a:r>
          </a:p>
        </p:txBody>
      </p:sp>
    </p:spTree>
    <p:extLst>
      <p:ext uri="{BB962C8B-B14F-4D97-AF65-F5344CB8AC3E}">
        <p14:creationId xmlns:p14="http://schemas.microsoft.com/office/powerpoint/2010/main" val="315661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97903-60DC-4BEE-99C8-00E891C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9BB10-2CE1-4455-AFBC-7294A532B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73AA0-B33A-408F-8949-AA564C9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64CC5C-0225-493B-BB16-12385700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deck, each feature in </a:t>
            </a:r>
            <a:r>
              <a:rPr lang="en-US" err="1"/>
              <a:t>mediawiki</a:t>
            </a:r>
            <a:r>
              <a:rPr lang="en-US"/>
              <a:t> has a description card</a:t>
            </a:r>
          </a:p>
          <a:p>
            <a:r>
              <a:rPr lang="en-US"/>
              <a:t>It talks about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 sz="1400"/>
              <a:t>Feature: &lt;Description of the feature&gt;</a:t>
            </a:r>
          </a:p>
          <a:p>
            <a:pPr lvl="1"/>
            <a:r>
              <a:rPr lang="en-US" sz="1400"/>
              <a:t>Priority: &lt;P1 = Addressed during migration ; P2 = can be implemented after migrating to VSTS Wiki&gt;</a:t>
            </a:r>
          </a:p>
          <a:p>
            <a:pPr lvl="1"/>
            <a:r>
              <a:rPr lang="en-US" sz="1400"/>
              <a:t>Workaround: If the feature is not shipping to VSTS Wiki as part of the migration then how do we light up this feature in VSTS Wiki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27704-64A4-41FD-A364-9F201A4398BA}"/>
              </a:ext>
            </a:extLst>
          </p:cNvPr>
          <p:cNvSpPr txBox="1"/>
          <p:nvPr/>
        </p:nvSpPr>
        <p:spPr>
          <a:xfrm>
            <a:off x="838200" y="2962031"/>
            <a:ext cx="31173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Sectional edits of the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Full page edits</a:t>
            </a:r>
          </a:p>
        </p:txBody>
      </p:sp>
    </p:spTree>
    <p:extLst>
      <p:ext uri="{BB962C8B-B14F-4D97-AF65-F5344CB8AC3E}">
        <p14:creationId xmlns:p14="http://schemas.microsoft.com/office/powerpoint/2010/main" val="3028844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A3DEF-F6EA-477A-BB52-1079C067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level ACLs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48157-470F-479C-BD69-47E48B92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5348"/>
            <a:ext cx="2333625" cy="116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4EE2C-733E-4737-BB30-6A00982AFD62}"/>
              </a:ext>
            </a:extLst>
          </p:cNvPr>
          <p:cNvSpPr txBox="1"/>
          <p:nvPr/>
        </p:nvSpPr>
        <p:spPr>
          <a:xfrm>
            <a:off x="838200" y="1656016"/>
            <a:ext cx="34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Control edit access for each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2C5D0-02D5-4073-AE3E-AE04293CD5DD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Only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VSOWiki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home page is restricted for edit by all. Not a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23045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8FE7-E973-45D6-BD49-82422214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Broken 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A48EC-F6E6-4309-8518-826066C8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5348"/>
            <a:ext cx="7096125" cy="401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68775-23F3-419E-89DB-019CC0C5C2B9}"/>
              </a:ext>
            </a:extLst>
          </p:cNvPr>
          <p:cNvSpPr txBox="1"/>
          <p:nvPr/>
        </p:nvSpPr>
        <p:spPr>
          <a:xfrm>
            <a:off x="838200" y="1656016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Single page to manage broken 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1FD9D-AE44-4EE0-836B-3C33AA047522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Enumeration of all pages that have a broken link. Low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On our backlog to help fix broken links of a page more proactively</a:t>
            </a:r>
          </a:p>
        </p:txBody>
      </p:sp>
    </p:spTree>
    <p:extLst>
      <p:ext uri="{BB962C8B-B14F-4D97-AF65-F5344CB8AC3E}">
        <p14:creationId xmlns:p14="http://schemas.microsoft.com/office/powerpoint/2010/main" val="3100763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B60-FF4A-42BF-B51B-9BE4E13E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EBD98-17B4-492C-903B-748595635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A94A6-9E60-4C6E-AAFF-1F84304A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9D877-23AC-462D-AF75-83B84724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5759"/>
            <a:ext cx="4714875" cy="255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3938B-68A0-4E3F-BF64-26833D00178B}"/>
              </a:ext>
            </a:extLst>
          </p:cNvPr>
          <p:cNvSpPr txBox="1"/>
          <p:nvPr/>
        </p:nvSpPr>
        <p:spPr>
          <a:xfrm>
            <a:off x="11277600" y="933212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Coming up </a:t>
            </a:r>
          </a:p>
          <a:p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soon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B87E3-64F7-47FD-8AA1-44A0CF48068F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Search pages based on title and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Wiki search will be executed before the migration.</a:t>
            </a:r>
          </a:p>
        </p:txBody>
      </p:sp>
    </p:spTree>
    <p:extLst>
      <p:ext uri="{BB962C8B-B14F-4D97-AF65-F5344CB8AC3E}">
        <p14:creationId xmlns:p14="http://schemas.microsoft.com/office/powerpoint/2010/main" val="3991138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D969-E550-4BFD-941E-10B33E84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search capability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916D6-68B6-444B-A30C-4CB4FC1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2272"/>
            <a:ext cx="3954137" cy="4443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E1697-8542-429D-AF8F-EBDFF2399BA7}"/>
              </a:ext>
            </a:extLst>
          </p:cNvPr>
          <p:cNvSpPr txBox="1"/>
          <p:nvPr/>
        </p:nvSpPr>
        <p:spPr>
          <a:xfrm>
            <a:off x="838200" y="1656016"/>
            <a:ext cx="497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Search users, files, talks, templates, categories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3D26-5D1A-4DCF-8BE4-1325846F98BD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Search for multimedia, users categories, discussions etc. Low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361231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C662-65DB-45EF-94C4-1C061929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F6A6E-6CC1-48B5-B9E5-51D3D863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1" y="2042131"/>
            <a:ext cx="3680088" cy="330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9C171-54CC-4A15-AB42-EB210015BFB3}"/>
              </a:ext>
            </a:extLst>
          </p:cNvPr>
          <p:cNvSpPr txBox="1"/>
          <p:nvPr/>
        </p:nvSpPr>
        <p:spPr>
          <a:xfrm>
            <a:off x="838200" y="1656016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Media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3685C-5AAD-47B1-9BC3-529BEE8A596E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Search for multimedia. Low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508651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FAEC3-0AAF-459D-AD14-0A65BFAD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Bookmark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9CCF-592C-4F20-800F-236968D4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1930"/>
            <a:ext cx="2809875" cy="85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C3F96-AFF3-450E-A6DB-45A4FB15E5D4}"/>
              </a:ext>
            </a:extLst>
          </p:cNvPr>
          <p:cNvSpPr txBox="1"/>
          <p:nvPr/>
        </p:nvSpPr>
        <p:spPr>
          <a:xfrm>
            <a:off x="838200" y="165601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Add pages to watchlist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EDB4B-367B-4235-8DA8-F9F87B5E567E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Users often bookmark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Adding wiki pages to favorites is on our backlog. Will not be implemented until migration</a:t>
            </a:r>
          </a:p>
        </p:txBody>
      </p:sp>
    </p:spTree>
    <p:extLst>
      <p:ext uri="{BB962C8B-B14F-4D97-AF65-F5344CB8AC3E}">
        <p14:creationId xmlns:p14="http://schemas.microsoft.com/office/powerpoint/2010/main" val="2024007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88A00-797B-4C54-9D2B-6C4984FD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8DB29-0B31-4922-98BA-91E28E3D7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85122-7A3A-4E9E-B42A-A83999E4DC0E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All analytics is low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112942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F722C-9FD3-421E-9AF7-6FB8F04A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level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28BB0-2B4D-48E1-B66B-680B5D20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3512"/>
            <a:ext cx="36671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1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041-B4AB-4BF0-B4C1-618CA63E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Wiki level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B9F12-614A-45F9-B8C4-3C66DD8C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149"/>
            <a:ext cx="2588046" cy="54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1845-90BE-42C0-867A-4D8243F5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F465-3252-48BB-B6C3-01EA2175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2800+ pages </a:t>
            </a:r>
          </a:p>
          <a:p>
            <a:pPr fontAlgn="base"/>
            <a:r>
              <a:rPr lang="en-US"/>
              <a:t>~3000 images </a:t>
            </a:r>
          </a:p>
          <a:p>
            <a:pPr fontAlgn="base"/>
            <a:r>
              <a:rPr lang="en-US"/>
              <a:t>~1000 uncategorized pages </a:t>
            </a:r>
          </a:p>
          <a:p>
            <a:pPr fontAlgn="base"/>
            <a:r>
              <a:rPr lang="en-US"/>
              <a:t>~1k orphan pages (almost same as uncategorized ones)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4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C913-B204-4E73-ABE9-2D438C92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level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BA945-2219-4D38-B4E6-EA535B55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0566"/>
            <a:ext cx="4462404" cy="49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95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B6CB-BD39-4010-A6CF-1048ECB4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24F91-6B44-41FF-A673-F83F29C6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260"/>
            <a:ext cx="7223449" cy="41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062D6-A7CD-48EB-A28E-B99216E9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VSTS Wiki offers that </a:t>
            </a:r>
            <a:r>
              <a:rPr lang="en-US" err="1"/>
              <a:t>Mediawiki</a:t>
            </a:r>
            <a:r>
              <a:rPr lang="en-US"/>
              <a:t> does not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69B6-71E3-4F6B-8775-A03625B8E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 list of supported formats by VSTS Wiki – </a:t>
            </a:r>
          </a:p>
          <a:p>
            <a:r>
              <a:rPr lang="en-US"/>
              <a:t>https://mseng.visualstudio.com/VSOnline/_wiki?pagePath=%2FVS.In-Social-Documents%2FWiki-edit-capabilities-(Markdown)</a:t>
            </a:r>
          </a:p>
        </p:txBody>
      </p:sp>
    </p:spTree>
    <p:extLst>
      <p:ext uri="{BB962C8B-B14F-4D97-AF65-F5344CB8AC3E}">
        <p14:creationId xmlns:p14="http://schemas.microsoft.com/office/powerpoint/2010/main" val="2937177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0099-62D9-479A-AE07-E9A9103A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Clone wiki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C3C24-0F4F-49E4-BC01-84AD115B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8014"/>
            <a:ext cx="3048000" cy="126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D2FAA-1E8A-40BA-9466-822BA0870EA3}"/>
              </a:ext>
            </a:extLst>
          </p:cNvPr>
          <p:cNvSpPr txBox="1"/>
          <p:nvPr/>
        </p:nvSpPr>
        <p:spPr>
          <a:xfrm>
            <a:off x="838200" y="1656016"/>
            <a:ext cx="500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Clone wiki and update offline. </a:t>
            </a: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Consider for DR strategy – Document the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0C76D-74CD-4327-830B-CC45C6C3F200}"/>
              </a:ext>
            </a:extLst>
          </p:cNvPr>
          <p:cNvSpPr txBox="1"/>
          <p:nvPr/>
        </p:nvSpPr>
        <p:spPr>
          <a:xfrm>
            <a:off x="9074608" y="0"/>
            <a:ext cx="3117392" cy="2080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: DR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Tool to periodically clone the Wiki repo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Push it on an on-</a:t>
            </a:r>
            <a:r>
              <a:rPr lang="en-US" sz="1000" err="1">
                <a:latin typeface="Segoe UI Light" panose="020B0502040204020203" pitchFamily="34" charset="0"/>
                <a:cs typeface="Segoe UI Light" panose="020B0502040204020203" pitchFamily="34" charset="0"/>
              </a:rPr>
              <a:t>prem</a:t>
            </a: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 environment where the content is accessible and readable just like VSTS Wiki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Tool to ensure the Clone and Push happened successfully based on validation of the timestamp of the last commit or success of the git commands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If needed send notifications to a team who needs to be notified of failures etc. </a:t>
            </a:r>
          </a:p>
          <a:p>
            <a:pPr marL="285750" indent="-285750">
              <a:buFont typeface="+mj-lt"/>
              <a:buAutoNum type="arabicPeriod"/>
            </a:pPr>
            <a:endParaRPr lang="en-US" sz="1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6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9846-AEFD-4E1D-BB3C-CA63CF83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 strategy for </a:t>
            </a:r>
            <a:r>
              <a:rPr lang="en-US" err="1"/>
              <a:t>VSOWiki</a:t>
            </a:r>
            <a:r>
              <a:rPr lang="en-US"/>
              <a:t>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9C3D-2700-45CA-8774-B5501E9C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b="1" dirty="0"/>
              <a:t>Stage 0 outage / regional outage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VSTSWiki</a:t>
            </a:r>
            <a:r>
              <a:rPr lang="en-US" dirty="0"/>
              <a:t> to an account outside Stage 0.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Tool to ensure periodic sync of content between </a:t>
            </a:r>
            <a:r>
              <a:rPr lang="en-US" dirty="0" err="1"/>
              <a:t>VSTSWiki</a:t>
            </a:r>
            <a:r>
              <a:rPr lang="en-US" dirty="0"/>
              <a:t> and the project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Tool to ensure sync happened successfully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Monitoring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for all scale units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Sync failure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Performance degradation from the synchronization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VSTS / AAD Outage </a:t>
            </a:r>
          </a:p>
          <a:p>
            <a:pPr marL="514350" indent="-514350">
              <a:buAutoNum type="arabicPeriod"/>
            </a:pPr>
            <a:r>
              <a:rPr lang="en-US" dirty="0"/>
              <a:t>Tool to periodically clone the Wiki repo – (nearly real time)</a:t>
            </a:r>
          </a:p>
          <a:p>
            <a:pPr marL="514350" indent="-514350">
              <a:buAutoNum type="arabicPeriod"/>
            </a:pPr>
            <a:r>
              <a:rPr lang="en-US" dirty="0"/>
              <a:t>Push it on a on-</a:t>
            </a:r>
            <a:r>
              <a:rPr lang="en-US" dirty="0" err="1"/>
              <a:t>prem</a:t>
            </a:r>
            <a:r>
              <a:rPr lang="en-US" dirty="0"/>
              <a:t> environment so that the content is accessible and readable just like VSTS Wiki</a:t>
            </a:r>
          </a:p>
          <a:p>
            <a:pPr marL="514350" indent="-514350">
              <a:buAutoNum type="arabicPeriod"/>
            </a:pPr>
            <a:r>
              <a:rPr lang="en-US" dirty="0"/>
              <a:t>Tool to ensure the Clone and Push happened successfully based on validation of the timestamp of the last commit or success of the git commands</a:t>
            </a:r>
          </a:p>
          <a:p>
            <a:pPr marL="514350" indent="-514350">
              <a:buAutoNum type="arabicPeriod"/>
            </a:pPr>
            <a:r>
              <a:rPr lang="en-US" dirty="0"/>
              <a:t>If needed send notifications to a team who needs to be notified of failures etc. </a:t>
            </a:r>
          </a:p>
          <a:p>
            <a:pPr marL="514350" indent="-514350">
              <a:buAutoNum type="arabicPeriod"/>
            </a:pPr>
            <a:r>
              <a:rPr lang="en-US" dirty="0"/>
              <a:t>In case of AAD outage the markdown files are still available that can be read offline using any markdown renderer such as VSCode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56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8FEB40-8399-425A-B4F5-E4165FA3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Editable TOC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E565C-EF48-4C5F-A7F8-D6F56BF50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75"/>
          <a:stretch/>
        </p:blipFill>
        <p:spPr>
          <a:xfrm>
            <a:off x="838200" y="1690688"/>
            <a:ext cx="2766767" cy="4417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30CE6-1D8E-47DA-AB13-18CA19164084}"/>
              </a:ext>
            </a:extLst>
          </p:cNvPr>
          <p:cNvSpPr txBox="1"/>
          <p:nvPr/>
        </p:nvSpPr>
        <p:spPr>
          <a:xfrm>
            <a:off x="9074608" y="0"/>
            <a:ext cx="3117392" cy="147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Allows to move pages in the hierarchy. Is a value add on top of the existing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mediawiki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static content hierarchy extension.</a:t>
            </a:r>
          </a:p>
        </p:txBody>
      </p:sp>
    </p:spTree>
    <p:extLst>
      <p:ext uri="{BB962C8B-B14F-4D97-AF65-F5344CB8AC3E}">
        <p14:creationId xmlns:p14="http://schemas.microsoft.com/office/powerpoint/2010/main" val="263567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8FEB40-8399-425A-B4F5-E4165FA3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 by side edit/ preview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2B68B-3571-4FB1-AFB7-9F49E6513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707"/>
            <a:ext cx="12192000" cy="321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C3BA2-CA34-49BE-9432-674A2DDB131C}"/>
              </a:ext>
            </a:extLst>
          </p:cNvPr>
          <p:cNvSpPr txBox="1"/>
          <p:nvPr/>
        </p:nvSpPr>
        <p:spPr>
          <a:xfrm>
            <a:off x="9074608" y="0"/>
            <a:ext cx="3117392" cy="713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: Better editing experience that allows in-line preview</a:t>
            </a:r>
          </a:p>
        </p:txBody>
      </p:sp>
    </p:spTree>
    <p:extLst>
      <p:ext uri="{BB962C8B-B14F-4D97-AF65-F5344CB8AC3E}">
        <p14:creationId xmlns:p14="http://schemas.microsoft.com/office/powerpoint/2010/main" val="3159560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201-D5D2-4468-A21C-AB14ACCB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work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38455-94AF-4612-AE24-5CE93643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158"/>
            <a:ext cx="12192000" cy="1308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50B93-6A2C-47A1-A97D-D53341009234}"/>
              </a:ext>
            </a:extLst>
          </p:cNvPr>
          <p:cNvSpPr txBox="1"/>
          <p:nvPr/>
        </p:nvSpPr>
        <p:spPr>
          <a:xfrm>
            <a:off x="9074608" y="0"/>
            <a:ext cx="3117392" cy="713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000">
                <a:latin typeface="Segoe UI Light" panose="020B0502040204020203" pitchFamily="34" charset="0"/>
                <a:cs typeface="Segoe UI Light" panose="020B0502040204020203" pitchFamily="34" charset="0"/>
              </a:rPr>
              <a:t>: Link work items to wiki pages to write epics, and planning docs,</a:t>
            </a:r>
          </a:p>
        </p:txBody>
      </p:sp>
    </p:spTree>
    <p:extLst>
      <p:ext uri="{BB962C8B-B14F-4D97-AF65-F5344CB8AC3E}">
        <p14:creationId xmlns:p14="http://schemas.microsoft.com/office/powerpoint/2010/main" val="2545066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F90A-7180-4672-9232-2928971D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5AF-D682-4726-92E4-B7FA0D53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Paste using clipboard</a:t>
            </a:r>
          </a:p>
          <a:p>
            <a:r>
              <a:rPr lang="en-US"/>
              <a:t>Mathematical formulas</a:t>
            </a:r>
          </a:p>
          <a:p>
            <a:r>
              <a:rPr lang="en-US"/>
              <a:t>Search across accounts</a:t>
            </a:r>
          </a:p>
          <a:p>
            <a:r>
              <a:rPr lang="en-US"/>
              <a:t>Filter pages based on titles</a:t>
            </a:r>
          </a:p>
          <a:p>
            <a:r>
              <a:rPr lang="en-US"/>
              <a:t>Offline page updates supporting PRs and other git flows</a:t>
            </a:r>
          </a:p>
          <a:p>
            <a:r>
              <a:rPr lang="en-US"/>
              <a:t>Click and drag pages to create links</a:t>
            </a:r>
          </a:p>
          <a:p>
            <a:r>
              <a:rPr lang="en-US"/>
              <a:t>Paste rich content as HTML</a:t>
            </a:r>
          </a:p>
          <a:p>
            <a:r>
              <a:rPr lang="en-US"/>
              <a:t>Wiki home page to show on the project description page</a:t>
            </a:r>
          </a:p>
        </p:txBody>
      </p:sp>
    </p:spTree>
    <p:extLst>
      <p:ext uri="{BB962C8B-B14F-4D97-AF65-F5344CB8AC3E}">
        <p14:creationId xmlns:p14="http://schemas.microsoft.com/office/powerpoint/2010/main" val="1897630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E1060-1E0B-4F35-BD1A-2336CCAA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Asks from content owner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D2B8D-D2D9-448A-95ED-8A5FAC47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09687-CEE2-461B-A051-CC6BAA0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&amp; View experiences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5C881-2FC4-411C-B1B2-8DDCE384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2CA44-1445-4A9F-8E84-2E4A6EC0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44ECF-F071-4F14-97A3-BF69C7C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/>
              <a:t>Feature priority: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Validate the proposal regarding feature priority for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mediawiki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. Sign off on the features that will not be supported on VSTS Wiki</a:t>
            </a:r>
          </a:p>
          <a:p>
            <a:pPr marL="514350" indent="-514350">
              <a:buFont typeface="+mj-lt"/>
              <a:buAutoNum type="arabicPeriod"/>
            </a:pP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/>
              <a:t>Content validation:</a:t>
            </a:r>
            <a:r>
              <a:rPr lang="en-US" sz="2400"/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~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1700 pages in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mediawiki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. Out of these 1700, there are several test pages,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orphaned pages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, unused pages. These need to be cleaned up before the migration.</a:t>
            </a:r>
          </a:p>
          <a:p>
            <a:pPr marL="514350" indent="-514350">
              <a:buFont typeface="+mj-lt"/>
              <a:buAutoNum type="arabicPeriod"/>
            </a:pPr>
            <a:endParaRPr lang="en-US" sz="2400" b="1"/>
          </a:p>
          <a:p>
            <a:pPr marL="514350" indent="-514350">
              <a:buFont typeface="+mj-lt"/>
              <a:buAutoNum type="arabicPeriod"/>
            </a:pPr>
            <a:r>
              <a:rPr lang="en-US" sz="2400" b="1"/>
              <a:t>Category tree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Mediawiki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supports a category tree. It is a graph structure where one page can be under multiple categories. VSTS Wiki supports a linear graph therefore we need to transform the category graph into a linear page based tree</a:t>
            </a:r>
          </a:p>
          <a:p>
            <a:pPr marL="514350" indent="-514350">
              <a:buFont typeface="+mj-lt"/>
              <a:buAutoNum type="arabicPeriod"/>
            </a:pP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/>
              <a:t>DR strategy: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Approval on the DR strategy from SD team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3751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561-9EE9-4A0F-A6B6-564BBFDA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7A1B-C6B8-4888-852D-35334E39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Tool1 – Migration tool that helps migrate all content from </a:t>
            </a:r>
            <a:r>
              <a:rPr lang="en-US" dirty="0" err="1"/>
              <a:t>mediawiki</a:t>
            </a:r>
            <a:r>
              <a:rPr lang="en-US" dirty="0"/>
              <a:t> to </a:t>
            </a:r>
            <a:r>
              <a:rPr lang="en-US" dirty="0" err="1"/>
              <a:t>VSTSWiki</a:t>
            </a:r>
            <a:r>
              <a:rPr lang="en-US" dirty="0"/>
              <a:t> in MD format</a:t>
            </a:r>
          </a:p>
          <a:p>
            <a:r>
              <a:rPr lang="en-US" dirty="0"/>
              <a:t>Tool2 – DR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8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7F6BD-6774-4F24-B0D3-0DEB4356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wise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B7690-FDB3-411E-A69D-06DBC504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926"/>
            <a:ext cx="5093974" cy="4643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FE4F7-7156-4414-BBB0-9C4FE9E17217}"/>
              </a:ext>
            </a:extLst>
          </p:cNvPr>
          <p:cNvSpPr txBox="1"/>
          <p:nvPr/>
        </p:nvSpPr>
        <p:spPr>
          <a:xfrm>
            <a:off x="9074608" y="0"/>
            <a:ext cx="31173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Sectional edits of the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Full page edits</a:t>
            </a:r>
          </a:p>
        </p:txBody>
      </p:sp>
    </p:spTree>
    <p:extLst>
      <p:ext uri="{BB962C8B-B14F-4D97-AF65-F5344CB8AC3E}">
        <p14:creationId xmlns:p14="http://schemas.microsoft.com/office/powerpoint/2010/main" val="47132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D2345-DB88-4AA2-A6A0-8E8F8723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Mediawiki</a:t>
            </a:r>
            <a:r>
              <a:rPr lang="en-US"/>
              <a:t> 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7D3D5-0A5D-4FC6-9F04-541CAEE6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398"/>
            <a:ext cx="8734425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40B22-CADD-41F1-A9ED-7CF3D672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4672"/>
            <a:ext cx="8858250" cy="128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299EC-D389-4572-B6B7-6BE26778AC9B}"/>
              </a:ext>
            </a:extLst>
          </p:cNvPr>
          <p:cNvSpPr txBox="1"/>
          <p:nvPr/>
        </p:nvSpPr>
        <p:spPr>
          <a:xfrm>
            <a:off x="838200" y="1611066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15221-A168-40B4-9E39-510E9776BB50}"/>
              </a:ext>
            </a:extLst>
          </p:cNvPr>
          <p:cNvSpPr txBox="1"/>
          <p:nvPr/>
        </p:nvSpPr>
        <p:spPr>
          <a:xfrm>
            <a:off x="786335" y="351534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Headings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3A015-7C07-4BE7-9128-4BD28C9CE246}"/>
              </a:ext>
            </a:extLst>
          </p:cNvPr>
          <p:cNvSpPr txBox="1"/>
          <p:nvPr/>
        </p:nvSpPr>
        <p:spPr>
          <a:xfrm>
            <a:off x="9074608" y="0"/>
            <a:ext cx="3117392" cy="1082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Mediawiki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format is different from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Users need to be educated on markdown format</a:t>
            </a:r>
          </a:p>
        </p:txBody>
      </p:sp>
    </p:spTree>
    <p:extLst>
      <p:ext uri="{BB962C8B-B14F-4D97-AF65-F5344CB8AC3E}">
        <p14:creationId xmlns:p14="http://schemas.microsoft.com/office/powerpoint/2010/main" val="410229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52E3D-76B8-4BD6-98D3-91D8E404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314DD-41EF-48FC-94DB-4D1642C1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235"/>
            <a:ext cx="5238750" cy="360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4B2F7-536D-45F1-AE4A-2FEDFAD73DFC}"/>
              </a:ext>
            </a:extLst>
          </p:cNvPr>
          <p:cNvSpPr txBox="1"/>
          <p:nvPr/>
        </p:nvSpPr>
        <p:spPr>
          <a:xfrm>
            <a:off x="9074608" y="0"/>
            <a:ext cx="3117392" cy="1082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Insert a table skeleton using a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mediawiki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Users can use markdown format to create tables</a:t>
            </a:r>
          </a:p>
        </p:txBody>
      </p:sp>
    </p:spTree>
    <p:extLst>
      <p:ext uri="{BB962C8B-B14F-4D97-AF65-F5344CB8AC3E}">
        <p14:creationId xmlns:p14="http://schemas.microsoft.com/office/powerpoint/2010/main" val="23136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2873-F2FD-4E58-9B7E-F7C42DCC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characters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5EF2B-9657-4E58-9D1D-713BBF18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2192000" cy="1387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3CBC6-14BC-4DA7-830C-85937482AA1E}"/>
              </a:ext>
            </a:extLst>
          </p:cNvPr>
          <p:cNvSpPr/>
          <p:nvPr/>
        </p:nvSpPr>
        <p:spPr>
          <a:xfrm>
            <a:off x="838200" y="4080966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https://mseng.visualstudio.com/VSOnline/_wiki?pagePath=%2FVS.In-Social-Documents%2FWiki-edit-capabilities-(Markdown)%2FMediawiki-equivalent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0002-D98A-4093-A141-A468722E2ED2}"/>
              </a:ext>
            </a:extLst>
          </p:cNvPr>
          <p:cNvSpPr txBox="1"/>
          <p:nvPr/>
        </p:nvSpPr>
        <p:spPr>
          <a:xfrm>
            <a:off x="838200" y="3684760"/>
            <a:ext cx="620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Some of the special characters in media wiki work in VSTS Wiki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F664F-4DFD-42EB-B874-903660728EB7}"/>
              </a:ext>
            </a:extLst>
          </p:cNvPr>
          <p:cNvSpPr txBox="1"/>
          <p:nvPr/>
        </p:nvSpPr>
        <p:spPr>
          <a:xfrm>
            <a:off x="9074608" y="0"/>
            <a:ext cx="3117392" cy="1082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Support for </a:t>
            </a:r>
            <a:r>
              <a:rPr lang="en-US" sz="1200" err="1">
                <a:latin typeface="Segoe UI Light" panose="020B0502040204020203" pitchFamily="34" charset="0"/>
                <a:cs typeface="Segoe UI Light" panose="020B0502040204020203" pitchFamily="34" charset="0"/>
              </a:rPr>
              <a:t>latin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 characters and symbols. Usage of such symbols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Priority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Workaround</a:t>
            </a: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114065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B1F2C413EA846B70AA484B6CB484C" ma:contentTypeVersion="10" ma:contentTypeDescription="Create a new document." ma:contentTypeScope="" ma:versionID="b4d0a9f6c7e6f1d28daedb5e78814788">
  <xsd:schema xmlns:xsd="http://www.w3.org/2001/XMLSchema" xmlns:xs="http://www.w3.org/2001/XMLSchema" xmlns:p="http://schemas.microsoft.com/office/2006/metadata/properties" xmlns:ns2="0755c3cd-fe9a-4b53-ab05-67f1ed1c7546" xmlns:ns3="e3a3fc08-c062-4ac7-bb9a-0dd4d3971401" targetNamespace="http://schemas.microsoft.com/office/2006/metadata/properties" ma:root="true" ma:fieldsID="ac2abdb9c518ec324388e9d907d6df30" ns2:_="" ns3:_="">
    <xsd:import namespace="0755c3cd-fe9a-4b53-ab05-67f1ed1c7546"/>
    <xsd:import namespace="e3a3fc08-c062-4ac7-bb9a-0dd4d397140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5c3cd-fe9a-4b53-ab05-67f1ed1c75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3fc08-c062-4ac7-bb9a-0dd4d3971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E31CF1-1299-42E9-A23C-4B78DA603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55c3cd-fe9a-4b53-ab05-67f1ed1c7546"/>
    <ds:schemaRef ds:uri="e3a3fc08-c062-4ac7-bb9a-0dd4d3971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A9AD6D-8EFB-4942-963E-9416348BA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246271-2B01-4A62-9A36-42EC48C2A803}">
  <ds:schemaRefs>
    <ds:schemaRef ds:uri="http://purl.org/dc/elements/1.1/"/>
    <ds:schemaRef ds:uri="http://schemas.microsoft.com/office/2006/metadata/properties"/>
    <ds:schemaRef ds:uri="0755c3cd-fe9a-4b53-ab05-67f1ed1c7546"/>
    <ds:schemaRef ds:uri="e3a3fc08-c062-4ac7-bb9a-0dd4d397140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2190</Words>
  <Application>Microsoft Office PowerPoint</Application>
  <PresentationFormat>Widescreen</PresentationFormat>
  <Paragraphs>305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Segoe UI Light</vt:lpstr>
      <vt:lpstr>Office Theme</vt:lpstr>
      <vt:lpstr>VSOWiki comparison with VSTS</vt:lpstr>
      <vt:lpstr>Context</vt:lpstr>
      <vt:lpstr>Terminology</vt:lpstr>
      <vt:lpstr>Scope</vt:lpstr>
      <vt:lpstr>Edit &amp; View experiences</vt:lpstr>
      <vt:lpstr>Section wise edit</vt:lpstr>
      <vt:lpstr>Mediawiki  Format</vt:lpstr>
      <vt:lpstr>Insert a table</vt:lpstr>
      <vt:lpstr>Special characters</vt:lpstr>
      <vt:lpstr>Text highlighting using HTML tags</vt:lpstr>
      <vt:lpstr>Templates - headers</vt:lpstr>
      <vt:lpstr>Template - box</vt:lpstr>
      <vt:lpstr>Templates – page content</vt:lpstr>
      <vt:lpstr>Templates - embedded content</vt:lpstr>
      <vt:lpstr>Additional information on templates</vt:lpstr>
      <vt:lpstr>Page redirects / alias</vt:lpstr>
      <vt:lpstr>Page names</vt:lpstr>
      <vt:lpstr>Links and deep links</vt:lpstr>
      <vt:lpstr>External links</vt:lpstr>
      <vt:lpstr>Empty category pages</vt:lpstr>
      <vt:lpstr>Page history</vt:lpstr>
      <vt:lpstr>Content organization</vt:lpstr>
      <vt:lpstr>Page hierarchy</vt:lpstr>
      <vt:lpstr>In-built TOC</vt:lpstr>
      <vt:lpstr>Categories and sub-categories</vt:lpstr>
      <vt:lpstr>Collaboration experience</vt:lpstr>
      <vt:lpstr>Discussions for each page</vt:lpstr>
      <vt:lpstr>Help to improve this page</vt:lpstr>
      <vt:lpstr>Management</vt:lpstr>
      <vt:lpstr>Page level ACLs</vt:lpstr>
      <vt:lpstr>Broken links</vt:lpstr>
      <vt:lpstr>Discovery</vt:lpstr>
      <vt:lpstr>Basic search</vt:lpstr>
      <vt:lpstr>Advanced search capability</vt:lpstr>
      <vt:lpstr>Multimedia</vt:lpstr>
      <vt:lpstr>Bookmark pages</vt:lpstr>
      <vt:lpstr>Analytics</vt:lpstr>
      <vt:lpstr>Page level analytics</vt:lpstr>
      <vt:lpstr>Wiki level stats</vt:lpstr>
      <vt:lpstr>User level stats</vt:lpstr>
      <vt:lpstr>Media stats</vt:lpstr>
      <vt:lpstr>What VSTS Wiki offers that Mediawiki does not</vt:lpstr>
      <vt:lpstr>Clone wiki</vt:lpstr>
      <vt:lpstr>DR strategy for VSOWiki only</vt:lpstr>
      <vt:lpstr>Editable TOC</vt:lpstr>
      <vt:lpstr>Side by side edit/ preview</vt:lpstr>
      <vt:lpstr>Link work items</vt:lpstr>
      <vt:lpstr>Other features</vt:lpstr>
      <vt:lpstr>Asks from content owner</vt:lpstr>
      <vt:lpstr>Key asks</vt:lpstr>
      <vt:lpstr>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VSOWiki comparison with VSTS</dc:title>
  <cp:lastModifiedBy>Sandeep Chadda</cp:lastModifiedBy>
  <cp:revision>13</cp:revision>
  <dcterms:modified xsi:type="dcterms:W3CDTF">2018-07-13T07:19:55Z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sancha@microsoft.com</vt:lpwstr>
  </property>
  <property fmtid="{D5CDD505-2E9C-101B-9397-08002B2CF9AE}" pid="5" name="MSIP_Label_f42aa342-8706-4288-bd11-ebb85995028c_SetDate">
    <vt:lpwstr>2017-10-30T12:08:31.6447511Z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0x01010098CB1F2C413EA846B70AA484B6CB484C</vt:lpwstr>
  </property>
</Properties>
</file>