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7" r:id="rId2"/>
    <p:sldId id="259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73" r:id="rId13"/>
    <p:sldId id="294" r:id="rId14"/>
    <p:sldId id="295" r:id="rId15"/>
    <p:sldId id="296" r:id="rId16"/>
    <p:sldId id="274" r:id="rId17"/>
    <p:sldId id="275" r:id="rId18"/>
    <p:sldId id="277" r:id="rId19"/>
    <p:sldId id="278" r:id="rId20"/>
    <p:sldId id="279" r:id="rId21"/>
    <p:sldId id="280" r:id="rId22"/>
    <p:sldId id="281" r:id="rId23"/>
    <p:sldId id="272" r:id="rId24"/>
    <p:sldId id="297" r:id="rId25"/>
    <p:sldId id="261" r:id="rId26"/>
    <p:sldId id="262" r:id="rId27"/>
    <p:sldId id="263" r:id="rId28"/>
    <p:sldId id="264" r:id="rId29"/>
    <p:sldId id="265" r:id="rId30"/>
    <p:sldId id="266" r:id="rId31"/>
    <p:sldId id="267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 autoAdjust="0"/>
    <p:restoredTop sz="94606" autoAdjust="0"/>
  </p:normalViewPr>
  <p:slideViewPr>
    <p:cSldViewPr snapToGrid="0" snapToObjects="1">
      <p:cViewPr varScale="1">
        <p:scale>
          <a:sx n="62" d="100"/>
          <a:sy n="62" d="100"/>
        </p:scale>
        <p:origin x="-824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54A759-5E41-EE44-B2A9-202B3930B1DF}" type="datetimeFigureOut">
              <a:rPr lang="en-US" smtClean="0"/>
              <a:t>5/30/17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CDB01-384D-9846-8E39-A7441B4DAD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589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5/30/17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60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5/30/17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166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5/30/17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4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5/30/17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22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5/30/17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77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5/30/17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366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5/30/17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455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5/30/17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277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5/30/17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99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5/30/17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317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5/30/17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273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C5D58-8B11-E847-8F80-DFE3BEC227C9}" type="datetimeFigureOut">
              <a:rPr lang="en-US" smtClean="0"/>
              <a:t>5/30/17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558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15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38600" cy="225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295400" y="3352800"/>
            <a:ext cx="64008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143000" y="3581400"/>
            <a:ext cx="64008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D40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ts val="1100"/>
              </a:spcBef>
              <a:buSzPct val="65000"/>
            </a:pPr>
            <a:r>
              <a:rPr lang="sq-AL" sz="44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Lucida Console"/>
                <a:ea typeface="SimSun" charset="0"/>
                <a:cs typeface="Lucida Console"/>
              </a:rPr>
              <a:t>ობიექტზე ორიენტირებული პროგრამირება</a:t>
            </a:r>
            <a:endParaRPr lang="sq-AL" sz="4400" dirty="0">
              <a:effectLst>
                <a:outerShdw blurRad="38100" dist="38100" dir="2700000" algn="tl">
                  <a:srgbClr val="DDDDDD"/>
                </a:outerShdw>
              </a:effectLst>
              <a:latin typeface="Lucida Console"/>
              <a:ea typeface="SimSun" charset="0"/>
              <a:cs typeface="Lucida Console"/>
            </a:endParaRPr>
          </a:p>
          <a:p>
            <a:pPr algn="ctr">
              <a:spcBef>
                <a:spcPts val="450"/>
              </a:spcBef>
              <a:buSzPct val="65000"/>
            </a:pPr>
            <a:r>
              <a:rPr lang="sq-AL" dirty="0">
                <a:effectLst>
                  <a:outerShdw blurRad="38100" dist="38100" dir="2700000" algn="tl">
                    <a:srgbClr val="DDDDDD"/>
                  </a:outerShdw>
                </a:effectLst>
                <a:latin typeface="Lucida Console"/>
                <a:ea typeface="SimSun" charset="0"/>
                <a:cs typeface="Lucida Console"/>
              </a:rPr>
              <a:t>ლექცია 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Lucida Console"/>
                <a:ea typeface="SimSun" charset="0"/>
                <a:cs typeface="Lucida Console"/>
              </a:rPr>
              <a:t>21</a:t>
            </a:r>
          </a:p>
          <a:p>
            <a:pPr algn="ctr">
              <a:spcBef>
                <a:spcPts val="450"/>
              </a:spcBef>
              <a:buSzPct val="65000"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859414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Version Control Features</a:t>
            </a:r>
          </a:p>
        </p:txBody>
      </p:sp>
      <p:sp>
        <p:nvSpPr>
          <p:cNvPr id="3" name="Rectangle 2"/>
          <p:cNvSpPr/>
          <p:nvPr/>
        </p:nvSpPr>
        <p:spPr>
          <a:xfrm>
            <a:off x="739913" y="1522058"/>
            <a:ext cx="7366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latin typeface="Lucida Console"/>
                <a:cs typeface="Lucida Console"/>
              </a:rPr>
              <a:t>Reliable - </a:t>
            </a:r>
            <a:r>
              <a:rPr lang="en-US" sz="2400" dirty="0" smtClean="0">
                <a:latin typeface="Lucida Console"/>
                <a:cs typeface="Lucida Console"/>
              </a:rPr>
              <a:t>keep </a:t>
            </a:r>
            <a:r>
              <a:rPr lang="en-US" sz="2400" dirty="0">
                <a:latin typeface="Lucida Console"/>
                <a:cs typeface="Lucida Console"/>
              </a:rPr>
              <a:t>versions around for as long as we need them; allow backups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latin typeface="Lucida Console"/>
                <a:cs typeface="Lucida Console"/>
              </a:rPr>
              <a:t>Multiple </a:t>
            </a:r>
            <a:r>
              <a:rPr lang="en-US" sz="2400" b="1" dirty="0" smtClean="0">
                <a:latin typeface="Lucida Console"/>
                <a:cs typeface="Lucida Console"/>
              </a:rPr>
              <a:t>files -</a:t>
            </a:r>
            <a:r>
              <a:rPr lang="en-US" sz="2400" dirty="0" smtClean="0">
                <a:latin typeface="Lucida Console"/>
                <a:cs typeface="Lucida Console"/>
              </a:rPr>
              <a:t> </a:t>
            </a:r>
            <a:r>
              <a:rPr lang="en-US" sz="2400" dirty="0">
                <a:latin typeface="Lucida Console"/>
                <a:cs typeface="Lucida Console"/>
              </a:rPr>
              <a:t>track versions of a project, not single files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latin typeface="Lucida Console"/>
                <a:cs typeface="Lucida Console"/>
              </a:rPr>
              <a:t>Meaningful versions </a:t>
            </a:r>
            <a:r>
              <a:rPr lang="en-US" sz="2400" dirty="0" smtClean="0">
                <a:latin typeface="Lucida Console"/>
                <a:cs typeface="Lucida Console"/>
              </a:rPr>
              <a:t>- </a:t>
            </a:r>
            <a:r>
              <a:rPr lang="en-US" sz="2400" dirty="0">
                <a:latin typeface="Lucida Console"/>
                <a:cs typeface="Lucida Console"/>
              </a:rPr>
              <a:t>what were the changes, why where they made?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latin typeface="Lucida Console"/>
                <a:cs typeface="Lucida Console"/>
              </a:rPr>
              <a:t>Revert </a:t>
            </a:r>
            <a:r>
              <a:rPr lang="en-US" sz="2400" dirty="0" smtClean="0">
                <a:latin typeface="Lucida Console"/>
                <a:cs typeface="Lucida Console"/>
              </a:rPr>
              <a:t>- restore </a:t>
            </a:r>
            <a:r>
              <a:rPr lang="en-US" sz="2400" dirty="0">
                <a:latin typeface="Lucida Console"/>
                <a:cs typeface="Lucida Console"/>
              </a:rPr>
              <a:t>old versions, in whole or in part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latin typeface="Lucida Console"/>
                <a:cs typeface="Lucida Console"/>
              </a:rPr>
              <a:t>Compare versions</a:t>
            </a:r>
            <a:endParaRPr lang="en-US" sz="2400" dirty="0">
              <a:latin typeface="Lucida Console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latin typeface="Lucida Console"/>
                <a:cs typeface="Lucida Console"/>
              </a:rPr>
              <a:t>Review history </a:t>
            </a:r>
            <a:r>
              <a:rPr lang="en-US" sz="2400" dirty="0" smtClean="0">
                <a:latin typeface="Lucida Console"/>
                <a:cs typeface="Lucida Console"/>
              </a:rPr>
              <a:t>- for </a:t>
            </a:r>
            <a:r>
              <a:rPr lang="en-US" sz="2400" dirty="0">
                <a:latin typeface="Lucida Console"/>
                <a:cs typeface="Lucida Console"/>
              </a:rPr>
              <a:t>the whole project or individual files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latin typeface="Lucida Console"/>
                <a:cs typeface="Lucida Console"/>
              </a:rPr>
              <a:t>Not just for </a:t>
            </a:r>
            <a:r>
              <a:rPr lang="en-US" sz="2400" b="1" dirty="0" smtClean="0">
                <a:latin typeface="Lucida Console"/>
                <a:cs typeface="Lucida Console"/>
              </a:rPr>
              <a:t>code -</a:t>
            </a:r>
            <a:r>
              <a:rPr lang="en-US" sz="2400" dirty="0" smtClean="0">
                <a:latin typeface="Lucida Console"/>
                <a:cs typeface="Lucida Console"/>
              </a:rPr>
              <a:t> </a:t>
            </a:r>
            <a:r>
              <a:rPr lang="en-US" sz="2400" dirty="0">
                <a:latin typeface="Lucida Console"/>
                <a:cs typeface="Lucida Console"/>
              </a:rPr>
              <a:t>prose, images, …</a:t>
            </a:r>
          </a:p>
        </p:txBody>
      </p:sp>
    </p:spTree>
    <p:extLst>
      <p:ext uri="{BB962C8B-B14F-4D97-AF65-F5344CB8AC3E}">
        <p14:creationId xmlns:p14="http://schemas.microsoft.com/office/powerpoint/2010/main" val="3375152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Version Control Features</a:t>
            </a:r>
          </a:p>
        </p:txBody>
      </p:sp>
      <p:sp>
        <p:nvSpPr>
          <p:cNvPr id="2" name="Rectangle 1"/>
          <p:cNvSpPr/>
          <p:nvPr/>
        </p:nvSpPr>
        <p:spPr>
          <a:xfrm>
            <a:off x="728869" y="1605340"/>
            <a:ext cx="763104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latin typeface="Lucida Console"/>
                <a:cs typeface="Lucida Console"/>
              </a:rPr>
              <a:t>Merge </a:t>
            </a:r>
            <a:r>
              <a:rPr lang="en-US" sz="2400" dirty="0" smtClean="0">
                <a:latin typeface="Lucida Console"/>
                <a:cs typeface="Lucida Console"/>
              </a:rPr>
              <a:t>- combine </a:t>
            </a:r>
            <a:r>
              <a:rPr lang="en-US" sz="2400" dirty="0">
                <a:latin typeface="Lucida Console"/>
                <a:cs typeface="Lucida Console"/>
              </a:rPr>
              <a:t>versions that diverged from a common previous version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latin typeface="Lucida Console"/>
                <a:cs typeface="Lucida Console"/>
              </a:rPr>
              <a:t>Track responsibility </a:t>
            </a:r>
            <a:r>
              <a:rPr lang="en-US" sz="2400" dirty="0" smtClean="0">
                <a:latin typeface="Lucida Console"/>
                <a:cs typeface="Lucida Console"/>
              </a:rPr>
              <a:t>- </a:t>
            </a:r>
            <a:r>
              <a:rPr lang="en-US" sz="2400" dirty="0">
                <a:latin typeface="Lucida Console"/>
                <a:cs typeface="Lucida Console"/>
              </a:rPr>
              <a:t>who made that change, who touched that line of code?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latin typeface="Lucida Console"/>
                <a:cs typeface="Lucida Console"/>
              </a:rPr>
              <a:t>Work in parallel </a:t>
            </a:r>
            <a:r>
              <a:rPr lang="en-US" sz="2400" dirty="0" smtClean="0">
                <a:latin typeface="Lucida Console"/>
                <a:cs typeface="Lucida Console"/>
              </a:rPr>
              <a:t>- allow </a:t>
            </a:r>
            <a:r>
              <a:rPr lang="en-US" sz="2400" dirty="0">
                <a:latin typeface="Lucida Console"/>
                <a:cs typeface="Lucida Console"/>
              </a:rPr>
              <a:t>one programmer to work on their own for a while (without giving up version control)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latin typeface="Lucida Console"/>
                <a:cs typeface="Lucida Console"/>
              </a:rPr>
              <a:t>Work-in-progress </a:t>
            </a:r>
            <a:r>
              <a:rPr lang="en-US" sz="2400" dirty="0" smtClean="0">
                <a:latin typeface="Lucida Console"/>
                <a:cs typeface="Lucida Console"/>
              </a:rPr>
              <a:t>- allow </a:t>
            </a:r>
            <a:r>
              <a:rPr lang="en-US" sz="2400" dirty="0">
                <a:latin typeface="Lucida Console"/>
                <a:cs typeface="Lucida Console"/>
              </a:rPr>
              <a:t>multiple programmers to share unfinished work (without disrupting others, without giving up version control)</a:t>
            </a:r>
          </a:p>
        </p:txBody>
      </p:sp>
    </p:spTree>
    <p:extLst>
      <p:ext uri="{BB962C8B-B14F-4D97-AF65-F5344CB8AC3E}">
        <p14:creationId xmlns:p14="http://schemas.microsoft.com/office/powerpoint/2010/main" val="4140971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Working Together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744593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latin typeface="Lucida Console"/>
                <a:cs typeface="Lucida Console"/>
              </a:rPr>
              <a:t>We use GIT for version </a:t>
            </a:r>
            <a:r>
              <a:rPr lang="en-US" sz="2400" b="1" dirty="0" smtClean="0">
                <a:latin typeface="Lucida Console"/>
                <a:cs typeface="Lucida Console"/>
              </a:rPr>
              <a:t>control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b="1" dirty="0" smtClean="0">
                <a:latin typeface="Lucida Console"/>
                <a:cs typeface="Lucida Console"/>
              </a:rPr>
              <a:t>Each </a:t>
            </a:r>
            <a:r>
              <a:rPr lang="en-US" sz="2400" b="1" dirty="0">
                <a:latin typeface="Lucida Console"/>
                <a:cs typeface="Lucida Console"/>
              </a:rPr>
              <a:t>commit should have useful message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latin typeface="Lucida Console"/>
                <a:cs typeface="Lucida Console"/>
              </a:rPr>
              <a:t>Do the code review for every commit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latin typeface="Lucida Console"/>
                <a:cs typeface="Lucida Console"/>
              </a:rPr>
              <a:t>Pair Programming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b="1" dirty="0">
                <a:latin typeface="Lucida Console"/>
                <a:cs typeface="Lucida Console"/>
              </a:rPr>
              <a:t>When multiple people contribute to a commit mention the in the message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latin typeface="Lucida Console"/>
                <a:cs typeface="Lucida Console"/>
              </a:rPr>
              <a:t>Pull before you start working, commit and push </a:t>
            </a:r>
            <a:r>
              <a:rPr lang="en-US" sz="2400" b="1" dirty="0" smtClean="0">
                <a:latin typeface="Lucida Console"/>
                <a:cs typeface="Lucida Console"/>
              </a:rPr>
              <a:t>frequently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latin typeface="Lucida Console"/>
                <a:cs typeface="Lucida Console"/>
              </a:rPr>
              <a:t>Never break the build!</a:t>
            </a:r>
            <a:endParaRPr lang="en-US" sz="2400" b="1" dirty="0">
              <a:latin typeface="Lucida Console"/>
              <a:cs typeface="Lucida Console"/>
            </a:endParaRPr>
          </a:p>
          <a:p>
            <a:endParaRPr lang="en-US" sz="2400" b="1" dirty="0">
              <a:latin typeface="Lucida Console"/>
              <a:cs typeface="Lucida Console"/>
            </a:endParaRPr>
          </a:p>
          <a:p>
            <a:endParaRPr lang="en-US" sz="2400" b="1" dirty="0">
              <a:latin typeface="Lucida Console"/>
              <a:cs typeface="Lucida Console"/>
            </a:endParaRPr>
          </a:p>
          <a:p>
            <a:endParaRPr lang="en-US" sz="2400" b="1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719591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Code Review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7445939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latin typeface="Lucida Console"/>
                <a:cs typeface="Lucida Console"/>
              </a:rPr>
              <a:t>Bugs or potential bugs</a:t>
            </a:r>
            <a:r>
              <a:rPr lang="en-US" sz="2400" b="1" dirty="0" smtClean="0">
                <a:latin typeface="Lucida Console"/>
                <a:cs typeface="Lucida Console"/>
              </a:rPr>
              <a:t>.</a:t>
            </a:r>
            <a:endParaRPr lang="en-US" sz="2400" b="1" dirty="0">
              <a:latin typeface="Lucida Console"/>
              <a:cs typeface="Lucida Console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 b="1" dirty="0">
                <a:latin typeface="Lucida Console"/>
                <a:cs typeface="Lucida Console"/>
              </a:rPr>
              <a:t>Repetitive code </a:t>
            </a:r>
            <a:r>
              <a:rPr lang="en-US" sz="2400" b="1" dirty="0" smtClean="0">
                <a:latin typeface="Lucida Console"/>
                <a:cs typeface="Lucida Console"/>
              </a:rPr>
              <a:t>(Don’t </a:t>
            </a:r>
            <a:r>
              <a:rPr lang="en-US" sz="2400" b="1" dirty="0">
                <a:latin typeface="Lucida Console"/>
                <a:cs typeface="Lucida Console"/>
              </a:rPr>
              <a:t>Repeat Yourself).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b="1" dirty="0">
                <a:latin typeface="Lucida Console"/>
                <a:cs typeface="Lucida Console"/>
              </a:rPr>
              <a:t>Disagreement between code and specification.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b="1" dirty="0">
                <a:latin typeface="Lucida Console"/>
                <a:cs typeface="Lucida Console"/>
              </a:rPr>
              <a:t>Off-by-one errors.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b="1" dirty="0">
                <a:latin typeface="Lucida Console"/>
                <a:cs typeface="Lucida Console"/>
              </a:rPr>
              <a:t>Global variables, and other too-large variable scopes.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b="1" dirty="0">
                <a:latin typeface="Lucida Console"/>
                <a:cs typeface="Lucida Console"/>
              </a:rPr>
              <a:t>Optimistic, </a:t>
            </a:r>
            <a:r>
              <a:rPr lang="en-US" sz="2400" b="1" dirty="0" err="1">
                <a:latin typeface="Lucida Console"/>
                <a:cs typeface="Lucida Console"/>
              </a:rPr>
              <a:t>undefensive</a:t>
            </a:r>
            <a:r>
              <a:rPr lang="en-US" sz="2400" b="1" dirty="0">
                <a:latin typeface="Lucida Console"/>
                <a:cs typeface="Lucida Console"/>
              </a:rPr>
              <a:t> programming.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b="1" dirty="0">
                <a:latin typeface="Lucida Console"/>
                <a:cs typeface="Lucida Console"/>
              </a:rPr>
              <a:t>Magic numbers.</a:t>
            </a:r>
            <a:endParaRPr lang="en-US" sz="2400" b="1" dirty="0" smtClean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212524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Code Review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317783"/>
            <a:ext cx="744593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latin typeface="Lucida Console"/>
                <a:cs typeface="Lucida Console"/>
              </a:rPr>
              <a:t>Unclear, messy code</a:t>
            </a:r>
            <a:r>
              <a:rPr lang="en-US" sz="2400" b="1" dirty="0" smtClean="0">
                <a:latin typeface="Lucida Console"/>
                <a:cs typeface="Lucida Console"/>
              </a:rPr>
              <a:t>.</a:t>
            </a:r>
            <a:endParaRPr lang="en-US" sz="2400" b="1" dirty="0">
              <a:latin typeface="Lucida Console"/>
              <a:cs typeface="Lucida Console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 b="1" dirty="0">
                <a:latin typeface="Lucida Console"/>
                <a:cs typeface="Lucida Console"/>
              </a:rPr>
              <a:t>Bad variable or method names.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b="1" dirty="0">
                <a:latin typeface="Lucida Console"/>
                <a:cs typeface="Lucida Console"/>
              </a:rPr>
              <a:t>Inconsistent indentation.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b="1" dirty="0">
                <a:latin typeface="Lucida Console"/>
                <a:cs typeface="Lucida Console"/>
              </a:rPr>
              <a:t>Convoluted control flow (if and while statements) that could be simplified.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b="1" dirty="0">
                <a:latin typeface="Lucida Console"/>
                <a:cs typeface="Lucida Console"/>
              </a:rPr>
              <a:t>Packing too much into one line of code, or too much into one method.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b="1" dirty="0">
                <a:latin typeface="Lucida Console"/>
                <a:cs typeface="Lucida Console"/>
              </a:rPr>
              <a:t>Failing to comment obscure code.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b="1" dirty="0">
                <a:latin typeface="Lucida Console"/>
                <a:cs typeface="Lucida Console"/>
              </a:rPr>
              <a:t>Having too many trivial comments that are simply redundant with the code.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b="1" dirty="0">
                <a:latin typeface="Lucida Console"/>
                <a:cs typeface="Lucida Console"/>
              </a:rPr>
              <a:t>Variables used for more than one purpose.</a:t>
            </a:r>
            <a:endParaRPr lang="en-US" sz="2400" b="1" dirty="0" smtClean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703878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Code Review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317783"/>
            <a:ext cx="744593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latin typeface="Lucida Console"/>
                <a:cs typeface="Lucida Console"/>
              </a:rPr>
              <a:t>Misusing </a:t>
            </a:r>
            <a:r>
              <a:rPr lang="en-US" sz="2400" b="1" dirty="0" smtClean="0">
                <a:latin typeface="Lucida Console"/>
                <a:cs typeface="Lucida Console"/>
              </a:rPr>
              <a:t>essential </a:t>
            </a:r>
            <a:r>
              <a:rPr lang="en-US" sz="2400" b="1" dirty="0">
                <a:latin typeface="Lucida Console"/>
                <a:cs typeface="Lucida Console"/>
              </a:rPr>
              <a:t>design concepts</a:t>
            </a:r>
            <a:r>
              <a:rPr lang="en-US" sz="2400" b="1" dirty="0" smtClean="0">
                <a:latin typeface="Lucida Console"/>
                <a:cs typeface="Lucida Console"/>
              </a:rPr>
              <a:t>.</a:t>
            </a:r>
            <a:endParaRPr lang="en-US" sz="2400" b="1" dirty="0">
              <a:latin typeface="Lucida Console"/>
              <a:cs typeface="Lucida Console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 b="1" dirty="0">
                <a:latin typeface="Lucida Console"/>
                <a:cs typeface="Lucida Console"/>
              </a:rPr>
              <a:t>Incomplete or incorrect specification for a method or class.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b="1" dirty="0">
                <a:latin typeface="Lucida Console"/>
                <a:cs typeface="Lucida Console"/>
              </a:rPr>
              <a:t>Representation exposure for a data abstraction.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b="1" dirty="0">
                <a:latin typeface="Lucida Console"/>
                <a:cs typeface="Lucida Console"/>
              </a:rPr>
              <a:t>Immutable </a:t>
            </a:r>
            <a:r>
              <a:rPr lang="en-US" sz="2400" b="1" dirty="0" err="1">
                <a:latin typeface="Lucida Console"/>
                <a:cs typeface="Lucida Console"/>
              </a:rPr>
              <a:t>datatypes</a:t>
            </a:r>
            <a:r>
              <a:rPr lang="en-US" sz="2400" b="1" dirty="0">
                <a:latin typeface="Lucida Console"/>
                <a:cs typeface="Lucida Console"/>
              </a:rPr>
              <a:t> that expose themselves to change.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b="1" dirty="0">
                <a:latin typeface="Lucida Console"/>
                <a:cs typeface="Lucida Console"/>
              </a:rPr>
              <a:t>Invariants that aren’t really invariant, or aren’t even stated.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b="1" dirty="0">
                <a:latin typeface="Lucida Console"/>
                <a:cs typeface="Lucida Console"/>
              </a:rPr>
              <a:t>Failure to implement the Object contract correctly </a:t>
            </a:r>
            <a:r>
              <a:rPr lang="en-US" sz="2400" b="1" dirty="0" smtClean="0">
                <a:latin typeface="Lucida Console"/>
                <a:cs typeface="Lucida Console"/>
              </a:rPr>
              <a:t>(equals </a:t>
            </a:r>
            <a:r>
              <a:rPr lang="en-US" sz="2400" b="1" dirty="0">
                <a:latin typeface="Lucida Console"/>
                <a:cs typeface="Lucida Console"/>
              </a:rPr>
              <a:t>and </a:t>
            </a:r>
            <a:r>
              <a:rPr lang="en-US" sz="2400" b="1" dirty="0" err="1" smtClean="0">
                <a:latin typeface="Lucida Console"/>
                <a:cs typeface="Lucida Console"/>
              </a:rPr>
              <a:t>hashCode</a:t>
            </a:r>
            <a:r>
              <a:rPr lang="en-US" sz="2400" b="1" dirty="0" smtClean="0">
                <a:latin typeface="Lucida Console"/>
                <a:cs typeface="Lucida Console"/>
              </a:rPr>
              <a:t>)</a:t>
            </a:r>
            <a:r>
              <a:rPr lang="en-US" sz="2400" b="1" dirty="0">
                <a:latin typeface="Lucida Console"/>
                <a:cs typeface="Lucida Console"/>
              </a:rPr>
              <a:t>.</a:t>
            </a:r>
            <a:endParaRPr lang="en-US" sz="2400" b="1" dirty="0" smtClean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286964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Dividing The Work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744593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latin typeface="Lucida Console"/>
                <a:cs typeface="Lucida Console"/>
              </a:rPr>
              <a:t>Every team member must make a contribution to every major component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latin typeface="Lucida Console"/>
                <a:cs typeface="Lucida Console"/>
              </a:rPr>
              <a:t>Contributions: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b="1" dirty="0" smtClean="0">
                <a:latin typeface="Lucida Console"/>
                <a:cs typeface="Lucida Console"/>
              </a:rPr>
              <a:t>Writing specifications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b="1" dirty="0" smtClean="0">
                <a:latin typeface="Lucida Console"/>
                <a:cs typeface="Lucida Console"/>
              </a:rPr>
              <a:t>Writing tests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b="1" dirty="0" smtClean="0">
                <a:latin typeface="Lucida Console"/>
                <a:cs typeface="Lucida Console"/>
              </a:rPr>
              <a:t>Writing implementation code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b="1" dirty="0" smtClean="0">
                <a:latin typeface="Lucida Console"/>
                <a:cs typeface="Lucida Console"/>
              </a:rPr>
              <a:t>Fixing bugs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b="1" dirty="0" smtClean="0">
                <a:latin typeface="Lucida Console"/>
                <a:cs typeface="Lucida Console"/>
              </a:rPr>
              <a:t>Giving code review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latin typeface="Lucida Console"/>
                <a:cs typeface="Lucida Console"/>
              </a:rPr>
              <a:t>You may not assign one member solely responsible for Data Base or writing tests</a:t>
            </a:r>
            <a:endParaRPr lang="en-US" sz="2400" b="1" dirty="0">
              <a:latin typeface="Lucida Console"/>
              <a:cs typeface="Lucida Console"/>
            </a:endParaRPr>
          </a:p>
          <a:p>
            <a:endParaRPr lang="en-US" sz="2400" b="1" dirty="0">
              <a:latin typeface="Lucida Console"/>
              <a:cs typeface="Lucida Console"/>
            </a:endParaRPr>
          </a:p>
          <a:p>
            <a:endParaRPr lang="en-US" sz="2400" b="1" dirty="0">
              <a:latin typeface="Lucida Console"/>
              <a:cs typeface="Lucida Console"/>
            </a:endParaRPr>
          </a:p>
          <a:p>
            <a:endParaRPr lang="en-US" sz="2400" b="1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59638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Tasks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74459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latin typeface="Lucida Console"/>
                <a:cs typeface="Lucida Console"/>
              </a:rPr>
              <a:t>Team Contract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latin typeface="Lucida Console"/>
                <a:cs typeface="Lucida Console"/>
              </a:rPr>
              <a:t>Understand the problem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latin typeface="Lucida Console"/>
                <a:cs typeface="Lucida Console"/>
              </a:rPr>
              <a:t>Design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latin typeface="Lucida Console"/>
                <a:cs typeface="Lucida Console"/>
              </a:rPr>
              <a:t>Test and implement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latin typeface="Lucida Console"/>
                <a:cs typeface="Lucida Console"/>
              </a:rPr>
              <a:t>Reflection</a:t>
            </a:r>
            <a:endParaRPr lang="en-US" sz="2400" b="1" dirty="0">
              <a:latin typeface="Lucida Console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endParaRPr lang="en-US" sz="2400" b="1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4034490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Software Design Processes</a:t>
            </a:r>
          </a:p>
        </p:txBody>
      </p:sp>
      <p:pic>
        <p:nvPicPr>
          <p:cNvPr id="2" name="Picture 1" descr="Screen Shot 2017-05-28 at 6.46.25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7066"/>
            <a:ext cx="9144000" cy="473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560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Software Design Processes</a:t>
            </a:r>
          </a:p>
        </p:txBody>
      </p:sp>
      <p:pic>
        <p:nvPicPr>
          <p:cNvPr id="3" name="Picture 2" descr="Screen Shot 2017-05-28 at 6.46.42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329" y="1143000"/>
            <a:ext cx="5896471" cy="498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987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Sylfaen"/>
                <a:ea typeface="SimSun" charset="0"/>
                <a:cs typeface="Sylfaen"/>
              </a:rPr>
              <a:t>Welcome!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744593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Lucida Console"/>
                <a:cs typeface="Lucida Console"/>
              </a:rPr>
              <a:t>Today:</a:t>
            </a:r>
          </a:p>
          <a:p>
            <a:pPr marL="285750" indent="-285750">
              <a:buFont typeface="Arial"/>
              <a:buChar char="•"/>
            </a:pPr>
            <a:r>
              <a:rPr lang="sq-A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Final Project</a:t>
            </a:r>
          </a:p>
          <a:p>
            <a:pPr marL="285750" indent="-285750">
              <a:buFont typeface="Arial"/>
              <a:buChar char="•"/>
            </a:pPr>
            <a:r>
              <a:rPr lang="sq-A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TeamWork</a:t>
            </a:r>
          </a:p>
          <a:p>
            <a:pPr marL="285750" indent="-285750">
              <a:buFont typeface="Arial"/>
              <a:buChar char="•"/>
            </a:pPr>
            <a:r>
              <a:rPr lang="sq-A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Software Development Processes</a:t>
            </a:r>
          </a:p>
          <a:p>
            <a:pPr marL="285750" indent="-285750">
              <a:buFont typeface="Arial"/>
              <a:buChar char="•"/>
            </a:pPr>
            <a:r>
              <a:rPr lang="sq-A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Git</a:t>
            </a:r>
          </a:p>
          <a:p>
            <a:pPr marL="285750" indent="-285750">
              <a:buFont typeface="Arial"/>
              <a:buChar char="•"/>
            </a:pPr>
            <a:endParaRPr lang="sq-AL" sz="2400" b="1" dirty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  <a:p>
            <a:endParaRPr lang="sq-AL" sz="2400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229484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Software Design Processes</a:t>
            </a:r>
          </a:p>
        </p:txBody>
      </p:sp>
      <p:pic>
        <p:nvPicPr>
          <p:cNvPr id="2" name="Picture 1" descr="Screen Shot 2017-05-28 at 6.47.08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2124"/>
            <a:ext cx="9144000" cy="434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95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Software Design Processes</a:t>
            </a:r>
          </a:p>
        </p:txBody>
      </p:sp>
      <p:pic>
        <p:nvPicPr>
          <p:cNvPr id="3" name="Picture 2" descr="Screen Shot 2017-05-28 at 6.54.45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2868"/>
            <a:ext cx="9144000" cy="475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865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Grading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744593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latin typeface="Lucida Console"/>
                <a:cs typeface="Lucida Console"/>
              </a:rPr>
              <a:t>Team Grade(per accepted feature):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b="1" dirty="0" smtClean="0">
                <a:latin typeface="Lucida Console"/>
                <a:cs typeface="Lucida Console"/>
              </a:rPr>
              <a:t>Design 				– 30%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b="1" dirty="0" smtClean="0">
                <a:latin typeface="Lucida Console"/>
                <a:cs typeface="Lucida Console"/>
              </a:rPr>
              <a:t>Implementation 	– 40%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b="1" dirty="0" smtClean="0">
                <a:latin typeface="Lucida Console"/>
                <a:cs typeface="Lucida Console"/>
              </a:rPr>
              <a:t>Testing 				– 30%</a:t>
            </a:r>
            <a:endParaRPr lang="en-US" sz="2400" b="1" dirty="0">
              <a:latin typeface="Lucida Console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latin typeface="Lucida Console"/>
                <a:cs typeface="Lucida Console"/>
              </a:rPr>
              <a:t>Individual Grade: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b="1" dirty="0" smtClean="0">
                <a:latin typeface="Lucida Console"/>
                <a:cs typeface="Lucida Console"/>
              </a:rPr>
              <a:t>Team Grade 							– 40%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b="1" dirty="0">
                <a:latin typeface="Lucida Console"/>
                <a:cs typeface="Lucida Console"/>
              </a:rPr>
              <a:t>Writing </a:t>
            </a:r>
            <a:r>
              <a:rPr lang="en-US" sz="2400" b="1" dirty="0" smtClean="0">
                <a:latin typeface="Lucida Console"/>
                <a:cs typeface="Lucida Console"/>
              </a:rPr>
              <a:t>specifications 			– 10%</a:t>
            </a:r>
            <a:endParaRPr lang="en-US" sz="2400" b="1" dirty="0">
              <a:latin typeface="Lucida Console"/>
              <a:cs typeface="Lucida Console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 b="1" dirty="0">
                <a:latin typeface="Lucida Console"/>
                <a:cs typeface="Lucida Console"/>
              </a:rPr>
              <a:t>Writing </a:t>
            </a:r>
            <a:r>
              <a:rPr lang="en-US" sz="2400" b="1" dirty="0" smtClean="0">
                <a:latin typeface="Lucida Console"/>
                <a:cs typeface="Lucida Console"/>
              </a:rPr>
              <a:t>tests,</a:t>
            </a:r>
            <a:r>
              <a:rPr lang="en-US" sz="2400" b="1" dirty="0">
                <a:latin typeface="Lucida Console"/>
                <a:cs typeface="Lucida Console"/>
              </a:rPr>
              <a:t> Fixing </a:t>
            </a:r>
            <a:r>
              <a:rPr lang="en-US" sz="2400" b="1" dirty="0" smtClean="0">
                <a:latin typeface="Lucida Console"/>
                <a:cs typeface="Lucida Console"/>
              </a:rPr>
              <a:t>bugs 	– 15%</a:t>
            </a:r>
            <a:endParaRPr lang="en-US" sz="2400" b="1" dirty="0">
              <a:latin typeface="Lucida Console"/>
              <a:cs typeface="Lucida Console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 b="1" dirty="0">
                <a:latin typeface="Lucida Console"/>
                <a:cs typeface="Lucida Console"/>
              </a:rPr>
              <a:t>Writing </a:t>
            </a:r>
            <a:r>
              <a:rPr lang="en-US" sz="2400" b="1" dirty="0" smtClean="0">
                <a:latin typeface="Lucida Console"/>
                <a:cs typeface="Lucida Console"/>
              </a:rPr>
              <a:t>implementation 			– 20%</a:t>
            </a:r>
            <a:endParaRPr lang="en-US" sz="2400" b="1" dirty="0">
              <a:latin typeface="Lucida Console"/>
              <a:cs typeface="Lucida Console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 b="1" dirty="0">
                <a:latin typeface="Lucida Console"/>
                <a:cs typeface="Lucida Console"/>
              </a:rPr>
              <a:t>Giving code </a:t>
            </a:r>
            <a:r>
              <a:rPr lang="en-US" sz="2400" b="1" dirty="0" smtClean="0">
                <a:latin typeface="Lucida Console"/>
                <a:cs typeface="Lucida Console"/>
              </a:rPr>
              <a:t>review 				– 10%</a:t>
            </a:r>
            <a:endParaRPr lang="en-US" sz="2400" b="1" dirty="0">
              <a:latin typeface="Lucida Console"/>
              <a:cs typeface="Lucida Console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 b="1" dirty="0" smtClean="0">
                <a:latin typeface="Lucida Console"/>
                <a:cs typeface="Lucida Console"/>
              </a:rPr>
              <a:t>Reflection 							– 5%</a:t>
            </a:r>
          </a:p>
          <a:p>
            <a:pPr marL="800100" lvl="1" indent="-342900">
              <a:buFont typeface="Arial"/>
              <a:buChar char="•"/>
            </a:pPr>
            <a:endParaRPr lang="en-US" sz="2400" b="1" dirty="0" smtClean="0">
              <a:latin typeface="Lucida Console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endParaRPr lang="en-US" sz="2400" b="1" dirty="0" smtClean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366036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What is Git?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latin typeface="Lucida Console"/>
                <a:cs typeface="Lucida Console"/>
              </a:rPr>
              <a:t>Repository</a:t>
            </a:r>
          </a:p>
          <a:p>
            <a:pPr lvl="1"/>
            <a:r>
              <a:rPr lang="en-US" b="1" dirty="0" smtClean="0">
                <a:latin typeface="Lucida Console"/>
                <a:cs typeface="Lucida Console"/>
              </a:rPr>
              <a:t>A set of commit objects</a:t>
            </a:r>
          </a:p>
          <a:p>
            <a:pPr lvl="1"/>
            <a:r>
              <a:rPr lang="en-US" b="1" dirty="0" smtClean="0">
                <a:latin typeface="Lucida Console"/>
                <a:cs typeface="Lucida Console"/>
              </a:rPr>
              <a:t>A set of references called heads</a:t>
            </a:r>
            <a:endParaRPr lang="en-US" b="1" dirty="0">
              <a:latin typeface="Lucida Console"/>
              <a:cs typeface="Lucida Console"/>
            </a:endParaRPr>
          </a:p>
          <a:p>
            <a:endParaRPr lang="en-US" b="1" dirty="0" smtClean="0">
              <a:latin typeface="Lucida Console"/>
              <a:cs typeface="Lucida Console"/>
            </a:endParaRPr>
          </a:p>
          <a:p>
            <a:r>
              <a:rPr lang="en-US" b="1" dirty="0" smtClean="0">
                <a:latin typeface="Lucida Console"/>
                <a:cs typeface="Lucida Console"/>
              </a:rPr>
              <a:t>.</a:t>
            </a:r>
            <a:r>
              <a:rPr lang="en-US" b="1" dirty="0" err="1" smtClean="0">
                <a:latin typeface="Lucida Console"/>
                <a:cs typeface="Lucida Console"/>
              </a:rPr>
              <a:t>git</a:t>
            </a:r>
            <a:r>
              <a:rPr lang="en-US" b="1" dirty="0" smtClean="0">
                <a:latin typeface="Lucida Console"/>
                <a:cs typeface="Lucida Console"/>
              </a:rPr>
              <a:t> directory</a:t>
            </a:r>
            <a:endParaRPr lang="en-US" b="1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676691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What is Git?</a:t>
            </a:r>
          </a:p>
        </p:txBody>
      </p:sp>
      <p:pic>
        <p:nvPicPr>
          <p:cNvPr id="2" name="Picture 1" descr="Screen Shot 2017-05-29 at 11.02.49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705" y="1266757"/>
            <a:ext cx="4364381" cy="511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495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Sylfaen"/>
                <a:ea typeface="SimSun" charset="0"/>
                <a:cs typeface="Sylfaen"/>
              </a:rPr>
              <a:t>Commit Objects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latin typeface="Sylfaen"/>
                <a:cs typeface="Sylfaen"/>
              </a:rPr>
              <a:t>A set of files (state of a project)</a:t>
            </a:r>
          </a:p>
          <a:p>
            <a:r>
              <a:rPr lang="en-US" b="1" dirty="0" smtClean="0">
                <a:latin typeface="Sylfaen"/>
                <a:cs typeface="Sylfaen"/>
              </a:rPr>
              <a:t>Reference to Parent commit objects</a:t>
            </a:r>
          </a:p>
          <a:p>
            <a:r>
              <a:rPr lang="en-US" b="1" dirty="0" smtClean="0">
                <a:latin typeface="Sylfaen"/>
                <a:cs typeface="Sylfaen"/>
              </a:rPr>
              <a:t>SHA1 name – hash string</a:t>
            </a:r>
          </a:p>
          <a:p>
            <a:pPr lvl="1"/>
            <a:r>
              <a:rPr lang="en-US" b="1" dirty="0" smtClean="0">
                <a:latin typeface="Sylfaen"/>
                <a:cs typeface="Sylfaen"/>
              </a:rPr>
              <a:t>Identical commits have same hash</a:t>
            </a:r>
          </a:p>
          <a:p>
            <a:endParaRPr lang="en-US" b="1" dirty="0" smtClean="0">
              <a:latin typeface="Sylfaen"/>
              <a:cs typeface="Sylfaen"/>
            </a:endParaRPr>
          </a:p>
          <a:p>
            <a:r>
              <a:rPr lang="en-US" b="1" dirty="0" smtClean="0">
                <a:latin typeface="Sylfaen"/>
                <a:cs typeface="Sylfaen"/>
              </a:rPr>
              <a:t>Repository is an acyclic directed graph.</a:t>
            </a:r>
            <a:endParaRPr lang="en-US" b="1" dirty="0">
              <a:latin typeface="Sylfaen"/>
              <a:cs typeface="Sylfaen"/>
            </a:endParaRPr>
          </a:p>
        </p:txBody>
      </p:sp>
    </p:spTree>
    <p:extLst>
      <p:ext uri="{BB962C8B-B14F-4D97-AF65-F5344CB8AC3E}">
        <p14:creationId xmlns:p14="http://schemas.microsoft.com/office/powerpoint/2010/main" val="2645250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Sylfaen"/>
                <a:ea typeface="SimSun" charset="0"/>
                <a:cs typeface="Sylfaen"/>
              </a:rPr>
              <a:t>Heads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latin typeface="Sylfaen"/>
                <a:cs typeface="Sylfaen"/>
              </a:rPr>
              <a:t>A head is a simple reference to a commit object</a:t>
            </a:r>
          </a:p>
          <a:p>
            <a:r>
              <a:rPr lang="en-US" b="1" dirty="0" smtClean="0">
                <a:latin typeface="Sylfaen"/>
                <a:cs typeface="Sylfaen"/>
              </a:rPr>
              <a:t>Master</a:t>
            </a:r>
          </a:p>
          <a:p>
            <a:r>
              <a:rPr lang="en-US" b="1" dirty="0" smtClean="0">
                <a:latin typeface="Sylfaen"/>
                <a:cs typeface="Sylfaen"/>
              </a:rPr>
              <a:t>Current head – Aliased to HEAD</a:t>
            </a:r>
          </a:p>
        </p:txBody>
      </p:sp>
    </p:spTree>
    <p:extLst>
      <p:ext uri="{BB962C8B-B14F-4D97-AF65-F5344CB8AC3E}">
        <p14:creationId xmlns:p14="http://schemas.microsoft.com/office/powerpoint/2010/main" val="2645250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Sylfaen"/>
                <a:ea typeface="SimSun" charset="0"/>
                <a:cs typeface="Sylfaen"/>
              </a:rPr>
              <a:t>Simple commands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>
                <a:solidFill>
                  <a:srgbClr val="FF0000"/>
                </a:solidFill>
                <a:latin typeface="Sylfaen"/>
                <a:cs typeface="Sylfaen"/>
              </a:rPr>
              <a:t>git</a:t>
            </a:r>
            <a:r>
              <a:rPr lang="en-US" b="1" dirty="0" smtClean="0">
                <a:solidFill>
                  <a:srgbClr val="FF0000"/>
                </a:solidFill>
                <a:latin typeface="Sylfaen"/>
                <a:cs typeface="Sylfaen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Sylfaen"/>
                <a:cs typeface="Sylfaen"/>
              </a:rPr>
              <a:t>init</a:t>
            </a:r>
            <a:r>
              <a:rPr lang="en-US" b="1" dirty="0" smtClean="0">
                <a:solidFill>
                  <a:srgbClr val="FF0000"/>
                </a:solidFill>
                <a:latin typeface="Sylfaen"/>
                <a:cs typeface="Sylfaen"/>
              </a:rPr>
              <a:t> </a:t>
            </a:r>
            <a:r>
              <a:rPr lang="en-US" b="1" dirty="0" smtClean="0">
                <a:latin typeface="Sylfaen"/>
                <a:cs typeface="Sylfaen"/>
              </a:rPr>
              <a:t>– initializes repo, creates .</a:t>
            </a:r>
            <a:r>
              <a:rPr lang="en-US" b="1" dirty="0" err="1" smtClean="0">
                <a:latin typeface="Sylfaen"/>
                <a:cs typeface="Sylfaen"/>
              </a:rPr>
              <a:t>git</a:t>
            </a:r>
            <a:r>
              <a:rPr lang="en-US" b="1" dirty="0" smtClean="0">
                <a:latin typeface="Sylfaen"/>
                <a:cs typeface="Sylfaen"/>
              </a:rPr>
              <a:t> </a:t>
            </a:r>
            <a:r>
              <a:rPr lang="en-US" b="1" dirty="0" err="1" smtClean="0">
                <a:latin typeface="Sylfaen"/>
                <a:cs typeface="Sylfaen"/>
              </a:rPr>
              <a:t>dir</a:t>
            </a:r>
            <a:endParaRPr lang="en-US" b="1" dirty="0" smtClean="0">
              <a:latin typeface="Sylfaen"/>
              <a:cs typeface="Sylfaen"/>
            </a:endParaRPr>
          </a:p>
          <a:p>
            <a:r>
              <a:rPr lang="en-US" b="1" dirty="0" err="1" smtClean="0">
                <a:solidFill>
                  <a:srgbClr val="FF0000"/>
                </a:solidFill>
                <a:latin typeface="Sylfaen"/>
                <a:cs typeface="Sylfaen"/>
              </a:rPr>
              <a:t>git</a:t>
            </a:r>
            <a:r>
              <a:rPr lang="en-US" b="1" dirty="0" smtClean="0">
                <a:solidFill>
                  <a:srgbClr val="FF0000"/>
                </a:solidFill>
                <a:latin typeface="Sylfaen"/>
                <a:cs typeface="Sylfaen"/>
              </a:rPr>
              <a:t> add </a:t>
            </a:r>
            <a:r>
              <a:rPr lang="en-US" b="1" dirty="0" smtClean="0">
                <a:latin typeface="Sylfaen"/>
                <a:cs typeface="Sylfaen"/>
              </a:rPr>
              <a:t>– adds modified files</a:t>
            </a:r>
          </a:p>
          <a:p>
            <a:pPr lvl="1"/>
            <a:r>
              <a:rPr lang="en-US" b="1" dirty="0" err="1" smtClean="0">
                <a:latin typeface="Sylfaen"/>
                <a:cs typeface="Sylfaen"/>
              </a:rPr>
              <a:t>Git</a:t>
            </a:r>
            <a:r>
              <a:rPr lang="en-US" b="1" dirty="0" smtClean="0">
                <a:latin typeface="Sylfaen"/>
                <a:cs typeface="Sylfaen"/>
              </a:rPr>
              <a:t> automatically adds unchanged files</a:t>
            </a:r>
          </a:p>
          <a:p>
            <a:r>
              <a:rPr lang="en-US" b="1" dirty="0" err="1" smtClean="0">
                <a:solidFill>
                  <a:srgbClr val="FF0000"/>
                </a:solidFill>
                <a:latin typeface="Sylfaen"/>
                <a:cs typeface="Sylfaen"/>
              </a:rPr>
              <a:t>git</a:t>
            </a:r>
            <a:r>
              <a:rPr lang="en-US" b="1" dirty="0" smtClean="0">
                <a:solidFill>
                  <a:srgbClr val="FF0000"/>
                </a:solidFill>
                <a:latin typeface="Sylfaen"/>
                <a:cs typeface="Sylfaen"/>
              </a:rPr>
              <a:t> commit </a:t>
            </a:r>
            <a:r>
              <a:rPr lang="en-US" b="1" dirty="0" smtClean="0">
                <a:latin typeface="Sylfaen"/>
                <a:cs typeface="Sylfaen"/>
              </a:rPr>
              <a:t>– create a commit object</a:t>
            </a:r>
          </a:p>
          <a:p>
            <a:r>
              <a:rPr lang="en-US" b="1" dirty="0" err="1" smtClean="0">
                <a:solidFill>
                  <a:srgbClr val="FF0000"/>
                </a:solidFill>
                <a:latin typeface="Sylfaen"/>
                <a:cs typeface="Sylfaen"/>
              </a:rPr>
              <a:t>git</a:t>
            </a:r>
            <a:r>
              <a:rPr lang="en-US" b="1" dirty="0" smtClean="0">
                <a:solidFill>
                  <a:srgbClr val="FF0000"/>
                </a:solidFill>
                <a:latin typeface="Sylfaen"/>
                <a:cs typeface="Sylfaen"/>
              </a:rPr>
              <a:t> log </a:t>
            </a:r>
            <a:r>
              <a:rPr lang="en-US" b="1" dirty="0" smtClean="0">
                <a:latin typeface="Sylfaen"/>
                <a:cs typeface="Sylfaen"/>
              </a:rPr>
              <a:t>– all commits from HEAD to initial commit</a:t>
            </a:r>
          </a:p>
          <a:p>
            <a:r>
              <a:rPr lang="en-US" b="1" dirty="0" err="1" smtClean="0">
                <a:solidFill>
                  <a:srgbClr val="FF0000"/>
                </a:solidFill>
                <a:latin typeface="Sylfaen"/>
                <a:cs typeface="Sylfaen"/>
              </a:rPr>
              <a:t>git</a:t>
            </a:r>
            <a:r>
              <a:rPr lang="en-US" b="1" dirty="0" smtClean="0">
                <a:solidFill>
                  <a:srgbClr val="FF0000"/>
                </a:solidFill>
                <a:latin typeface="Sylfaen"/>
                <a:cs typeface="Sylfaen"/>
              </a:rPr>
              <a:t> status </a:t>
            </a:r>
            <a:r>
              <a:rPr lang="en-US" b="1" dirty="0" smtClean="0">
                <a:latin typeface="Sylfaen"/>
                <a:cs typeface="Sylfaen"/>
              </a:rPr>
              <a:t>– which files have changed</a:t>
            </a:r>
          </a:p>
          <a:p>
            <a:r>
              <a:rPr lang="en-US" b="1" dirty="0" err="1" smtClean="0">
                <a:solidFill>
                  <a:srgbClr val="FF0000"/>
                </a:solidFill>
                <a:latin typeface="Sylfaen"/>
                <a:cs typeface="Sylfaen"/>
              </a:rPr>
              <a:t>git</a:t>
            </a:r>
            <a:r>
              <a:rPr lang="en-US" b="1" dirty="0" smtClean="0">
                <a:solidFill>
                  <a:srgbClr val="FF0000"/>
                </a:solidFill>
                <a:latin typeface="Sylfaen"/>
                <a:cs typeface="Sylfaen"/>
              </a:rPr>
              <a:t> diff </a:t>
            </a:r>
            <a:r>
              <a:rPr lang="en-US" b="1" dirty="0" smtClean="0">
                <a:latin typeface="Sylfaen"/>
                <a:cs typeface="Sylfaen"/>
              </a:rPr>
              <a:t>– diff between HEAD and current state</a:t>
            </a:r>
          </a:p>
          <a:p>
            <a:endParaRPr lang="en-US" b="1" dirty="0" smtClean="0">
              <a:latin typeface="Sylfaen"/>
              <a:cs typeface="Sylfaen"/>
            </a:endParaRPr>
          </a:p>
          <a:p>
            <a:endParaRPr lang="en-US" b="1" dirty="0" smtClean="0">
              <a:latin typeface="Sylfaen"/>
              <a:cs typeface="Sylfaen"/>
            </a:endParaRPr>
          </a:p>
        </p:txBody>
      </p:sp>
    </p:spTree>
    <p:extLst>
      <p:ext uri="{BB962C8B-B14F-4D97-AF65-F5344CB8AC3E}">
        <p14:creationId xmlns:p14="http://schemas.microsoft.com/office/powerpoint/2010/main" val="2645250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Sylfaen"/>
                <a:ea typeface="SimSun" charset="0"/>
                <a:cs typeface="Sylfaen"/>
              </a:rPr>
              <a:t>Standard Workflow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latin typeface="Sylfaen"/>
                <a:cs typeface="Sylfaen"/>
              </a:rPr>
              <a:t>Do some programming</a:t>
            </a:r>
          </a:p>
          <a:p>
            <a:r>
              <a:rPr lang="en-US" b="1" dirty="0" err="1" smtClean="0">
                <a:solidFill>
                  <a:srgbClr val="FF0000"/>
                </a:solidFill>
                <a:latin typeface="Sylfaen"/>
                <a:cs typeface="Sylfaen"/>
              </a:rPr>
              <a:t>git</a:t>
            </a:r>
            <a:r>
              <a:rPr lang="en-US" b="1" dirty="0" smtClean="0">
                <a:solidFill>
                  <a:srgbClr val="FF0000"/>
                </a:solidFill>
                <a:latin typeface="Sylfaen"/>
                <a:cs typeface="Sylfaen"/>
              </a:rPr>
              <a:t> status </a:t>
            </a:r>
            <a:r>
              <a:rPr lang="en-US" b="1" dirty="0" smtClean="0">
                <a:latin typeface="Sylfaen"/>
                <a:cs typeface="Sylfaen"/>
              </a:rPr>
              <a:t>to see what files have been changed</a:t>
            </a:r>
          </a:p>
          <a:p>
            <a:r>
              <a:rPr lang="en-US" b="1" dirty="0" err="1" smtClean="0">
                <a:solidFill>
                  <a:srgbClr val="FF0000"/>
                </a:solidFill>
                <a:latin typeface="Sylfaen"/>
                <a:cs typeface="Sylfaen"/>
              </a:rPr>
              <a:t>git</a:t>
            </a:r>
            <a:r>
              <a:rPr lang="en-US" b="1" dirty="0" smtClean="0">
                <a:solidFill>
                  <a:srgbClr val="FF0000"/>
                </a:solidFill>
                <a:latin typeface="Sylfaen"/>
                <a:cs typeface="Sylfaen"/>
              </a:rPr>
              <a:t> diff [file] </a:t>
            </a:r>
          </a:p>
          <a:p>
            <a:r>
              <a:rPr lang="en-US" b="1" dirty="0" err="1" smtClean="0">
                <a:solidFill>
                  <a:srgbClr val="FF0000"/>
                </a:solidFill>
                <a:latin typeface="Sylfaen"/>
                <a:cs typeface="Sylfaen"/>
              </a:rPr>
              <a:t>git</a:t>
            </a:r>
            <a:r>
              <a:rPr lang="en-US" b="1" dirty="0" smtClean="0">
                <a:solidFill>
                  <a:srgbClr val="FF0000"/>
                </a:solidFill>
                <a:latin typeface="Sylfaen"/>
                <a:cs typeface="Sylfaen"/>
              </a:rPr>
              <a:t> commit –a –m [message]</a:t>
            </a:r>
            <a:endParaRPr lang="en-US" b="1" dirty="0">
              <a:solidFill>
                <a:srgbClr val="FF0000"/>
              </a:solidFill>
              <a:latin typeface="Sylfaen"/>
              <a:cs typeface="Sylfaen"/>
            </a:endParaRPr>
          </a:p>
        </p:txBody>
      </p:sp>
    </p:spTree>
    <p:extLst>
      <p:ext uri="{BB962C8B-B14F-4D97-AF65-F5344CB8AC3E}">
        <p14:creationId xmlns:p14="http://schemas.microsoft.com/office/powerpoint/2010/main" val="2645250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Sylfaen"/>
                <a:ea typeface="SimSun" charset="0"/>
                <a:cs typeface="Sylfaen"/>
              </a:rPr>
              <a:t>Branching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latin typeface="Sylfaen"/>
                <a:cs typeface="Sylfaen"/>
              </a:rPr>
              <a:t>The purpose of Branching</a:t>
            </a:r>
          </a:p>
          <a:p>
            <a:r>
              <a:rPr lang="en-US" b="1" dirty="0" err="1" smtClean="0">
                <a:latin typeface="Sylfaen"/>
                <a:cs typeface="Sylfaen"/>
              </a:rPr>
              <a:t>git</a:t>
            </a:r>
            <a:r>
              <a:rPr lang="en-US" b="1" dirty="0" smtClean="0">
                <a:latin typeface="Sylfaen"/>
                <a:cs typeface="Sylfaen"/>
              </a:rPr>
              <a:t> branch [new-head-name] [reference]</a:t>
            </a:r>
          </a:p>
          <a:p>
            <a:r>
              <a:rPr lang="en-US" b="1" dirty="0" err="1" smtClean="0">
                <a:latin typeface="Sylfaen"/>
                <a:cs typeface="Sylfaen"/>
              </a:rPr>
              <a:t>git</a:t>
            </a:r>
            <a:r>
              <a:rPr lang="en-US" b="1" dirty="0" smtClean="0">
                <a:latin typeface="Sylfaen"/>
                <a:cs typeface="Sylfaen"/>
              </a:rPr>
              <a:t> checkout – switch branches</a:t>
            </a:r>
          </a:p>
          <a:p>
            <a:pPr lvl="1"/>
            <a:r>
              <a:rPr lang="en-US" b="1" dirty="0" smtClean="0">
                <a:latin typeface="Sylfaen"/>
                <a:cs typeface="Sylfaen"/>
              </a:rPr>
              <a:t>Points HEAD to the specified commit object</a:t>
            </a:r>
          </a:p>
          <a:p>
            <a:pPr lvl="1"/>
            <a:r>
              <a:rPr lang="en-US" b="1" dirty="0" smtClean="0">
                <a:latin typeface="Sylfaen"/>
                <a:cs typeface="Sylfaen"/>
              </a:rPr>
              <a:t>Rewrites all files in the directory.</a:t>
            </a:r>
          </a:p>
          <a:p>
            <a:r>
              <a:rPr lang="en-US" b="1" dirty="0" smtClean="0">
                <a:latin typeface="Sylfaen"/>
                <a:cs typeface="Sylfaen"/>
              </a:rPr>
              <a:t>Commit all changes before changing branch</a:t>
            </a:r>
          </a:p>
          <a:p>
            <a:r>
              <a:rPr lang="en-US" b="1" dirty="0" smtClean="0">
                <a:latin typeface="Sylfaen"/>
                <a:cs typeface="Sylfaen"/>
              </a:rPr>
              <a:t>Tip: master branch always should be in releasable state.</a:t>
            </a:r>
            <a:endParaRPr lang="en-US" b="1" dirty="0">
              <a:latin typeface="Sylfaen"/>
              <a:cs typeface="Sylfaen"/>
            </a:endParaRPr>
          </a:p>
        </p:txBody>
      </p:sp>
    </p:spTree>
    <p:extLst>
      <p:ext uri="{BB962C8B-B14F-4D97-AF65-F5344CB8AC3E}">
        <p14:creationId xmlns:p14="http://schemas.microsoft.com/office/powerpoint/2010/main" val="3409902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Invention of Version Control</a:t>
            </a:r>
          </a:p>
        </p:txBody>
      </p:sp>
      <p:pic>
        <p:nvPicPr>
          <p:cNvPr id="2" name="Picture 1" descr="Screen Shot 2017-05-29 at 10.33.24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45613"/>
            <a:ext cx="9144000" cy="140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681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Sylfaen"/>
                <a:ea typeface="SimSun" charset="0"/>
                <a:cs typeface="Sylfaen"/>
              </a:rPr>
              <a:t>Merging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>
                <a:latin typeface="Sylfaen"/>
                <a:cs typeface="Sylfaen"/>
              </a:rPr>
              <a:t>git</a:t>
            </a:r>
            <a:r>
              <a:rPr lang="en-US" b="1" dirty="0" smtClean="0">
                <a:latin typeface="Sylfaen"/>
                <a:cs typeface="Sylfaen"/>
              </a:rPr>
              <a:t> merge</a:t>
            </a:r>
          </a:p>
          <a:p>
            <a:pPr lvl="1"/>
            <a:r>
              <a:rPr lang="en-US" b="1" dirty="0" smtClean="0">
                <a:latin typeface="Sylfaen"/>
                <a:cs typeface="Sylfaen"/>
              </a:rPr>
              <a:t>Identify common ancestor of current and merge</a:t>
            </a:r>
          </a:p>
          <a:p>
            <a:pPr lvl="1"/>
            <a:r>
              <a:rPr lang="en-US" b="1" dirty="0" smtClean="0">
                <a:latin typeface="Sylfaen"/>
                <a:cs typeface="Sylfaen"/>
              </a:rPr>
              <a:t>Determine changes</a:t>
            </a:r>
          </a:p>
          <a:p>
            <a:pPr lvl="1"/>
            <a:r>
              <a:rPr lang="en-US" b="1" dirty="0" smtClean="0">
                <a:latin typeface="Sylfaen"/>
                <a:cs typeface="Sylfaen"/>
              </a:rPr>
              <a:t>If no conflicts create new commit with two parent objects</a:t>
            </a:r>
          </a:p>
          <a:p>
            <a:pPr lvl="1"/>
            <a:r>
              <a:rPr lang="en-US" b="1" dirty="0" smtClean="0">
                <a:latin typeface="Sylfaen"/>
                <a:cs typeface="Sylfaen"/>
              </a:rPr>
              <a:t>If conflict no commit is created.</a:t>
            </a:r>
          </a:p>
          <a:p>
            <a:r>
              <a:rPr lang="en-US" b="1" dirty="0" smtClean="0">
                <a:latin typeface="Sylfaen"/>
                <a:cs typeface="Sylfaen"/>
              </a:rPr>
              <a:t>Resolving conflicts</a:t>
            </a:r>
          </a:p>
          <a:p>
            <a:endParaRPr lang="en-US" b="1" dirty="0">
              <a:latin typeface="Sylfaen"/>
              <a:cs typeface="Sylfaen"/>
            </a:endParaRPr>
          </a:p>
        </p:txBody>
      </p:sp>
    </p:spTree>
    <p:extLst>
      <p:ext uri="{BB962C8B-B14F-4D97-AF65-F5344CB8AC3E}">
        <p14:creationId xmlns:p14="http://schemas.microsoft.com/office/powerpoint/2010/main" val="3409902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Sylfaen"/>
                <a:ea typeface="SimSun" charset="0"/>
                <a:cs typeface="Sylfaen"/>
              </a:rPr>
              <a:t>Distributed Version Control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>
                <a:latin typeface="Sylfaen"/>
                <a:cs typeface="Sylfaen"/>
              </a:rPr>
              <a:t>git</a:t>
            </a:r>
            <a:r>
              <a:rPr lang="en-US" b="1" dirty="0" smtClean="0">
                <a:latin typeface="Sylfaen"/>
                <a:cs typeface="Sylfaen"/>
              </a:rPr>
              <a:t> clone</a:t>
            </a:r>
          </a:p>
          <a:p>
            <a:pPr lvl="1"/>
            <a:r>
              <a:rPr lang="en-US" b="1" dirty="0" smtClean="0">
                <a:latin typeface="Sylfaen"/>
                <a:cs typeface="Sylfaen"/>
              </a:rPr>
              <a:t>Remote repo references</a:t>
            </a:r>
          </a:p>
          <a:p>
            <a:pPr lvl="1"/>
            <a:r>
              <a:rPr lang="en-US" b="1" dirty="0" smtClean="0">
                <a:latin typeface="Sylfaen"/>
                <a:cs typeface="Sylfaen"/>
              </a:rPr>
              <a:t>Remote heads</a:t>
            </a:r>
          </a:p>
          <a:p>
            <a:r>
              <a:rPr lang="en-US" b="1" dirty="0" err="1" smtClean="0">
                <a:latin typeface="Sylfaen"/>
                <a:cs typeface="Sylfaen"/>
              </a:rPr>
              <a:t>git</a:t>
            </a:r>
            <a:r>
              <a:rPr lang="en-US" b="1" dirty="0" smtClean="0">
                <a:latin typeface="Sylfaen"/>
                <a:cs typeface="Sylfaen"/>
              </a:rPr>
              <a:t> fetch</a:t>
            </a:r>
          </a:p>
          <a:p>
            <a:r>
              <a:rPr lang="en-US" b="1" dirty="0" err="1" smtClean="0">
                <a:latin typeface="Sylfaen"/>
                <a:cs typeface="Sylfaen"/>
              </a:rPr>
              <a:t>git</a:t>
            </a:r>
            <a:r>
              <a:rPr lang="en-US" b="1" dirty="0" smtClean="0">
                <a:latin typeface="Sylfaen"/>
                <a:cs typeface="Sylfaen"/>
              </a:rPr>
              <a:t> pull</a:t>
            </a:r>
          </a:p>
          <a:p>
            <a:r>
              <a:rPr lang="en-US" b="1" dirty="0" err="1" smtClean="0">
                <a:latin typeface="Sylfaen"/>
                <a:cs typeface="Sylfaen"/>
              </a:rPr>
              <a:t>git</a:t>
            </a:r>
            <a:r>
              <a:rPr lang="en-US" b="1" dirty="0" smtClean="0">
                <a:latin typeface="Sylfaen"/>
                <a:cs typeface="Sylfaen"/>
              </a:rPr>
              <a:t> push </a:t>
            </a:r>
            <a:endParaRPr lang="en-US" b="1" dirty="0">
              <a:latin typeface="Sylfaen"/>
              <a:cs typeface="Sylfaen"/>
            </a:endParaRPr>
          </a:p>
        </p:txBody>
      </p:sp>
    </p:spTree>
    <p:extLst>
      <p:ext uri="{BB962C8B-B14F-4D97-AF65-F5344CB8AC3E}">
        <p14:creationId xmlns:p14="http://schemas.microsoft.com/office/powerpoint/2010/main" val="3409902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Invention of Version Control</a:t>
            </a:r>
          </a:p>
        </p:txBody>
      </p:sp>
      <p:pic>
        <p:nvPicPr>
          <p:cNvPr id="3" name="Picture 2" descr="Screen Shot 2017-05-29 at 10.34.47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133" y="1458292"/>
            <a:ext cx="2298700" cy="1854200"/>
          </a:xfrm>
          <a:prstGeom prst="rect">
            <a:avLst/>
          </a:prstGeom>
        </p:spPr>
      </p:pic>
      <p:pic>
        <p:nvPicPr>
          <p:cNvPr id="9" name="Picture 8" descr="Screen Shot 2017-05-29 at 10.35.11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363" y="3567871"/>
            <a:ext cx="57531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274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Invention of Version Control</a:t>
            </a:r>
          </a:p>
        </p:txBody>
      </p:sp>
      <p:pic>
        <p:nvPicPr>
          <p:cNvPr id="2" name="Picture 1" descr="Screen Shot 2017-05-29 at 10.35.50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865" y="1751495"/>
            <a:ext cx="485140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641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Invention of Version Control</a:t>
            </a:r>
          </a:p>
        </p:txBody>
      </p:sp>
      <p:pic>
        <p:nvPicPr>
          <p:cNvPr id="3" name="Picture 2" descr="Screen Shot 2017-05-29 at 10.36.20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831" y="2150718"/>
            <a:ext cx="54991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78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Invention of Version Control</a:t>
            </a:r>
          </a:p>
        </p:txBody>
      </p:sp>
      <p:pic>
        <p:nvPicPr>
          <p:cNvPr id="2" name="Picture 1" descr="Screen Shot 2017-05-29 at 10.37.17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08" y="1805057"/>
            <a:ext cx="72390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650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Invention of Version Control</a:t>
            </a:r>
          </a:p>
        </p:txBody>
      </p:sp>
      <p:pic>
        <p:nvPicPr>
          <p:cNvPr id="3" name="Picture 2" descr="Screen Shot 2017-05-29 at 10.37.43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7242"/>
            <a:ext cx="9144000" cy="354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923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Version Control Terminology</a:t>
            </a:r>
          </a:p>
        </p:txBody>
      </p:sp>
      <p:sp>
        <p:nvSpPr>
          <p:cNvPr id="2" name="Rectangle 1"/>
          <p:cNvSpPr/>
          <p:nvPr/>
        </p:nvSpPr>
        <p:spPr>
          <a:xfrm>
            <a:off x="717825" y="1579217"/>
            <a:ext cx="7299739" cy="4154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b="1" dirty="0" smtClean="0">
                <a:latin typeface="Lucida Console"/>
                <a:cs typeface="Lucida Console"/>
              </a:rPr>
              <a:t>Repository</a:t>
            </a:r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dirty="0" smtClean="0">
                <a:latin typeface="Lucida Console"/>
                <a:cs typeface="Lucida Console"/>
              </a:rPr>
              <a:t>- </a:t>
            </a:r>
            <a:r>
              <a:rPr lang="en-US" sz="2400" dirty="0">
                <a:latin typeface="Lucida Console"/>
                <a:cs typeface="Lucida Console"/>
              </a:rPr>
              <a:t>a local or remote store of the versions in our project</a:t>
            </a: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latin typeface="Lucida Console"/>
                <a:cs typeface="Lucida Console"/>
              </a:rPr>
              <a:t>Working copy </a:t>
            </a:r>
            <a:r>
              <a:rPr lang="en-US" sz="2400" dirty="0" smtClean="0">
                <a:latin typeface="Lucida Console"/>
                <a:cs typeface="Lucida Console"/>
              </a:rPr>
              <a:t>- a </a:t>
            </a:r>
            <a:r>
              <a:rPr lang="en-US" sz="2400" dirty="0">
                <a:latin typeface="Lucida Console"/>
                <a:cs typeface="Lucida Console"/>
              </a:rPr>
              <a:t>local, editable copy of our project that we can work on</a:t>
            </a:r>
          </a:p>
          <a:p>
            <a:pPr marL="285750" indent="-285750">
              <a:buFont typeface="Arial"/>
              <a:buChar char="•"/>
            </a:pPr>
            <a:r>
              <a:rPr lang="en-US" sz="2400" b="1" dirty="0" smtClean="0">
                <a:latin typeface="Lucida Console"/>
                <a:cs typeface="Lucida Console"/>
              </a:rPr>
              <a:t>File - </a:t>
            </a:r>
            <a:r>
              <a:rPr lang="en-US" sz="2400" dirty="0" smtClean="0">
                <a:latin typeface="Lucida Console"/>
                <a:cs typeface="Lucida Console"/>
              </a:rPr>
              <a:t>a </a:t>
            </a:r>
            <a:r>
              <a:rPr lang="en-US" sz="2400" dirty="0">
                <a:latin typeface="Lucida Console"/>
                <a:cs typeface="Lucida Console"/>
              </a:rPr>
              <a:t>single file in our project</a:t>
            </a: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latin typeface="Lucida Console"/>
                <a:cs typeface="Lucida Console"/>
              </a:rPr>
              <a:t>Version </a:t>
            </a:r>
            <a:r>
              <a:rPr lang="en-US" sz="2400" dirty="0">
                <a:latin typeface="Lucida Console"/>
                <a:cs typeface="Lucida Console"/>
              </a:rPr>
              <a:t>or </a:t>
            </a:r>
            <a:r>
              <a:rPr lang="en-US" sz="2400" b="1" dirty="0">
                <a:latin typeface="Lucida Console"/>
                <a:cs typeface="Lucida Console"/>
              </a:rPr>
              <a:t>revision </a:t>
            </a:r>
            <a:r>
              <a:rPr lang="en-US" sz="2400" dirty="0" smtClean="0">
                <a:latin typeface="Lucida Console"/>
                <a:cs typeface="Lucida Console"/>
              </a:rPr>
              <a:t>- a </a:t>
            </a:r>
            <a:r>
              <a:rPr lang="en-US" sz="2400" dirty="0">
                <a:latin typeface="Lucida Console"/>
                <a:cs typeface="Lucida Console"/>
              </a:rPr>
              <a:t>record of the contents of our project at a point in time</a:t>
            </a: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latin typeface="Lucida Console"/>
                <a:cs typeface="Lucida Console"/>
              </a:rPr>
              <a:t>Change </a:t>
            </a:r>
            <a:r>
              <a:rPr lang="en-US" sz="2400" dirty="0">
                <a:latin typeface="Lucida Console"/>
                <a:cs typeface="Lucida Console"/>
              </a:rPr>
              <a:t>or </a:t>
            </a:r>
            <a:r>
              <a:rPr lang="en-US" sz="2400" b="1" dirty="0">
                <a:latin typeface="Lucida Console"/>
                <a:cs typeface="Lucida Console"/>
              </a:rPr>
              <a:t>diff </a:t>
            </a:r>
            <a:r>
              <a:rPr lang="en-US" sz="2400" dirty="0" smtClean="0">
                <a:latin typeface="Lucida Console"/>
                <a:cs typeface="Lucida Console"/>
              </a:rPr>
              <a:t>- the </a:t>
            </a:r>
            <a:r>
              <a:rPr lang="en-US" sz="2400" dirty="0">
                <a:latin typeface="Lucida Console"/>
                <a:cs typeface="Lucida Console"/>
              </a:rPr>
              <a:t>difference between two versions</a:t>
            </a: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latin typeface="Lucida Console"/>
                <a:cs typeface="Lucida Console"/>
              </a:rPr>
              <a:t>Head </a:t>
            </a:r>
            <a:r>
              <a:rPr lang="en-US" sz="2400" dirty="0" smtClean="0">
                <a:latin typeface="Lucida Console"/>
                <a:cs typeface="Lucida Console"/>
              </a:rPr>
              <a:t>- the </a:t>
            </a:r>
            <a:r>
              <a:rPr lang="en-US" sz="2400" dirty="0">
                <a:latin typeface="Lucida Console"/>
                <a:cs typeface="Lucida Console"/>
              </a:rPr>
              <a:t>current version</a:t>
            </a:r>
          </a:p>
        </p:txBody>
      </p:sp>
    </p:spTree>
    <p:extLst>
      <p:ext uri="{BB962C8B-B14F-4D97-AF65-F5344CB8AC3E}">
        <p14:creationId xmlns:p14="http://schemas.microsoft.com/office/powerpoint/2010/main" val="1671283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24976</TotalTime>
  <Words>822</Words>
  <Application>Microsoft Macintosh PowerPoint</Application>
  <PresentationFormat>On-screen Show (4:3)</PresentationFormat>
  <Paragraphs>152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iomodo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iomodo iomodo</dc:creator>
  <cp:lastModifiedBy>iomodo iomodo</cp:lastModifiedBy>
  <cp:revision>543</cp:revision>
  <dcterms:created xsi:type="dcterms:W3CDTF">2012-02-15T19:28:42Z</dcterms:created>
  <dcterms:modified xsi:type="dcterms:W3CDTF">2017-05-30T21:49:25Z</dcterms:modified>
</cp:coreProperties>
</file>