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4" r:id="rId8"/>
    <p:sldId id="278" r:id="rId9"/>
    <p:sldId id="279" r:id="rId10"/>
    <p:sldId id="280" r:id="rId11"/>
    <p:sldId id="281" r:id="rId12"/>
    <p:sldId id="259" r:id="rId13"/>
    <p:sldId id="260" r:id="rId14"/>
    <p:sldId id="26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5" r:id="rId29"/>
    <p:sldId id="267" r:id="rId30"/>
    <p:sldId id="268" r:id="rId31"/>
    <p:sldId id="269" r:id="rId32"/>
    <p:sldId id="270" r:id="rId33"/>
    <p:sldId id="272" r:id="rId34"/>
    <p:sldId id="295" r:id="rId35"/>
    <p:sldId id="296" r:id="rId36"/>
    <p:sldId id="298" r:id="rId37"/>
    <p:sldId id="297" r:id="rId38"/>
    <p:sldId id="299" r:id="rId39"/>
    <p:sldId id="300" r:id="rId40"/>
    <p:sldId id="301" r:id="rId41"/>
    <p:sldId id="302" r:id="rId42"/>
    <p:sldId id="303" r:id="rId43"/>
    <p:sldId id="306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Grading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Grade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Assignments</c:v>
                </c:pt>
                <c:pt idx="1">
                  <c:v>Final Project</c:v>
                </c:pt>
                <c:pt idx="2">
                  <c:v>Final Exam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45.0</c:v>
                </c:pt>
                <c:pt idx="1">
                  <c:v>35.0</c:v>
                </c:pt>
                <c:pt idx="2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9D1C-A707-2040-8341-180B81CB2211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Sylfaen" charset="0"/>
                <a:ea typeface="SimSun" charset="0"/>
                <a:cs typeface="SimSun" charset="0"/>
              </a:rPr>
              <a:t>ობიექტზე ორიენტირებული პროგრამირება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Sylfaen" charset="0"/>
              <a:ea typeface="SimSun" charset="0"/>
              <a:cs typeface="SimSun" charset="0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Sylfaen" charset="0"/>
                <a:ea typeface="SimSun" charset="0"/>
                <a:cs typeface="SimSun" charset="0"/>
              </a:rPr>
              <a:t>ლექცია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Sylfaen" charset="0"/>
                <a:ea typeface="SimSun" charset="0"/>
                <a:cs typeface="SimSun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81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More OOP stuff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Containers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Templates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365912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More OOP stuff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Containers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Templates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Abstraction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65912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More OOP stuff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Containers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Templates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Abstraction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Recursion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Algorithms and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50487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Databases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not a prerequisite, but it will be helpful  </a:t>
            </a:r>
          </a:p>
        </p:txBody>
      </p:sp>
    </p:spTree>
    <p:extLst>
      <p:ext uri="{BB962C8B-B14F-4D97-AF65-F5344CB8AC3E}">
        <p14:creationId xmlns:p14="http://schemas.microsoft.com/office/powerpoint/2010/main" val="354023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 </a:t>
            </a:r>
          </a:p>
        </p:txBody>
      </p:sp>
    </p:spTree>
    <p:extLst>
      <p:ext uri="{BB962C8B-B14F-4D97-AF65-F5344CB8AC3E}">
        <p14:creationId xmlns:p14="http://schemas.microsoft.com/office/powerpoint/2010/main" val="408264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Encapsulation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Encapsulation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Encapsulation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Polymorphism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Software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What should we know?</a:t>
            </a:r>
            <a:endParaRPr lang="en-US" sz="2400" dirty="0">
              <a:latin typeface="Sylfaen"/>
              <a:cs typeface="Sylfae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OOP Overview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27133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  <a:endParaRPr lang="en-US" sz="2400" dirty="0">
              <a:latin typeface="Sylfaen"/>
              <a:cs typeface="Sylfae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Encapsulation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Polymorphism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Software system design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Pattern design</a:t>
            </a:r>
          </a:p>
        </p:txBody>
      </p:sp>
    </p:spTree>
    <p:extLst>
      <p:ext uri="{BB962C8B-B14F-4D97-AF65-F5344CB8AC3E}">
        <p14:creationId xmlns:p14="http://schemas.microsoft.com/office/powerpoint/2010/main" val="134653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7490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multi</a:t>
            </a:r>
            <a:r>
              <a:rPr lang="en-US" sz="2400" dirty="0">
                <a:latin typeface="Sylfaen"/>
                <a:cs typeface="Sylfaen"/>
              </a:rPr>
              <a:t>- threaded </a:t>
            </a:r>
            <a:r>
              <a:rPr lang="en-US" sz="2400" dirty="0" smtClean="0">
                <a:latin typeface="Sylfaen"/>
                <a:cs typeface="Sylfaen"/>
              </a:rPr>
              <a:t>programs </a:t>
            </a:r>
          </a:p>
        </p:txBody>
      </p:sp>
    </p:spTree>
    <p:extLst>
      <p:ext uri="{BB962C8B-B14F-4D97-AF65-F5344CB8AC3E}">
        <p14:creationId xmlns:p14="http://schemas.microsoft.com/office/powerpoint/2010/main" val="7490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multi</a:t>
            </a:r>
            <a:r>
              <a:rPr lang="en-US" sz="2400" dirty="0">
                <a:latin typeface="Sylfaen"/>
                <a:cs typeface="Sylfaen"/>
              </a:rPr>
              <a:t>- threaded </a:t>
            </a:r>
            <a:r>
              <a:rPr lang="en-US" sz="2400" dirty="0" smtClean="0">
                <a:latin typeface="Sylfaen"/>
                <a:cs typeface="Sylfaen"/>
              </a:rPr>
              <a:t>programs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communication </a:t>
            </a:r>
            <a:r>
              <a:rPr lang="en-US" sz="2400" dirty="0">
                <a:latin typeface="Sylfaen"/>
                <a:cs typeface="Sylfaen"/>
              </a:rPr>
              <a:t>between </a:t>
            </a:r>
            <a:r>
              <a:rPr lang="en-US" sz="2400" dirty="0" smtClean="0">
                <a:latin typeface="Sylfaen"/>
                <a:cs typeface="Sylfaen"/>
              </a:rPr>
              <a:t>processes </a:t>
            </a:r>
          </a:p>
        </p:txBody>
      </p:sp>
    </p:spTree>
    <p:extLst>
      <p:ext uri="{BB962C8B-B14F-4D97-AF65-F5344CB8AC3E}">
        <p14:creationId xmlns:p14="http://schemas.microsoft.com/office/powerpoint/2010/main" val="7490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multi</a:t>
            </a:r>
            <a:r>
              <a:rPr lang="en-US" sz="2400" dirty="0">
                <a:latin typeface="Sylfaen"/>
                <a:cs typeface="Sylfaen"/>
              </a:rPr>
              <a:t>- threaded </a:t>
            </a:r>
            <a:r>
              <a:rPr lang="en-US" sz="2400" dirty="0" smtClean="0">
                <a:latin typeface="Sylfaen"/>
                <a:cs typeface="Sylfaen"/>
              </a:rPr>
              <a:t>programs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communication </a:t>
            </a:r>
            <a:r>
              <a:rPr lang="en-US" sz="2400" dirty="0">
                <a:latin typeface="Sylfaen"/>
                <a:cs typeface="Sylfaen"/>
              </a:rPr>
              <a:t>between </a:t>
            </a:r>
            <a:r>
              <a:rPr lang="en-US" sz="2400" dirty="0" smtClean="0">
                <a:latin typeface="Sylfaen"/>
                <a:cs typeface="Sylfaen"/>
              </a:rPr>
              <a:t>processes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interacting </a:t>
            </a:r>
            <a:r>
              <a:rPr lang="en-US" sz="2400" dirty="0">
                <a:latin typeface="Sylfaen"/>
                <a:cs typeface="Sylfaen"/>
              </a:rPr>
              <a:t>with </a:t>
            </a:r>
            <a:r>
              <a:rPr lang="en-US" sz="2400" dirty="0" smtClean="0">
                <a:latin typeface="Sylfaen"/>
                <a:cs typeface="Sylfaen"/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74906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Tackle down big problems</a:t>
            </a:r>
          </a:p>
        </p:txBody>
      </p:sp>
    </p:spTree>
    <p:extLst>
      <p:ext uri="{BB962C8B-B14F-4D97-AF65-F5344CB8AC3E}">
        <p14:creationId xmlns:p14="http://schemas.microsoft.com/office/powerpoint/2010/main" val="165855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Tackle down big problems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You will program </a:t>
            </a:r>
            <a:r>
              <a:rPr lang="en-US" sz="2400" dirty="0">
                <a:latin typeface="Sylfaen"/>
                <a:cs typeface="Sylfaen"/>
              </a:rPr>
              <a:t>a number of large, interesting projects</a:t>
            </a:r>
            <a:r>
              <a:rPr lang="en-US" sz="2400" dirty="0" smtClean="0">
                <a:latin typeface="Sylfaen"/>
                <a:cs typeface="Sylfae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55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Tackle down big problems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You will program </a:t>
            </a:r>
            <a:r>
              <a:rPr lang="en-US" sz="2400" dirty="0">
                <a:latin typeface="Sylfaen"/>
                <a:cs typeface="Sylfaen"/>
              </a:rPr>
              <a:t>a number of large, interesting projects</a:t>
            </a:r>
            <a:r>
              <a:rPr lang="en-US" sz="2400" dirty="0" smtClean="0">
                <a:latin typeface="Sylfaen"/>
                <a:cs typeface="Sylfaen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Learn to </a:t>
            </a:r>
            <a:r>
              <a:rPr lang="en-US" sz="2400" dirty="0">
                <a:latin typeface="Sylfaen"/>
                <a:cs typeface="Sylfaen"/>
              </a:rPr>
              <a:t>find </a:t>
            </a:r>
            <a:r>
              <a:rPr lang="en-US" sz="2400" dirty="0" smtClean="0">
                <a:latin typeface="Sylfaen"/>
                <a:cs typeface="Sylfaen"/>
              </a:rPr>
              <a:t>useful information </a:t>
            </a:r>
            <a:r>
              <a:rPr lang="en-US" sz="2400" dirty="0">
                <a:latin typeface="Sylfaen"/>
                <a:cs typeface="Sylfaen"/>
              </a:rPr>
              <a:t>on </a:t>
            </a:r>
            <a:r>
              <a:rPr lang="en-US" sz="2400" dirty="0" smtClean="0">
                <a:latin typeface="Sylfaen"/>
                <a:cs typeface="Sylfaen"/>
              </a:rPr>
              <a:t>your own</a:t>
            </a:r>
          </a:p>
        </p:txBody>
      </p:sp>
    </p:spTree>
    <p:extLst>
      <p:ext uri="{BB962C8B-B14F-4D97-AF65-F5344CB8AC3E}">
        <p14:creationId xmlns:p14="http://schemas.microsoft.com/office/powerpoint/2010/main" val="165855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Tackle down big problems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235200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What will we learn?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Solid understanding </a:t>
            </a:r>
            <a:r>
              <a:rPr lang="en-US" sz="2400" dirty="0">
                <a:latin typeface="Sylfaen"/>
                <a:cs typeface="Sylfaen"/>
              </a:rPr>
              <a:t>of object-oriented </a:t>
            </a:r>
            <a:r>
              <a:rPr lang="en-US" sz="2400" dirty="0" smtClean="0">
                <a:latin typeface="Sylfaen"/>
                <a:cs typeface="Sylfaen"/>
              </a:rPr>
              <a:t>principles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Broaden range of your programming skills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Tackle down big problems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Team work</a:t>
            </a:r>
          </a:p>
        </p:txBody>
      </p:sp>
      <p:pic>
        <p:nvPicPr>
          <p:cNvPr id="2" name="Picture 1" descr="team work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6" y="1304379"/>
            <a:ext cx="5265594" cy="517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</p:txBody>
      </p:sp>
    </p:spTree>
    <p:extLst>
      <p:ext uri="{BB962C8B-B14F-4D97-AF65-F5344CB8AC3E}">
        <p14:creationId xmlns:p14="http://schemas.microsoft.com/office/powerpoint/2010/main" val="67805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114431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</p:txBody>
      </p:sp>
    </p:spTree>
    <p:extLst>
      <p:ext uri="{BB962C8B-B14F-4D97-AF65-F5344CB8AC3E}">
        <p14:creationId xmlns:p14="http://schemas.microsoft.com/office/powerpoint/2010/main" val="42338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Assignments are pretty large and there is no chance you will finish them in a day or two.</a:t>
            </a:r>
          </a:p>
        </p:txBody>
      </p:sp>
    </p:spTree>
    <p:extLst>
      <p:ext uri="{BB962C8B-B14F-4D97-AF65-F5344CB8AC3E}">
        <p14:creationId xmlns:p14="http://schemas.microsoft.com/office/powerpoint/2010/main" val="245055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Assignments are pretty large and there is no chance you will finish them in a day or two.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smtClean="0">
                <a:latin typeface="Sylfaen"/>
                <a:cs typeface="Sylfaen"/>
              </a:rPr>
              <a:t>NO “</a:t>
            </a:r>
            <a:r>
              <a:rPr lang="en-US" sz="2400" dirty="0" smtClean="0">
                <a:latin typeface="Sylfaen"/>
                <a:cs typeface="Sylfaen"/>
              </a:rPr>
              <a:t>late days</a:t>
            </a:r>
            <a:r>
              <a:rPr lang="en-US" sz="2400" smtClean="0">
                <a:latin typeface="Sylfaen"/>
                <a:cs typeface="Sylfaen"/>
              </a:rPr>
              <a:t>” !</a:t>
            </a:r>
            <a:endParaRPr lang="en-US" sz="2400" dirty="0" smtClean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72214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Class Project</a:t>
            </a:r>
          </a:p>
        </p:txBody>
      </p:sp>
    </p:spTree>
    <p:extLst>
      <p:ext uri="{BB962C8B-B14F-4D97-AF65-F5344CB8AC3E}">
        <p14:creationId xmlns:p14="http://schemas.microsoft.com/office/powerpoint/2010/main" val="211236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Class Project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Full-scale project</a:t>
            </a:r>
          </a:p>
        </p:txBody>
      </p:sp>
    </p:spTree>
    <p:extLst>
      <p:ext uri="{BB962C8B-B14F-4D97-AF65-F5344CB8AC3E}">
        <p14:creationId xmlns:p14="http://schemas.microsoft.com/office/powerpoint/2010/main" val="215234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Class Project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Full-scale project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</a:t>
            </a:r>
            <a:r>
              <a:rPr lang="en-US" sz="2400" dirty="0" smtClean="0">
                <a:latin typeface="Sylfaen"/>
                <a:cs typeface="Sylfaen"/>
              </a:rPr>
              <a:t>person teams</a:t>
            </a:r>
            <a:endParaRPr lang="en-US" sz="2400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59560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Exam!</a:t>
            </a:r>
          </a:p>
        </p:txBody>
      </p:sp>
    </p:spTree>
    <p:extLst>
      <p:ext uri="{BB962C8B-B14F-4D97-AF65-F5344CB8AC3E}">
        <p14:creationId xmlns:p14="http://schemas.microsoft.com/office/powerpoint/2010/main" val="239435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Grading</a:t>
            </a:r>
            <a:endParaRPr lang="en-US" sz="2400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36626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Grading</a:t>
            </a:r>
            <a:endParaRPr lang="en-US" sz="2400" dirty="0">
              <a:latin typeface="Sylfaen"/>
              <a:cs typeface="Sylfaen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6597017"/>
              </p:ext>
            </p:extLst>
          </p:nvPr>
        </p:nvGraphicFramePr>
        <p:xfrm>
          <a:off x="4448130" y="2646977"/>
          <a:ext cx="4695870" cy="3739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4882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</a:t>
            </a:r>
            <a:r>
              <a:rPr lang="en-US" sz="2400" dirty="0" smtClean="0">
                <a:latin typeface="Sylfaen"/>
                <a:cs typeface="Sylfaen"/>
              </a:rPr>
              <a:t>1</a:t>
            </a:r>
            <a:endParaRPr lang="en-US" sz="2400" dirty="0" smtClean="0">
              <a:latin typeface="Sylfaen"/>
              <a:cs typeface="Sylfae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Java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Collections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Maps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Simple GUI</a:t>
            </a:r>
          </a:p>
        </p:txBody>
      </p:sp>
    </p:spTree>
    <p:extLst>
      <p:ext uri="{BB962C8B-B14F-4D97-AF65-F5344CB8AC3E}">
        <p14:creationId xmlns:p14="http://schemas.microsoft.com/office/powerpoint/2010/main" val="15906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Collaboration Policy!</a:t>
            </a:r>
            <a:endParaRPr lang="en-US" sz="2400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304535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Collaboration Policy!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i="1" dirty="0" smtClean="0">
                <a:latin typeface="Sylfaen"/>
                <a:cs typeface="Sylfaen"/>
              </a:rPr>
              <a:t>If </a:t>
            </a:r>
            <a:r>
              <a:rPr lang="en-US" sz="2400" i="1" dirty="0">
                <a:latin typeface="Sylfaen"/>
                <a:cs typeface="Sylfaen"/>
              </a:rPr>
              <a:t>someone looks at your code, or if you look at another student’s code, you have received too much </a:t>
            </a:r>
            <a:r>
              <a:rPr lang="en-US" sz="2400" i="1" dirty="0" smtClean="0">
                <a:latin typeface="Sylfaen"/>
                <a:cs typeface="Sylfaen"/>
              </a:rPr>
              <a:t>assistance</a:t>
            </a:r>
            <a:endParaRPr lang="en-US" sz="2400" dirty="0" smtClean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77980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OOP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Sylfaen"/>
                <a:cs typeface="Sylfaen"/>
              </a:rPr>
              <a:t>Administrativa</a:t>
            </a:r>
            <a:endParaRPr lang="en-US" sz="2400" dirty="0" smtClean="0">
              <a:latin typeface="Sylfaen"/>
              <a:cs typeface="Sylfae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4 meeting hours per week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5 Assignments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Class Project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Final Exam!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Grading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Collaboration Policy!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i="1" dirty="0" smtClean="0">
                <a:latin typeface="Sylfaen"/>
                <a:cs typeface="Sylfaen"/>
              </a:rPr>
              <a:t>If </a:t>
            </a:r>
            <a:r>
              <a:rPr lang="en-US" sz="2400" i="1" dirty="0">
                <a:latin typeface="Sylfaen"/>
                <a:cs typeface="Sylfaen"/>
              </a:rPr>
              <a:t>someone looks at your code, or if you look at another student’s code, you have received too much </a:t>
            </a:r>
            <a:r>
              <a:rPr lang="en-US" sz="2400" i="1" dirty="0" smtClean="0">
                <a:latin typeface="Sylfaen"/>
                <a:cs typeface="Sylfaen"/>
              </a:rPr>
              <a:t>assistance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Cite your sources</a:t>
            </a:r>
          </a:p>
        </p:txBody>
      </p:sp>
    </p:spTree>
    <p:extLst>
      <p:ext uri="{BB962C8B-B14F-4D97-AF65-F5344CB8AC3E}">
        <p14:creationId xmlns:p14="http://schemas.microsoft.com/office/powerpoint/2010/main" val="274070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Classroom</a:t>
            </a:r>
            <a:endParaRPr lang="sq-AL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Google classroom code:</a:t>
            </a:r>
            <a:br>
              <a:rPr lang="en-US" sz="2400" dirty="0" smtClean="0">
                <a:latin typeface="Sylfaen"/>
                <a:cs typeface="Sylfaen"/>
              </a:rPr>
            </a:br>
            <a:endParaRPr lang="en-US" sz="2400" dirty="0" smtClean="0">
              <a:latin typeface="Sylfaen"/>
              <a:cs typeface="Sylfaen"/>
            </a:endParaRPr>
          </a:p>
          <a:p>
            <a:endParaRPr lang="en-US" sz="2400" dirty="0">
              <a:latin typeface="Sylfaen"/>
              <a:cs typeface="Sylfaen"/>
            </a:endParaRPr>
          </a:p>
          <a:p>
            <a:endParaRPr lang="en-US" sz="2400" dirty="0" smtClean="0">
              <a:latin typeface="Sylfaen"/>
              <a:cs typeface="Sylfaen"/>
            </a:endParaRPr>
          </a:p>
          <a:p>
            <a:r>
              <a:rPr lang="en-US" sz="2400" dirty="0">
                <a:latin typeface="Sylfaen"/>
                <a:cs typeface="Sylfaen"/>
              </a:rPr>
              <a:t>	</a:t>
            </a:r>
            <a:r>
              <a:rPr lang="en-US" sz="2400" dirty="0" smtClean="0">
                <a:latin typeface="Sylfaen"/>
                <a:cs typeface="Sylfaen"/>
              </a:rPr>
              <a:t>				</a:t>
            </a:r>
            <a:r>
              <a:rPr lang="en-US" sz="4000" b="1" dirty="0" smtClean="0"/>
              <a:t>dqapj4u</a:t>
            </a:r>
            <a:endParaRPr lang="en-US" sz="4000" b="1" dirty="0" smtClean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57439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Next Lecture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Main method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Call-by-reference vs Call-by-value</a:t>
            </a:r>
          </a:p>
          <a:p>
            <a:pPr marL="285750" indent="-285750">
              <a:buFont typeface="Arial"/>
              <a:buChar char="•"/>
            </a:pPr>
            <a:r>
              <a:rPr lang="sq-A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Copying objects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Comparing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ylfaen"/>
                <a:cs typeface="Sylfaen"/>
              </a:rPr>
              <a:t>Multi-Dimensional Array</a:t>
            </a:r>
            <a:endParaRPr lang="sq-AL" sz="2400" dirty="0">
              <a:effectLst>
                <a:outerShdw blurRad="38100" dist="38100" dir="2700000" algn="tl">
                  <a:srgbClr val="000000"/>
                </a:outerShdw>
              </a:effectLst>
              <a:latin typeface="Sylfaen"/>
              <a:ea typeface="SimSun" charset="0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280140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Java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Collections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Maps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Simple GUI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906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Java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Collections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Maps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Simple GUI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Decomposition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Some OOP skills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5906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Java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Collections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Maps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Simple GUI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Decomposition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Some OOP skills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Inheritance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Interfaces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Debugging</a:t>
            </a:r>
            <a:endParaRPr lang="en-US" sz="2400" dirty="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62797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</p:txBody>
      </p:sp>
    </p:spTree>
    <p:extLst>
      <p:ext uri="{BB962C8B-B14F-4D97-AF65-F5344CB8AC3E}">
        <p14:creationId xmlns:p14="http://schemas.microsoft.com/office/powerpoint/2010/main" val="365912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sz="2800" b="1" dirty="0">
                <a:latin typeface="Sylfaen"/>
                <a:cs typeface="Sylfaen"/>
              </a:rPr>
              <a:t>What should we know?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lfaen"/>
                <a:cs typeface="Sylfaen"/>
              </a:rPr>
              <a:t>Prerequisites: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1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Programming 2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More OOP stuff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Containers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smtClean="0">
                <a:latin typeface="Sylfaen"/>
                <a:cs typeface="Sylfaen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65912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OP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867</Words>
  <Application>Microsoft Macintosh PowerPoint</Application>
  <PresentationFormat>On-screen Show (4:3)</PresentationFormat>
  <Paragraphs>274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OOPLecture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88</cp:revision>
  <dcterms:created xsi:type="dcterms:W3CDTF">2012-01-19T22:13:54Z</dcterms:created>
  <dcterms:modified xsi:type="dcterms:W3CDTF">2017-03-07T08:35:11Z</dcterms:modified>
</cp:coreProperties>
</file>