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72" r:id="rId5"/>
    <p:sldId id="273" r:id="rId6"/>
    <p:sldId id="274" r:id="rId7"/>
    <p:sldId id="271" r:id="rId8"/>
    <p:sldId id="261" r:id="rId9"/>
    <p:sldId id="27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11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Connecting to DB with JDBC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279" y="1593870"/>
            <a:ext cx="7445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JDBC:  Java Database Connectivity kit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Package: java.sql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>
                <a:solidFill>
                  <a:schemeClr val="accent2"/>
                </a:solidFill>
                <a:latin typeface="Lucida Console"/>
                <a:cs typeface="Lucida Console"/>
              </a:rPr>
              <a:t>DriverManager</a:t>
            </a:r>
            <a:r>
              <a:rPr lang="en-US" sz="2400" b="1" dirty="0">
                <a:latin typeface="Lucida Console"/>
                <a:cs typeface="Lucida Console"/>
              </a:rPr>
              <a:t>: class for making connection to databases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>
                <a:solidFill>
                  <a:schemeClr val="accent2"/>
                </a:solidFill>
                <a:latin typeface="Lucida Console"/>
                <a:cs typeface="Lucida Console"/>
              </a:rPr>
              <a:t>Connection</a:t>
            </a:r>
            <a:r>
              <a:rPr lang="en-US" sz="2400" b="1" dirty="0">
                <a:latin typeface="Lucida Console"/>
                <a:cs typeface="Lucida Console"/>
              </a:rPr>
              <a:t>:  class for communicating with databases once connection has been established.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Other classes: Statement, ResultSet, </a:t>
            </a:r>
            <a:r>
              <a:rPr lang="en-US" sz="2400" b="1" dirty="0" err="1">
                <a:latin typeface="Lucida Console"/>
                <a:cs typeface="Lucida Console"/>
              </a:rPr>
              <a:t>DatabaseMetaData</a:t>
            </a:r>
            <a:r>
              <a:rPr lang="en-US" sz="2400" b="1" dirty="0">
                <a:latin typeface="Lucida Console"/>
                <a:cs typeface="Lucida Console"/>
              </a:rPr>
              <a:t>, </a:t>
            </a:r>
            <a:r>
              <a:rPr lang="en-US" sz="2400" b="1" dirty="0" err="1">
                <a:latin typeface="Lucida Console"/>
                <a:cs typeface="Lucida Console"/>
              </a:rPr>
              <a:t>ResultSetMetaData</a:t>
            </a:r>
            <a:r>
              <a:rPr lang="en-US" sz="2400" b="1" dirty="0">
                <a:latin typeface="Lucida Console"/>
                <a:cs typeface="Lucida Console"/>
              </a:rPr>
              <a:t>, </a:t>
            </a:r>
            <a:r>
              <a:rPr lang="en-US" sz="2400" b="1" dirty="0" err="1">
                <a:latin typeface="Lucida Console"/>
                <a:cs typeface="Lucida Console"/>
              </a:rPr>
              <a:t>SQLException</a:t>
            </a:r>
            <a:r>
              <a:rPr lang="en-US" sz="2400" b="1" dirty="0">
                <a:latin typeface="Lucida Console"/>
                <a:cs typeface="Lucida Console"/>
              </a:rPr>
              <a:t>, …. </a:t>
            </a:r>
          </a:p>
          <a:p>
            <a:pPr marL="342900" indent="-342900">
              <a:buFont typeface="Arial"/>
              <a:buChar char="•"/>
            </a:pPr>
            <a:endParaRPr lang="sq-AL" sz="24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4890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Connecting to DB with JDBC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279" y="159387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To establish connection, DBMS must provide JDBC </a:t>
            </a:r>
            <a:r>
              <a:rPr lang="en-US" sz="2400" b="1" dirty="0" smtClean="0">
                <a:latin typeface="Lucida Console"/>
                <a:cs typeface="Lucida Console"/>
              </a:rPr>
              <a:t>drivers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Microsoft Access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Has a C interface called ODBC (Open </a:t>
            </a:r>
            <a:r>
              <a:rPr lang="en-US" sz="2400" b="1" dirty="0" err="1">
                <a:latin typeface="Lucida Console"/>
                <a:cs typeface="Lucida Console"/>
              </a:rPr>
              <a:t>DataBase</a:t>
            </a:r>
            <a:r>
              <a:rPr lang="en-US" sz="2400" b="1" dirty="0">
                <a:latin typeface="Lucida Console"/>
                <a:cs typeface="Lucida Console"/>
              </a:rPr>
              <a:t> Connectivity)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The JDBC/ODBC bridge </a:t>
            </a:r>
            <a:r>
              <a:rPr lang="en-US" sz="2400" b="1" dirty="0" err="1">
                <a:latin typeface="Lucida Console"/>
                <a:cs typeface="Lucida Console"/>
              </a:rPr>
              <a:t>sun.jdbc.odbc.JdbcOdbcDriver</a:t>
            </a:r>
            <a:r>
              <a:rPr lang="en-US" sz="2400" b="1" dirty="0">
                <a:latin typeface="Lucida Console"/>
                <a:cs typeface="Lucida Console"/>
              </a:rPr>
              <a:t> provided by </a:t>
            </a:r>
            <a:r>
              <a:rPr lang="en-US" sz="2400" b="1" dirty="0" smtClean="0">
                <a:latin typeface="Lucida Console"/>
                <a:cs typeface="Lucida Console"/>
              </a:rPr>
              <a:t>Sun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See </a:t>
            </a:r>
            <a:r>
              <a:rPr lang="en-US" sz="2400" b="1" dirty="0" err="1">
                <a:latin typeface="Lucida Console"/>
                <a:cs typeface="Lucida Console"/>
              </a:rPr>
              <a:t>java.sun.com</a:t>
            </a:r>
            <a:r>
              <a:rPr lang="en-US" sz="2400" b="1" dirty="0">
                <a:latin typeface="Lucida Console"/>
                <a:cs typeface="Lucida Console"/>
              </a:rPr>
              <a:t>/products/</a:t>
            </a:r>
            <a:r>
              <a:rPr lang="en-US" sz="2400" b="1" dirty="0" err="1">
                <a:latin typeface="Lucida Console"/>
                <a:cs typeface="Lucida Console"/>
              </a:rPr>
              <a:t>jdbc</a:t>
            </a:r>
            <a:r>
              <a:rPr lang="en-US" sz="2400" b="1" dirty="0">
                <a:latin typeface="Lucida Console"/>
                <a:cs typeface="Lucida Console"/>
              </a:rPr>
              <a:t>/</a:t>
            </a:r>
            <a:r>
              <a:rPr lang="en-US" sz="2400" b="1" dirty="0" err="1">
                <a:latin typeface="Lucida Console"/>
                <a:cs typeface="Lucida Console"/>
              </a:rPr>
              <a:t>driverdesc.html</a:t>
            </a:r>
            <a:r>
              <a:rPr lang="en-US" sz="2400" b="1" dirty="0">
                <a:latin typeface="Lucida Console"/>
                <a:cs typeface="Lucida Console"/>
              </a:rPr>
              <a:t> for DBMS with JDBC drivers </a:t>
            </a:r>
          </a:p>
        </p:txBody>
      </p:sp>
    </p:spTree>
    <p:extLst>
      <p:ext uri="{BB962C8B-B14F-4D97-AF65-F5344CB8AC3E}">
        <p14:creationId xmlns:p14="http://schemas.microsoft.com/office/powerpoint/2010/main" val="227921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Connecting to DB with JDBC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1404938"/>
            <a:ext cx="8686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Lucida Console"/>
                <a:cs typeface="Lucida Console"/>
              </a:rPr>
              <a:t>JDBC-to-database communication path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708275" y="2062938"/>
            <a:ext cx="2962275" cy="830997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Lucida Console"/>
                <a:cs typeface="Lucida Console"/>
              </a:rPr>
              <a:t>Java Application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362200" y="3038128"/>
            <a:ext cx="4114800" cy="46672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Lucida Console"/>
                <a:cs typeface="Lucida Console"/>
              </a:rPr>
              <a:t>JDBC Driver Manager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057400" y="3592513"/>
            <a:ext cx="1806575" cy="646331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Lucida Console"/>
                <a:cs typeface="Lucida Console"/>
              </a:rPr>
              <a:t>JDBC/ODBC bridge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730750" y="3652838"/>
            <a:ext cx="1517650" cy="1200329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Lucida Console"/>
                <a:cs typeface="Lucida Console"/>
              </a:rPr>
              <a:t>Vendor supplied JDBC drivers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057400" y="4502150"/>
            <a:ext cx="1806575" cy="46672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latin typeface="Lucida Console"/>
                <a:cs typeface="Lucida Console"/>
              </a:rPr>
              <a:t>ODBC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3575050" y="5230813"/>
            <a:ext cx="1444625" cy="788987"/>
          </a:xfrm>
          <a:prstGeom prst="can">
            <a:avLst>
              <a:gd name="adj" fmla="val 25000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3286125" y="4865688"/>
            <a:ext cx="433388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4803775" y="4927600"/>
            <a:ext cx="360363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3141663" y="4198938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141663" y="3349625"/>
            <a:ext cx="722312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4514850" y="3349625"/>
            <a:ext cx="79375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V="1">
            <a:off x="4152900" y="2879239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581400" y="5486400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charset="0"/>
              <a:buNone/>
            </a:pPr>
            <a:r>
              <a:rPr lang="en-US">
                <a:latin typeface="Lucida Console"/>
                <a:cs typeface="Lucida Console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7907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Connecting to DB with JDBC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49" y="1593870"/>
            <a:ext cx="8126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Console"/>
                <a:cs typeface="Lucida Console"/>
              </a:rPr>
              <a:t>Register JDBC driver </a:t>
            </a:r>
            <a:r>
              <a:rPr lang="en-US" sz="2400" b="1" dirty="0" smtClean="0">
                <a:latin typeface="Lucida Console"/>
                <a:cs typeface="Lucida Console"/>
              </a:rPr>
              <a:t>with </a:t>
            </a:r>
            <a:r>
              <a:rPr lang="en-US" sz="2400" b="1" dirty="0" err="1">
                <a:latin typeface="Lucida Console"/>
                <a:cs typeface="Lucida Console"/>
              </a:rPr>
              <a:t>DriverManager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Method 1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b="1" dirty="0" err="1" smtClean="0">
                <a:latin typeface="Lucida Console"/>
                <a:cs typeface="Lucida Console"/>
              </a:rPr>
              <a:t>Class.forName</a:t>
            </a:r>
            <a:r>
              <a:rPr lang="en-US" sz="2400" b="1" dirty="0" smtClean="0">
                <a:latin typeface="Lucida Console"/>
                <a:cs typeface="Lucida Console"/>
              </a:rPr>
              <a:t>(</a:t>
            </a:r>
            <a:r>
              <a:rPr lang="en-US" sz="2400" b="1" dirty="0">
                <a:latin typeface="Lucida Console"/>
                <a:cs typeface="Lucida Console"/>
              </a:rPr>
              <a:t>"</a:t>
            </a:r>
            <a:r>
              <a:rPr lang="en-US" sz="2400" b="1" dirty="0" err="1">
                <a:latin typeface="Lucida Console"/>
                <a:cs typeface="Lucida Console"/>
              </a:rPr>
              <a:t>sun.jdbc.odbc.JdbcOdbcDriver</a:t>
            </a:r>
            <a:r>
              <a:rPr lang="en-US" sz="2400" b="1" dirty="0">
                <a:latin typeface="Lucida Console"/>
                <a:cs typeface="Lucida Console"/>
              </a:rPr>
              <a:t>");</a:t>
            </a:r>
          </a:p>
          <a:p>
            <a:pPr marL="1257300" lvl="2" indent="-342900">
              <a:buFont typeface="Arial"/>
              <a:buChar char="•"/>
            </a:pP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Method 2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b="1" dirty="0" err="1">
                <a:latin typeface="Lucida Console"/>
                <a:cs typeface="Lucida Console"/>
              </a:rPr>
              <a:t>System.setProperty</a:t>
            </a:r>
            <a:r>
              <a:rPr lang="en-US" sz="2400" b="1" dirty="0">
                <a:latin typeface="Lucida Console"/>
                <a:cs typeface="Lucida Console"/>
              </a:rPr>
              <a:t>("</a:t>
            </a:r>
            <a:r>
              <a:rPr lang="en-US" sz="2400" b="1" dirty="0" err="1" smtClean="0">
                <a:latin typeface="Lucida Console"/>
                <a:cs typeface="Lucida Console"/>
              </a:rPr>
              <a:t>jdbc.drivers</a:t>
            </a:r>
            <a:r>
              <a:rPr lang="en-US" sz="2400" b="1" dirty="0" smtClean="0">
                <a:latin typeface="Lucida Console"/>
                <a:cs typeface="Lucida Console"/>
              </a:rPr>
              <a:t>”, "</a:t>
            </a:r>
            <a:r>
              <a:rPr lang="en-US" sz="2400" b="1" dirty="0" err="1">
                <a:latin typeface="Lucida Console"/>
                <a:cs typeface="Lucida Console"/>
              </a:rPr>
              <a:t>sun.jdbc.odbc.JdbcOdbcDriver</a:t>
            </a:r>
            <a:r>
              <a:rPr lang="en-US" sz="2400" b="1" dirty="0">
                <a:latin typeface="Lucida Console"/>
                <a:cs typeface="Lucida Console"/>
              </a:rPr>
              <a:t>");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6641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Connecting to DB with JDBC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48" y="1593870"/>
            <a:ext cx="821480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Console"/>
                <a:cs typeface="Lucida Console"/>
              </a:rPr>
              <a:t>Making connection</a:t>
            </a:r>
          </a:p>
          <a:p>
            <a:pPr>
              <a:buFont typeface="Monotype Sorts" charset="0"/>
              <a:buNone/>
            </a:pPr>
            <a:r>
              <a:rPr lang="en-US" sz="2400" b="1" dirty="0">
                <a:latin typeface="Lucida Console"/>
                <a:cs typeface="Lucida Console"/>
              </a:rPr>
              <a:t> Connection con = </a:t>
            </a:r>
            <a:r>
              <a:rPr lang="en-US" sz="2400" b="1" dirty="0" err="1">
                <a:latin typeface="Lucida Console"/>
                <a:cs typeface="Lucida Console"/>
              </a:rPr>
              <a:t>DriverManager.getConnection</a:t>
            </a:r>
            <a:r>
              <a:rPr lang="en-US" sz="2400" b="1" dirty="0" smtClean="0">
                <a:latin typeface="Lucida Console"/>
                <a:cs typeface="Lucida Console"/>
              </a:rPr>
              <a:t>(</a:t>
            </a:r>
          </a:p>
          <a:p>
            <a:pPr>
              <a:buFont typeface="Monotype Sorts" charset="0"/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	"</a:t>
            </a:r>
            <a:r>
              <a:rPr lang="en-US" sz="2400" dirty="0" err="1">
                <a:latin typeface="Lucida Console"/>
                <a:cs typeface="Lucida Console"/>
              </a:rPr>
              <a:t>jdbc:mysql</a:t>
            </a:r>
            <a:r>
              <a:rPr lang="en-US" sz="2400" dirty="0">
                <a:latin typeface="Lucida Console"/>
                <a:cs typeface="Lucida Console"/>
              </a:rPr>
              <a:t>://" + </a:t>
            </a:r>
            <a:r>
              <a:rPr lang="en-US" sz="2400" i="1" dirty="0">
                <a:latin typeface="Lucida Console"/>
                <a:cs typeface="Lucida Console"/>
              </a:rPr>
              <a:t>server</a:t>
            </a:r>
            <a:r>
              <a:rPr lang="en-US" sz="2400" i="1" dirty="0" smtClean="0">
                <a:latin typeface="Lucida Console"/>
                <a:cs typeface="Lucida Console"/>
              </a:rPr>
              <a:t>, 		account </a:t>
            </a:r>
            <a:r>
              <a:rPr lang="en-US" sz="2400" i="1" dirty="0">
                <a:latin typeface="Lucida Console"/>
                <a:cs typeface="Lucida Console"/>
              </a:rPr>
              <a:t>,password</a:t>
            </a:r>
            <a:r>
              <a:rPr lang="en-US" sz="2400" b="1" dirty="0" smtClean="0">
                <a:latin typeface="Lucida Console"/>
                <a:cs typeface="Lucida Console"/>
              </a:rPr>
              <a:t>)</a:t>
            </a:r>
            <a:r>
              <a:rPr lang="en-US" sz="2400" b="1" dirty="0">
                <a:latin typeface="Lucida Console"/>
                <a:cs typeface="Lucida Console"/>
              </a:rPr>
              <a:t>;</a:t>
            </a:r>
          </a:p>
          <a:p>
            <a:endParaRPr lang="en-US" sz="2400" b="1" dirty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Several drivers might have been registered with the </a:t>
            </a:r>
            <a:r>
              <a:rPr lang="en-US" sz="2400" b="1" dirty="0" err="1">
                <a:latin typeface="Lucida Console"/>
                <a:cs typeface="Lucida Console"/>
              </a:rPr>
              <a:t>DriverManager</a:t>
            </a:r>
            <a:r>
              <a:rPr lang="en-US" sz="2400" b="1" dirty="0">
                <a:latin typeface="Lucida Console"/>
                <a:cs typeface="Lucida Console"/>
              </a:rPr>
              <a:t>. The </a:t>
            </a:r>
            <a:r>
              <a:rPr lang="en-US" sz="2400" b="1" dirty="0" err="1">
                <a:latin typeface="Lucida Console"/>
                <a:cs typeface="Lucida Console"/>
              </a:rPr>
              <a:t>DriverManager</a:t>
            </a:r>
            <a:r>
              <a:rPr lang="en-US" sz="2400" b="1" dirty="0">
                <a:latin typeface="Lucida Console"/>
                <a:cs typeface="Lucida Console"/>
              </a:rPr>
              <a:t> will find one that can use the protocol on the database URL.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7164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Connecting to DB with JDBC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49" y="1593870"/>
            <a:ext cx="8126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To execute SQL queries and commands, we first get a </a:t>
            </a:r>
            <a:r>
              <a:rPr lang="en-US" sz="2400" b="1" dirty="0" err="1">
                <a:solidFill>
                  <a:schemeClr val="tx2"/>
                </a:solidFill>
                <a:latin typeface="Lucida Console"/>
                <a:cs typeface="Lucida Console"/>
              </a:rPr>
              <a:t>java.sql.Statement</a:t>
            </a:r>
            <a:r>
              <a:rPr lang="en-US" sz="2400" dirty="0">
                <a:latin typeface="Lucida Console"/>
                <a:cs typeface="Lucida Console"/>
              </a:rPr>
              <a:t> object</a:t>
            </a:r>
          </a:p>
          <a:p>
            <a:pPr>
              <a:buFont typeface="Monotype Sorts" charset="0"/>
              <a:buNone/>
            </a:pPr>
            <a:endParaRPr lang="en-US" sz="2400" dirty="0">
              <a:solidFill>
                <a:schemeClr val="tx2"/>
              </a:solidFill>
              <a:latin typeface="Lucida Console"/>
              <a:cs typeface="Lucida Console"/>
            </a:endParaRP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chemeClr val="tx2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>
                <a:solidFill>
                  <a:schemeClr val="tx2"/>
                </a:solidFill>
                <a:latin typeface="Lucida Console"/>
                <a:cs typeface="Lucida Console"/>
              </a:rPr>
              <a:t>Statement </a:t>
            </a:r>
            <a:r>
              <a:rPr lang="en-US" sz="2400" b="1" dirty="0" err="1">
                <a:solidFill>
                  <a:schemeClr val="tx2"/>
                </a:solidFill>
                <a:latin typeface="Lucida Console"/>
                <a:cs typeface="Lucida Console"/>
              </a:rPr>
              <a:t>stmt</a:t>
            </a:r>
            <a:r>
              <a:rPr lang="en-US" sz="2400" b="1" dirty="0">
                <a:solidFill>
                  <a:schemeClr val="tx2"/>
                </a:solidFill>
                <a:latin typeface="Lucida Console"/>
                <a:cs typeface="Lucida Console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Lucida Console"/>
                <a:cs typeface="Lucida Console"/>
              </a:rPr>
              <a:t>con.createStatement</a:t>
            </a:r>
            <a:r>
              <a:rPr lang="en-US" sz="2400" b="1" dirty="0">
                <a:solidFill>
                  <a:schemeClr val="tx2"/>
                </a:solidFill>
                <a:latin typeface="Lucida Console"/>
                <a:cs typeface="Lucida Console"/>
              </a:rPr>
              <a:t>();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8618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Connecting to DB with JDBC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49" y="1593870"/>
            <a:ext cx="8126460" cy="38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dirty="0">
                <a:latin typeface="Lucida Console"/>
                <a:cs typeface="Lucida Console"/>
              </a:rPr>
              <a:t>Form query as a string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Lucida Console"/>
                <a:cs typeface="Lucida Console"/>
              </a:rPr>
              <a:t>String query = "SELECT ISBN, Title, Price " +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Lucida Console"/>
                <a:cs typeface="Lucida Console"/>
              </a:rPr>
              <a:t>		         "FROM Books";	</a:t>
            </a:r>
            <a:endParaRPr lang="en-US" b="1" dirty="0" smtClean="0">
              <a:latin typeface="Lucida Console"/>
              <a:cs typeface="Lucida Console"/>
            </a:endParaRPr>
          </a:p>
          <a:p>
            <a:pPr lvl="1">
              <a:lnSpc>
                <a:spcPct val="90000"/>
              </a:lnSpc>
            </a:pPr>
            <a:endParaRPr lang="en-US" b="1" dirty="0">
              <a:latin typeface="Lucida Console"/>
              <a:cs typeface="Lucida Console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dirty="0">
                <a:latin typeface="Lucida Console"/>
                <a:cs typeface="Lucida Console"/>
              </a:rPr>
              <a:t>Call the </a:t>
            </a:r>
            <a:r>
              <a:rPr lang="en-US" b="1" dirty="0" err="1">
                <a:latin typeface="Lucida Console"/>
                <a:cs typeface="Lucida Console"/>
              </a:rPr>
              <a:t>executeQuery</a:t>
            </a:r>
            <a:r>
              <a:rPr lang="en-US" dirty="0">
                <a:latin typeface="Lucida Console"/>
                <a:cs typeface="Lucida Console"/>
              </a:rPr>
              <a:t> method of the </a:t>
            </a:r>
            <a:r>
              <a:rPr lang="en-US" b="1" dirty="0">
                <a:latin typeface="Lucida Console"/>
                <a:cs typeface="Lucida Console"/>
              </a:rPr>
              <a:t>Statement</a:t>
            </a:r>
            <a:r>
              <a:rPr lang="en-US" dirty="0">
                <a:latin typeface="Lucida Console"/>
                <a:cs typeface="Lucida Console"/>
              </a:rPr>
              <a:t> class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Lucida Console"/>
                <a:cs typeface="Lucida Console"/>
              </a:rPr>
              <a:t>ResultSet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rs</a:t>
            </a:r>
            <a:r>
              <a:rPr lang="en-US" b="1" dirty="0">
                <a:latin typeface="Lucida Console"/>
                <a:cs typeface="Lucida Console"/>
              </a:rPr>
              <a:t> =  </a:t>
            </a:r>
            <a:r>
              <a:rPr lang="en-US" b="1" dirty="0" err="1">
                <a:solidFill>
                  <a:schemeClr val="tx2"/>
                </a:solidFill>
                <a:latin typeface="Lucida Console"/>
                <a:cs typeface="Lucida Console"/>
              </a:rPr>
              <a:t>stmt.executeQuery</a:t>
            </a:r>
            <a:r>
              <a:rPr lang="en-US" b="1" dirty="0">
                <a:latin typeface="Lucida Console"/>
                <a:cs typeface="Lucida Console"/>
              </a:rPr>
              <a:t>( query );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Lucida Console"/>
                <a:cs typeface="Lucida Console"/>
              </a:rPr>
              <a:t>Which </a:t>
            </a:r>
            <a:r>
              <a:rPr lang="en-US" dirty="0">
                <a:latin typeface="Lucida Console"/>
                <a:cs typeface="Lucida Console"/>
              </a:rPr>
              <a:t>returns an object of the </a:t>
            </a:r>
            <a:r>
              <a:rPr lang="en-US" dirty="0" err="1">
                <a:latin typeface="Lucida Console"/>
                <a:cs typeface="Lucida Console"/>
              </a:rPr>
              <a:t>java.sql.ResultSet</a:t>
            </a:r>
            <a:r>
              <a:rPr lang="en-US" dirty="0">
                <a:latin typeface="Lucida Console"/>
                <a:cs typeface="Lucida Console"/>
              </a:rPr>
              <a:t> class.</a:t>
            </a:r>
          </a:p>
          <a:p>
            <a:pPr>
              <a:lnSpc>
                <a:spcPct val="90000"/>
              </a:lnSpc>
            </a:pPr>
            <a:endParaRPr lang="en-US" dirty="0">
              <a:latin typeface="Lucida Console"/>
              <a:cs typeface="Lucida Console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dirty="0">
                <a:latin typeface="Lucida Console"/>
                <a:cs typeface="Lucida Console"/>
              </a:rPr>
              <a:t>Analysis of result: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solidFill>
                  <a:srgbClr val="66CCFF"/>
                </a:solidFill>
                <a:latin typeface="Lucida Console"/>
                <a:cs typeface="Lucida Console"/>
              </a:rPr>
              <a:t>while</a:t>
            </a:r>
            <a:r>
              <a:rPr lang="en-US" b="1" dirty="0">
                <a:latin typeface="Lucida Console"/>
                <a:cs typeface="Lucida Console"/>
              </a:rPr>
              <a:t> (</a:t>
            </a:r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rs</a:t>
            </a:r>
            <a:r>
              <a:rPr lang="en-US" b="1" dirty="0" err="1">
                <a:solidFill>
                  <a:schemeClr val="tx2"/>
                </a:solidFill>
                <a:latin typeface="Lucida Console"/>
                <a:cs typeface="Lucida Console"/>
              </a:rPr>
              <a:t>.next</a:t>
            </a:r>
            <a:r>
              <a:rPr lang="en-US" b="1" dirty="0">
                <a:latin typeface="Lucida Console"/>
                <a:cs typeface="Lucida Console"/>
              </a:rPr>
              <a:t>()</a:t>
            </a:r>
            <a:r>
              <a:rPr lang="en-US" b="1" dirty="0" smtClean="0">
                <a:latin typeface="Lucida Console"/>
                <a:cs typeface="Lucida Console"/>
              </a:rPr>
              <a:t>) {  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solidFill>
                  <a:srgbClr val="66CCFF"/>
                </a:solidFill>
                <a:latin typeface="Lucida Console"/>
                <a:cs typeface="Lucida Console"/>
              </a:rPr>
              <a:t>	</a:t>
            </a:r>
            <a:r>
              <a:rPr lang="en-US" b="1" dirty="0" smtClean="0">
                <a:solidFill>
                  <a:srgbClr val="66CCFF"/>
                </a:solidFill>
                <a:latin typeface="Lucida Console"/>
                <a:cs typeface="Lucida Console"/>
              </a:rPr>
              <a:t>for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(</a:t>
            </a:r>
            <a:r>
              <a:rPr lang="en-US" b="1" dirty="0" err="1">
                <a:solidFill>
                  <a:srgbClr val="66CCFF"/>
                </a:solidFill>
                <a:latin typeface="Lucida Console"/>
                <a:cs typeface="Lucida Console"/>
              </a:rPr>
              <a:t>int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 err="1">
                <a:latin typeface="Lucida Console"/>
                <a:cs typeface="Lucida Console"/>
              </a:rPr>
              <a:t>i</a:t>
            </a:r>
            <a:r>
              <a:rPr lang="en-US" b="1" dirty="0">
                <a:latin typeface="Lucida Console"/>
                <a:cs typeface="Lucida Console"/>
              </a:rPr>
              <a:t> = </a:t>
            </a:r>
            <a:r>
              <a:rPr lang="en-US" b="1" dirty="0">
                <a:solidFill>
                  <a:schemeClr val="tx2"/>
                </a:solidFill>
                <a:latin typeface="Lucida Console"/>
                <a:cs typeface="Lucida Console"/>
              </a:rPr>
              <a:t>1</a:t>
            </a:r>
            <a:r>
              <a:rPr lang="en-US" b="1" dirty="0">
                <a:latin typeface="Lucida Console"/>
                <a:cs typeface="Lucida Console"/>
              </a:rPr>
              <a:t>; </a:t>
            </a:r>
            <a:r>
              <a:rPr lang="en-US" b="1" dirty="0" err="1">
                <a:latin typeface="Lucida Console"/>
                <a:cs typeface="Lucida Console"/>
              </a:rPr>
              <a:t>i</a:t>
            </a:r>
            <a:r>
              <a:rPr lang="en-US" b="1" dirty="0">
                <a:latin typeface="Lucida Console"/>
                <a:cs typeface="Lucida Console"/>
              </a:rPr>
              <a:t> &lt;= 3; </a:t>
            </a:r>
            <a:r>
              <a:rPr lang="en-US" b="1" dirty="0" err="1">
                <a:latin typeface="Lucida Console"/>
                <a:cs typeface="Lucida Console"/>
              </a:rPr>
              <a:t>i</a:t>
            </a:r>
            <a:r>
              <a:rPr lang="en-US" b="1" dirty="0">
                <a:latin typeface="Lucida Console"/>
                <a:cs typeface="Lucida Console"/>
              </a:rPr>
              <a:t>++</a:t>
            </a:r>
            <a:r>
              <a:rPr lang="en-US" b="1" dirty="0" smtClean="0">
                <a:latin typeface="Lucida Console"/>
                <a:cs typeface="Lucida Console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Lucida Console"/>
                <a:cs typeface="Lucida Console"/>
              </a:rPr>
              <a:t>	</a:t>
            </a:r>
            <a:r>
              <a:rPr lang="en-US" b="1" dirty="0" smtClean="0">
                <a:latin typeface="Lucida Console"/>
                <a:cs typeface="Lucida Console"/>
              </a:rPr>
              <a:t>	</a:t>
            </a:r>
            <a:r>
              <a:rPr lang="en-US" b="1" dirty="0" err="1" smtClean="0">
                <a:latin typeface="Lucida Console"/>
                <a:cs typeface="Lucida Console"/>
              </a:rPr>
              <a:t>System.out.print</a:t>
            </a:r>
            <a:r>
              <a:rPr lang="en-US" b="1" dirty="0">
                <a:latin typeface="Lucida Console"/>
                <a:cs typeface="Lucida Console"/>
              </a:rPr>
              <a:t>( </a:t>
            </a:r>
            <a:r>
              <a:rPr lang="en-US" b="1" dirty="0" err="1">
                <a:solidFill>
                  <a:schemeClr val="tx2"/>
                </a:solidFill>
                <a:latin typeface="Lucida Console"/>
                <a:cs typeface="Lucida Console"/>
              </a:rPr>
              <a:t>rs.getString</a:t>
            </a:r>
            <a:r>
              <a:rPr lang="en-US" b="1" dirty="0">
                <a:latin typeface="Lucida Console"/>
                <a:cs typeface="Lucida Console"/>
              </a:rPr>
              <a:t>(</a:t>
            </a:r>
            <a:r>
              <a:rPr lang="en-US" b="1" dirty="0" err="1">
                <a:latin typeface="Lucida Console"/>
                <a:cs typeface="Lucida Console"/>
              </a:rPr>
              <a:t>i</a:t>
            </a:r>
            <a:r>
              <a:rPr lang="en-US" b="1" dirty="0">
                <a:latin typeface="Lucida Console"/>
                <a:cs typeface="Lucida Console"/>
              </a:rPr>
              <a:t>) + " | ");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Lucida Console"/>
                <a:cs typeface="Lucida Console"/>
              </a:rPr>
              <a:t>	</a:t>
            </a:r>
            <a:r>
              <a:rPr lang="en-US" b="1" dirty="0" err="1" smtClean="0">
                <a:latin typeface="Lucida Console"/>
                <a:cs typeface="Lucida Console"/>
              </a:rPr>
              <a:t>System.out.println</a:t>
            </a:r>
            <a:r>
              <a:rPr lang="en-US" b="1" dirty="0">
                <a:latin typeface="Lucida Console"/>
                <a:cs typeface="Lucida Console"/>
              </a:rPr>
              <a:t>("");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Lucida Console"/>
                <a:cs typeface="Lucida Console"/>
              </a:rPr>
              <a:t>}</a:t>
            </a:r>
          </a:p>
          <a:p>
            <a:pPr marL="342900" indent="-342900">
              <a:buFont typeface="Arial"/>
              <a:buChar char="•"/>
            </a:pPr>
            <a:endParaRPr lang="en-US" b="1" dirty="0">
              <a:latin typeface="Lucida Console"/>
              <a:cs typeface="Lucida Console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91200" y="3523920"/>
            <a:ext cx="3200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charset="0"/>
              <a:buNone/>
            </a:pPr>
            <a:r>
              <a:rPr lang="en-US" dirty="0">
                <a:latin typeface="Lucida Console"/>
                <a:cs typeface="Lucida Console"/>
              </a:rPr>
              <a:t>Database column number starts at 1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3467100" y="3847086"/>
            <a:ext cx="3124200" cy="457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6230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Connecting to DB with JDBC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49" y="1483440"/>
            <a:ext cx="81264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>
                <a:latin typeface="Lucida Console"/>
                <a:cs typeface="Lucida Console"/>
              </a:rPr>
              <a:t>Commands: modify records, insert new records, delete records, ….</a:t>
            </a:r>
          </a:p>
          <a:p>
            <a:pPr marL="742950" lvl="1" indent="-285750"/>
            <a:endParaRPr lang="en-US" sz="2400" b="1" dirty="0">
              <a:latin typeface="Lucida Console"/>
              <a:cs typeface="Lucida Console"/>
            </a:endParaRPr>
          </a:p>
          <a:p>
            <a:pPr marL="742950" lvl="1" indent="-285750"/>
            <a:r>
              <a:rPr lang="en-US" sz="2400" b="1" dirty="0">
                <a:latin typeface="Lucida Console"/>
                <a:cs typeface="Lucida Console"/>
              </a:rPr>
              <a:t>Form command as a string</a:t>
            </a:r>
          </a:p>
          <a:p>
            <a:pPr marL="1143000" lvl="2" indent="-228600">
              <a:buClr>
                <a:schemeClr val="folHlink"/>
              </a:buClr>
              <a:buSzPct val="80000"/>
              <a:buFont typeface="Monotype Sorts" charset="0"/>
              <a:buNone/>
            </a:pPr>
            <a:r>
              <a:rPr lang="en-US" sz="2400" b="1" dirty="0">
                <a:solidFill>
                  <a:srgbClr val="66CCFF"/>
                </a:solidFill>
                <a:latin typeface="Lucida Console"/>
                <a:cs typeface="Lucida Console"/>
              </a:rPr>
              <a:t>String</a:t>
            </a:r>
            <a:r>
              <a:rPr lang="en-US" sz="2400" b="1" dirty="0">
                <a:latin typeface="Lucida Console"/>
                <a:cs typeface="Lucida Console"/>
              </a:rPr>
              <a:t> command =</a:t>
            </a:r>
          </a:p>
          <a:p>
            <a:pPr marL="1143000" lvl="2" indent="-228600">
              <a:buClr>
                <a:schemeClr val="folHlink"/>
              </a:buClr>
              <a:buSzPct val="80000"/>
              <a:buFont typeface="Monotype Sorts" charset="0"/>
              <a:buNone/>
            </a:pPr>
            <a:r>
              <a:rPr lang="en-US" sz="2400" b="1" dirty="0">
                <a:latin typeface="Lucida Console"/>
                <a:cs typeface="Lucida Console"/>
              </a:rPr>
              <a:t>"UPDATE Books " +</a:t>
            </a:r>
          </a:p>
          <a:p>
            <a:pPr marL="1143000" lvl="2" indent="-228600">
              <a:buClr>
                <a:schemeClr val="folHlink"/>
              </a:buClr>
              <a:buSzPct val="80000"/>
              <a:buFont typeface="Monotype Sorts" charset="0"/>
              <a:buNone/>
            </a:pPr>
            <a:r>
              <a:rPr lang="en-US" sz="2400" b="1" dirty="0">
                <a:latin typeface="Lucida Console"/>
                <a:cs typeface="Lucida Console"/>
              </a:rPr>
              <a:t>"SET Price = Price + "  + "-0.5" +</a:t>
            </a:r>
          </a:p>
          <a:p>
            <a:pPr marL="1143000" lvl="2" indent="-228600">
              <a:buClr>
                <a:schemeClr val="folHlink"/>
              </a:buClr>
              <a:buSzPct val="80000"/>
              <a:buFont typeface="Monotype Sorts" charset="0"/>
              <a:buNone/>
            </a:pPr>
            <a:r>
              <a:rPr lang="en-US" sz="2400" b="1" dirty="0">
                <a:latin typeface="Lucida Console"/>
                <a:cs typeface="Lucida Console"/>
              </a:rPr>
              <a:t>" WHERE </a:t>
            </a:r>
            <a:r>
              <a:rPr lang="en-US" sz="2400" b="1" dirty="0" err="1">
                <a:latin typeface="Lucida Console"/>
                <a:cs typeface="Lucida Console"/>
              </a:rPr>
              <a:t>Books.Publisher_Id</a:t>
            </a:r>
            <a:r>
              <a:rPr lang="en-US" sz="2400" b="1" dirty="0">
                <a:latin typeface="Lucida Console"/>
                <a:cs typeface="Lucida Console"/>
              </a:rPr>
              <a:t> = 'McGraw-Hill'";</a:t>
            </a:r>
          </a:p>
          <a:p>
            <a:pPr marL="1143000" lvl="2" indent="-228600">
              <a:buClr>
                <a:schemeClr val="folHlink"/>
              </a:buClr>
              <a:buSzPct val="80000"/>
              <a:buFont typeface="Monotype Sorts" charset="0"/>
              <a:buNone/>
            </a:pPr>
            <a:endParaRPr lang="en-US" sz="2400" b="1" dirty="0">
              <a:latin typeface="Lucida Console"/>
              <a:cs typeface="Lucida Console"/>
            </a:endParaRPr>
          </a:p>
          <a:p>
            <a:pPr marL="742950" lvl="1" indent="-285750"/>
            <a:r>
              <a:rPr lang="en-US" sz="2400" b="1" dirty="0">
                <a:latin typeface="Lucida Console"/>
                <a:cs typeface="Lucida Console"/>
              </a:rPr>
              <a:t>Call the </a:t>
            </a:r>
            <a:r>
              <a:rPr lang="en-US" sz="2400" b="1" dirty="0" err="1">
                <a:latin typeface="Lucida Console"/>
                <a:cs typeface="Lucida Console"/>
              </a:rPr>
              <a:t>executeUpdate</a:t>
            </a:r>
            <a:r>
              <a:rPr lang="en-US" sz="2400" b="1" dirty="0">
                <a:latin typeface="Lucida Console"/>
                <a:cs typeface="Lucida Console"/>
              </a:rPr>
              <a:t> method of the Statement class</a:t>
            </a:r>
          </a:p>
          <a:p>
            <a:pPr marL="1143000" lvl="2" indent="-228600">
              <a:buClr>
                <a:schemeClr val="folHlink"/>
              </a:buClr>
              <a:buSzPct val="80000"/>
              <a:buFont typeface="Monotype Sorts" charset="0"/>
              <a:buNone/>
            </a:pPr>
            <a:r>
              <a:rPr lang="en-US" sz="2400" b="1" dirty="0" err="1">
                <a:solidFill>
                  <a:schemeClr val="tx2"/>
                </a:solidFill>
                <a:latin typeface="Lucida Console"/>
                <a:cs typeface="Lucida Console"/>
              </a:rPr>
              <a:t>stmt.executeUpdate</a:t>
            </a:r>
            <a:r>
              <a:rPr lang="en-US" sz="2400" b="1" dirty="0">
                <a:latin typeface="Lucida Console"/>
                <a:cs typeface="Lucida Console"/>
              </a:rPr>
              <a:t>( command )</a:t>
            </a:r>
            <a:r>
              <a:rPr lang="en-US" sz="2400" b="1" dirty="0" smtClean="0">
                <a:latin typeface="Lucida Console"/>
                <a:cs typeface="Lucida Console"/>
              </a:rPr>
              <a:t>;</a:t>
            </a:r>
            <a:endParaRPr lang="en-US" sz="24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8046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</a:t>
            </a:r>
            <a:r>
              <a:rPr lang="en-US" sz="2400" dirty="0" smtClean="0">
                <a:latin typeface="Lucida Console"/>
                <a:cs typeface="Lucida Console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Databases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Data </a:t>
            </a: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Access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Databases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Database Management System (DBMS) provides.... </a:t>
            </a:r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... efficient, reliable, convenient, and safe multi-user storage of and access to massive amounts of persistent data.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7961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Databases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Massive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Persistent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Safe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Multi</a:t>
            </a:r>
            <a:r>
              <a:rPr lang="en-US" sz="2400" dirty="0">
                <a:latin typeface="Lucida Console"/>
                <a:cs typeface="Lucida Console"/>
              </a:rPr>
              <a:t>-user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Convenient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Efficient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Reliable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1471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Databases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8" y="1593870"/>
            <a:ext cx="81595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Key Concepts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Data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set of records, xml, </a:t>
            </a:r>
            <a:r>
              <a:rPr lang="is-IS" sz="2400" dirty="0" smtClean="0">
                <a:latin typeface="Lucida Console"/>
                <a:cs typeface="Lucida Console"/>
              </a:rPr>
              <a:t>…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Schema </a:t>
            </a:r>
            <a:r>
              <a:rPr lang="en-US" sz="2400" dirty="0">
                <a:latin typeface="Lucida Console"/>
                <a:cs typeface="Lucida Console"/>
              </a:rPr>
              <a:t>versus </a:t>
            </a:r>
            <a:r>
              <a:rPr lang="en-US" sz="2400" dirty="0" smtClean="0">
                <a:latin typeface="Lucida Console"/>
                <a:cs typeface="Lucida Console"/>
              </a:rPr>
              <a:t>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</a:t>
            </a:r>
            <a:r>
              <a:rPr lang="en-US" sz="2400" dirty="0" smtClean="0">
                <a:latin typeface="Lucida Console"/>
                <a:cs typeface="Lucida Console"/>
              </a:rPr>
              <a:t>ypes </a:t>
            </a:r>
            <a:r>
              <a:rPr lang="en-US" sz="2400" dirty="0" err="1" smtClean="0">
                <a:latin typeface="Lucida Console"/>
                <a:cs typeface="Lucida Console"/>
              </a:rPr>
              <a:t>vs</a:t>
            </a:r>
            <a:r>
              <a:rPr lang="en-US" sz="2400" dirty="0" smtClean="0">
                <a:latin typeface="Lucida Console"/>
                <a:cs typeface="Lucida Console"/>
              </a:rPr>
              <a:t> variables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Data </a:t>
            </a:r>
            <a:r>
              <a:rPr lang="en-US" sz="2400" dirty="0">
                <a:latin typeface="Lucida Console"/>
                <a:cs typeface="Lucida Console"/>
              </a:rPr>
              <a:t>definition language (DDL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set up schema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Data </a:t>
            </a:r>
            <a:r>
              <a:rPr lang="en-US" sz="2400" dirty="0">
                <a:latin typeface="Lucida Console"/>
                <a:cs typeface="Lucida Console"/>
              </a:rPr>
              <a:t>manipulation or query language (DML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querying and modifying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2910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Databases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8" y="1593870"/>
            <a:ext cx="81595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Key People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DBMS </a:t>
            </a:r>
            <a:r>
              <a:rPr lang="en-US" sz="2400" dirty="0" smtClean="0">
                <a:latin typeface="Lucida Console"/>
                <a:cs typeface="Lucida Console"/>
              </a:rPr>
              <a:t>implementer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builds system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Database designer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establishes scheme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Database </a:t>
            </a:r>
            <a:r>
              <a:rPr lang="en-US" sz="2400" dirty="0">
                <a:latin typeface="Lucida Console"/>
                <a:cs typeface="Lucida Console"/>
              </a:rPr>
              <a:t>application </a:t>
            </a:r>
            <a:r>
              <a:rPr lang="en-US" sz="2400" dirty="0" smtClean="0">
                <a:latin typeface="Lucida Console"/>
                <a:cs typeface="Lucida Console"/>
              </a:rPr>
              <a:t>developer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programs that operate on DB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Database </a:t>
            </a:r>
            <a:r>
              <a:rPr lang="en-US" sz="2400" dirty="0">
                <a:latin typeface="Lucida Console"/>
                <a:cs typeface="Lucida Console"/>
              </a:rPr>
              <a:t>administrator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loads data, keeps running smoothly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5822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Data Access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It should be efficient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It should ensure data integrity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Correct behavior on concurrent attempts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Should NOT determine how we implement business logic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It should be possible to change apps persistance strategy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without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rewriting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10370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Business Logic and Persistance Logic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Business logic is implemented by java objects(ex. EJB)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Choises for persistent logic implementation: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JDBC and SQL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Entity beans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Java Data Objects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Third-party persistance frameworks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Stored procedures(move persistance logic inside a database)</a:t>
            </a:r>
          </a:p>
        </p:txBody>
      </p:sp>
    </p:spTree>
    <p:extLst>
      <p:ext uri="{BB962C8B-B14F-4D97-AF65-F5344CB8AC3E}">
        <p14:creationId xmlns:p14="http://schemas.microsoft.com/office/powerpoint/2010/main" val="262013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261652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Object-Driven and DB-Driven Modeling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279" y="159387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Object-Driven Modeling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Potential for automation</a:t>
            </a:r>
          </a:p>
          <a:p>
            <a:pPr marL="1257300" lvl="2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No SQL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Great portability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DB-driven Modeling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Database may already be established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Databases are more durable than object models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Better performance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Portability is not that a big deal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6850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9618</TotalTime>
  <Words>525</Words>
  <Application>Microsoft Macintosh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306</cp:revision>
  <dcterms:created xsi:type="dcterms:W3CDTF">2012-02-15T19:28:42Z</dcterms:created>
  <dcterms:modified xsi:type="dcterms:W3CDTF">2017-04-11T10:37:19Z</dcterms:modified>
</cp:coreProperties>
</file>