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2" r:id="rId4"/>
    <p:sldId id="278" r:id="rId5"/>
    <p:sldId id="260" r:id="rId6"/>
    <p:sldId id="263" r:id="rId7"/>
    <p:sldId id="280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55" d="100"/>
          <a:sy n="55" d="100"/>
        </p:scale>
        <p:origin x="-10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12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Class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38214"/>
              </p:ext>
            </p:extLst>
          </p:nvPr>
        </p:nvGraphicFramePr>
        <p:xfrm>
          <a:off x="104775" y="1441450"/>
          <a:ext cx="8910638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Picture" r:id="rId6" imgW="4495800" imgH="2260600" progId="Word.Picture.8">
                  <p:embed/>
                </p:oleObj>
              </mc:Choice>
              <mc:Fallback>
                <p:oleObj name="Picture" r:id="rId6" imgW="4495800" imgH="2260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441450"/>
                        <a:ext cx="8910638" cy="448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08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States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sz="2400" b="1" dirty="0">
                <a:latin typeface="Lucida Console"/>
                <a:cs typeface="Lucida Console"/>
              </a:rPr>
              <a:t>A thread can be in one of 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Four states for threads: </a:t>
            </a:r>
            <a:r>
              <a:rPr lang="en-US" altLang="zh-CN" sz="2400" b="1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new, runnable, blocked, dead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Lucida Console"/>
                <a:cs typeface="Lucida Console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endParaRPr lang="en-US" altLang="zh-CN" dirty="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066800" y="2779713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new</a:t>
            </a:r>
            <a:endParaRPr lang="en-US" sz="2000">
              <a:solidFill>
                <a:schemeClr val="tx2"/>
              </a:solidFill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14600" y="3365500"/>
            <a:ext cx="88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Lucida Console"/>
                <a:ea typeface="宋体" charset="0"/>
                <a:cs typeface="Lucida Console"/>
              </a:rPr>
              <a:t>start</a:t>
            </a:r>
            <a:endParaRPr lang="en-US" sz="20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057400" y="4892675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dead</a:t>
            </a:r>
            <a:endParaRPr lang="en-US" sz="2000">
              <a:solidFill>
                <a:schemeClr val="tx2"/>
              </a:solidFill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362200" y="3554413"/>
            <a:ext cx="99060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3200400" y="4610100"/>
            <a:ext cx="38100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276600" y="3554413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runnable</a:t>
            </a:r>
            <a:endParaRPr lang="en-US" sz="2000" dirty="0">
              <a:solidFill>
                <a:schemeClr val="tx2"/>
              </a:solidFill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346450" y="4791075"/>
            <a:ext cx="129735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run</a:t>
            </a:r>
            <a:r>
              <a:rPr lang="en-US" sz="1600">
                <a:latin typeface="Lucida Console"/>
                <a:ea typeface="宋体" charset="0"/>
                <a:cs typeface="Lucida Console"/>
              </a:rPr>
              <a:t> exits</a:t>
            </a:r>
          </a:p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stop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477000" y="2427288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blocked</a:t>
            </a:r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038600" y="2414588"/>
            <a:ext cx="2590800" cy="1139825"/>
          </a:xfrm>
          <a:custGeom>
            <a:avLst/>
            <a:gdLst>
              <a:gd name="T0" fmla="*/ 0 w 1632"/>
              <a:gd name="T1" fmla="*/ 776 h 776"/>
              <a:gd name="T2" fmla="*/ 384 w 1632"/>
              <a:gd name="T3" fmla="*/ 104 h 776"/>
              <a:gd name="T4" fmla="*/ 1632 w 1632"/>
              <a:gd name="T5" fmla="*/ 152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776">
                <a:moveTo>
                  <a:pt x="0" y="776"/>
                </a:moveTo>
                <a:cubicBezTo>
                  <a:pt x="56" y="492"/>
                  <a:pt x="112" y="208"/>
                  <a:pt x="384" y="104"/>
                </a:cubicBezTo>
                <a:cubicBezTo>
                  <a:pt x="656" y="0"/>
                  <a:pt x="1432" y="144"/>
                  <a:pt x="16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4191000" y="2568575"/>
            <a:ext cx="2362200" cy="985838"/>
          </a:xfrm>
          <a:custGeom>
            <a:avLst/>
            <a:gdLst>
              <a:gd name="T0" fmla="*/ 0 w 1632"/>
              <a:gd name="T1" fmla="*/ 776 h 776"/>
              <a:gd name="T2" fmla="*/ 384 w 1632"/>
              <a:gd name="T3" fmla="*/ 104 h 776"/>
              <a:gd name="T4" fmla="*/ 1632 w 1632"/>
              <a:gd name="T5" fmla="*/ 152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776">
                <a:moveTo>
                  <a:pt x="0" y="776"/>
                </a:moveTo>
                <a:cubicBezTo>
                  <a:pt x="56" y="492"/>
                  <a:pt x="112" y="208"/>
                  <a:pt x="384" y="104"/>
                </a:cubicBezTo>
                <a:cubicBezTo>
                  <a:pt x="656" y="0"/>
                  <a:pt x="1432" y="144"/>
                  <a:pt x="16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4343400" y="3124200"/>
            <a:ext cx="2133600" cy="500063"/>
          </a:xfrm>
          <a:custGeom>
            <a:avLst/>
            <a:gdLst>
              <a:gd name="T0" fmla="*/ 0 w 1344"/>
              <a:gd name="T1" fmla="*/ 448 h 448"/>
              <a:gd name="T2" fmla="*/ 528 w 1344"/>
              <a:gd name="T3" fmla="*/ 64 h 448"/>
              <a:gd name="T4" fmla="*/ 1344 w 1344"/>
              <a:gd name="T5" fmla="*/ 6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448">
                <a:moveTo>
                  <a:pt x="0" y="448"/>
                </a:moveTo>
                <a:cubicBezTo>
                  <a:pt x="152" y="288"/>
                  <a:pt x="304" y="128"/>
                  <a:pt x="528" y="64"/>
                </a:cubicBezTo>
                <a:cubicBezTo>
                  <a:pt x="752" y="0"/>
                  <a:pt x="1208" y="64"/>
                  <a:pt x="1344" y="6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4495800" y="3200400"/>
            <a:ext cx="2057400" cy="565150"/>
          </a:xfrm>
          <a:custGeom>
            <a:avLst/>
            <a:gdLst>
              <a:gd name="T0" fmla="*/ 0 w 1344"/>
              <a:gd name="T1" fmla="*/ 448 h 448"/>
              <a:gd name="T2" fmla="*/ 528 w 1344"/>
              <a:gd name="T3" fmla="*/ 64 h 448"/>
              <a:gd name="T4" fmla="*/ 1344 w 1344"/>
              <a:gd name="T5" fmla="*/ 6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448">
                <a:moveTo>
                  <a:pt x="0" y="448"/>
                </a:moveTo>
                <a:cubicBezTo>
                  <a:pt x="152" y="288"/>
                  <a:pt x="304" y="128"/>
                  <a:pt x="528" y="64"/>
                </a:cubicBezTo>
                <a:cubicBezTo>
                  <a:pt x="752" y="0"/>
                  <a:pt x="1208" y="64"/>
                  <a:pt x="1344" y="6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4572000" y="3343275"/>
            <a:ext cx="2057400" cy="5429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4648200" y="3429000"/>
            <a:ext cx="2057400" cy="5556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4419600" y="3505200"/>
            <a:ext cx="2895600" cy="1552575"/>
          </a:xfrm>
          <a:custGeom>
            <a:avLst/>
            <a:gdLst>
              <a:gd name="T0" fmla="*/ 0 w 1680"/>
              <a:gd name="T1" fmla="*/ 672 h 1024"/>
              <a:gd name="T2" fmla="*/ 1152 w 1680"/>
              <a:gd name="T3" fmla="*/ 912 h 1024"/>
              <a:gd name="T4" fmla="*/ 1680 w 1680"/>
              <a:gd name="T5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1024">
                <a:moveTo>
                  <a:pt x="0" y="672"/>
                </a:moveTo>
                <a:cubicBezTo>
                  <a:pt x="436" y="848"/>
                  <a:pt x="872" y="1024"/>
                  <a:pt x="1152" y="912"/>
                </a:cubicBezTo>
                <a:cubicBezTo>
                  <a:pt x="1432" y="800"/>
                  <a:pt x="1556" y="400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057775" y="2255838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sleep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800600" y="2614613"/>
            <a:ext cx="17918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done sleeping</a:t>
            </a:r>
            <a:endParaRPr lang="en-US" sz="180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419600" y="28956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suspend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334000" y="3176588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resume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4953000" y="3505200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await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019800" y="35814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signal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410200" y="4572000"/>
            <a:ext cx="16722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block on I/O</a:t>
            </a:r>
            <a:endParaRPr lang="en-US" sz="180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105400" y="5126038"/>
            <a:ext cx="1668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I/O complete</a:t>
            </a:r>
            <a:endParaRPr lang="en-US" sz="180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4572000" y="3657600"/>
            <a:ext cx="2895600" cy="1524000"/>
          </a:xfrm>
          <a:custGeom>
            <a:avLst/>
            <a:gdLst>
              <a:gd name="T0" fmla="*/ 0 w 1680"/>
              <a:gd name="T1" fmla="*/ 672 h 1024"/>
              <a:gd name="T2" fmla="*/ 1152 w 1680"/>
              <a:gd name="T3" fmla="*/ 912 h 1024"/>
              <a:gd name="T4" fmla="*/ 1680 w 1680"/>
              <a:gd name="T5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1024">
                <a:moveTo>
                  <a:pt x="0" y="672"/>
                </a:moveTo>
                <a:cubicBezTo>
                  <a:pt x="436" y="848"/>
                  <a:pt x="872" y="1024"/>
                  <a:pt x="1152" y="912"/>
                </a:cubicBezTo>
                <a:cubicBezTo>
                  <a:pt x="1432" y="800"/>
                  <a:pt x="1556" y="400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495800" y="3581400"/>
            <a:ext cx="2743200" cy="8604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4648200" y="3581400"/>
            <a:ext cx="2438400" cy="7715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4800600" y="3962400"/>
            <a:ext cx="18004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Wait for lock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029200" y="4267200"/>
            <a:ext cx="19155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Lock available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6883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439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-32439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54074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48561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States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490107" y="1151571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When a thread has just been created using the </a:t>
            </a:r>
            <a:r>
              <a:rPr lang="en-US" altLang="zh-CN" sz="2400" b="1" dirty="0">
                <a:solidFill>
                  <a:srgbClr val="66CCFF"/>
                </a:solidFill>
                <a:latin typeface="Lucida Console"/>
                <a:ea typeface="宋体" charset="0"/>
                <a:cs typeface="Lucida Console"/>
              </a:rPr>
              <a:t>new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 operator, it is in the </a:t>
            </a:r>
            <a:r>
              <a:rPr lang="en-US" altLang="zh-CN" sz="2400" b="1" dirty="0">
                <a:solidFill>
                  <a:srgbClr val="66CCFF"/>
                </a:solidFill>
                <a:latin typeface="Lucida Console"/>
                <a:ea typeface="宋体" charset="0"/>
                <a:cs typeface="Lucida Console"/>
              </a:rPr>
              <a:t>new</a:t>
            </a:r>
            <a:r>
              <a:rPr lang="en-US" altLang="zh-CN" sz="2400" b="1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 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state</a:t>
            </a:r>
            <a:r>
              <a:rPr lang="en-US" altLang="zh-CN" sz="2400" b="1" dirty="0" smtClean="0">
                <a:latin typeface="Lucida Console"/>
                <a:ea typeface="宋体" charset="0"/>
                <a:cs typeface="Lucida Console"/>
              </a:rPr>
              <a:t>.</a:t>
            </a:r>
            <a:endParaRPr lang="en-US" altLang="zh-CN" sz="2400" b="1" dirty="0">
              <a:latin typeface="Lucida Console"/>
              <a:ea typeface="宋体" charset="0"/>
              <a:cs typeface="Lucida Console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Once </a:t>
            </a:r>
            <a:r>
              <a:rPr lang="en-US" altLang="zh-CN" sz="2400" b="1" dirty="0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start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 method is invoked (which calls the </a:t>
            </a:r>
            <a:r>
              <a:rPr lang="en-US" altLang="zh-CN" sz="2400" b="1" dirty="0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run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 method), the thread becomes </a:t>
            </a:r>
            <a:r>
              <a:rPr lang="en-US" altLang="zh-CN" sz="2400" b="1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runnable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A runnable thread might not be running.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There can be many runnable threads. But only one of them can be running at any time point.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OS decides which thread to run</a:t>
            </a:r>
            <a:r>
              <a:rPr lang="en-US" altLang="zh-CN" sz="2400" b="1" dirty="0" smtClean="0">
                <a:latin typeface="Lucida Console"/>
                <a:ea typeface="宋体" charset="0"/>
                <a:cs typeface="Lucida Console"/>
              </a:rPr>
              <a:t>.</a:t>
            </a:r>
            <a:endParaRPr lang="en-US" altLang="zh-CN" sz="2400" b="1" dirty="0">
              <a:latin typeface="Lucida Console"/>
              <a:ea typeface="宋体" charset="0"/>
              <a:cs typeface="Lucida Console"/>
            </a:endParaRPr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5369206" y="4498314"/>
            <a:ext cx="3581400" cy="1901825"/>
            <a:chOff x="672" y="1751"/>
            <a:chExt cx="2256" cy="1198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672" y="1751"/>
              <a:ext cx="864" cy="7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ucida Console"/>
                  <a:ea typeface="宋体" charset="0"/>
                  <a:cs typeface="Lucida Console"/>
                </a:rPr>
                <a:t>new</a:t>
              </a:r>
              <a:endParaRPr lang="en-US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2064" y="2239"/>
              <a:ext cx="864" cy="7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ucida Console"/>
                  <a:ea typeface="宋体" charset="0"/>
                  <a:cs typeface="Lucida Console"/>
                </a:rPr>
                <a:t>runnable</a:t>
              </a:r>
              <a:endParaRPr lang="en-US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endParaRP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1488" y="2239"/>
              <a:ext cx="624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Lucida Console"/>
                <a:cs typeface="Lucida Console"/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1584" y="2106"/>
              <a:ext cx="6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Lucida Console"/>
                  <a:ea typeface="宋体" charset="0"/>
                  <a:cs typeface="Lucida Console"/>
                </a:rPr>
                <a:t>start</a:t>
              </a:r>
              <a:endParaRPr lang="en-US" b="1" dirty="0">
                <a:latin typeface="Lucida Console"/>
                <a:ea typeface="宋体" charset="0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42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States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7200" y="1234993"/>
            <a:ext cx="8229600" cy="501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A </a:t>
            </a:r>
            <a:r>
              <a:rPr lang="en-US" altLang="zh-CN" sz="2200" b="1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runnable</a:t>
            </a: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 thread enters the </a:t>
            </a:r>
            <a:r>
              <a:rPr lang="en-US" altLang="zh-CN" sz="2200" b="1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blocked</a:t>
            </a: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 state when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The thread is currently running and method </a:t>
            </a:r>
            <a:r>
              <a:rPr lang="en-US" altLang="zh-CN" sz="2200" b="1" dirty="0" err="1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Thread.sleep</a:t>
            </a: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 is called 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200" b="1" dirty="0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suspend</a:t>
            </a: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 method of the thread is called. (deprecated)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The thread calls the </a:t>
            </a:r>
            <a:r>
              <a:rPr lang="en-US" altLang="zh-CN" sz="2200" b="1" dirty="0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await</a:t>
            </a: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 method.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The thread tries to lock an object locked by another thread.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The thread calls an operation that is blocked on </a:t>
            </a:r>
            <a:r>
              <a:rPr lang="en-US" altLang="zh-CN" sz="2200" b="1" dirty="0" err="1">
                <a:latin typeface="Lucida Console"/>
                <a:ea typeface="宋体" charset="0"/>
                <a:cs typeface="Lucida Console"/>
              </a:rPr>
              <a:t>i</a:t>
            </a:r>
            <a:r>
              <a:rPr lang="en-US" altLang="zh-CN" sz="2200" b="1" dirty="0">
                <a:latin typeface="Lucida Console"/>
                <a:ea typeface="宋体" charset="0"/>
                <a:cs typeface="Lucida Console"/>
              </a:rPr>
              <a:t>/o.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4415447" y="5151845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runnable</a:t>
            </a:r>
            <a:endParaRPr lang="en-US" sz="2000">
              <a:solidFill>
                <a:schemeClr val="tx2"/>
              </a:solidFill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7615847" y="4024720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blocked</a:t>
            </a: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5163016" y="4012020"/>
            <a:ext cx="2590800" cy="1139825"/>
          </a:xfrm>
          <a:custGeom>
            <a:avLst/>
            <a:gdLst>
              <a:gd name="T0" fmla="*/ 0 w 1632"/>
              <a:gd name="T1" fmla="*/ 776 h 776"/>
              <a:gd name="T2" fmla="*/ 384 w 1632"/>
              <a:gd name="T3" fmla="*/ 104 h 776"/>
              <a:gd name="T4" fmla="*/ 1632 w 1632"/>
              <a:gd name="T5" fmla="*/ 152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776">
                <a:moveTo>
                  <a:pt x="0" y="776"/>
                </a:moveTo>
                <a:cubicBezTo>
                  <a:pt x="56" y="492"/>
                  <a:pt x="112" y="208"/>
                  <a:pt x="384" y="104"/>
                </a:cubicBezTo>
                <a:cubicBezTo>
                  <a:pt x="656" y="0"/>
                  <a:pt x="1432" y="144"/>
                  <a:pt x="16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5467816" y="4721633"/>
            <a:ext cx="2133600" cy="500062"/>
          </a:xfrm>
          <a:custGeom>
            <a:avLst/>
            <a:gdLst>
              <a:gd name="T0" fmla="*/ 0 w 1344"/>
              <a:gd name="T1" fmla="*/ 448 h 448"/>
              <a:gd name="T2" fmla="*/ 528 w 1344"/>
              <a:gd name="T3" fmla="*/ 64 h 448"/>
              <a:gd name="T4" fmla="*/ 1344 w 1344"/>
              <a:gd name="T5" fmla="*/ 6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448">
                <a:moveTo>
                  <a:pt x="0" y="448"/>
                </a:moveTo>
                <a:cubicBezTo>
                  <a:pt x="152" y="288"/>
                  <a:pt x="304" y="128"/>
                  <a:pt x="528" y="64"/>
                </a:cubicBezTo>
                <a:cubicBezTo>
                  <a:pt x="752" y="0"/>
                  <a:pt x="1208" y="64"/>
                  <a:pt x="1344" y="6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5696416" y="4940708"/>
            <a:ext cx="2057400" cy="5429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5544016" y="5231220"/>
            <a:ext cx="2895600" cy="1423988"/>
          </a:xfrm>
          <a:custGeom>
            <a:avLst/>
            <a:gdLst>
              <a:gd name="T0" fmla="*/ 0 w 1680"/>
              <a:gd name="T1" fmla="*/ 672 h 1024"/>
              <a:gd name="T2" fmla="*/ 1152 w 1680"/>
              <a:gd name="T3" fmla="*/ 912 h 1024"/>
              <a:gd name="T4" fmla="*/ 1680 w 1680"/>
              <a:gd name="T5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1024">
                <a:moveTo>
                  <a:pt x="0" y="672"/>
                </a:moveTo>
                <a:cubicBezTo>
                  <a:pt x="436" y="848"/>
                  <a:pt x="872" y="1024"/>
                  <a:pt x="1152" y="912"/>
                </a:cubicBezTo>
                <a:cubicBezTo>
                  <a:pt x="1432" y="800"/>
                  <a:pt x="1556" y="400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196622" y="3853270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sleep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58447" y="4493033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suspend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091847" y="5102633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await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549047" y="6169433"/>
            <a:ext cx="16722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block on I/O</a:t>
            </a:r>
            <a:endParaRPr lang="en-US" sz="180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5772616" y="5178833"/>
            <a:ext cx="2438400" cy="7715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939447" y="5559833"/>
            <a:ext cx="18004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Wait for lock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28600" y="5146410"/>
            <a:ext cx="190500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sz="2000" b="1" dirty="0">
                <a:latin typeface="Lucida Console"/>
                <a:ea typeface="宋体" charset="0"/>
                <a:cs typeface="Lucida Console"/>
              </a:rPr>
              <a:t>A blocked thread cannot be running</a:t>
            </a:r>
          </a:p>
        </p:txBody>
      </p:sp>
    </p:spTree>
    <p:extLst>
      <p:ext uri="{BB962C8B-B14F-4D97-AF65-F5344CB8AC3E}">
        <p14:creationId xmlns:p14="http://schemas.microsoft.com/office/powerpoint/2010/main" val="12602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States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Char char="l"/>
            </a:pP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A </a:t>
            </a:r>
            <a:r>
              <a:rPr lang="en-US" altLang="zh-CN" sz="2400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blocked</a:t>
            </a: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 reenters </a:t>
            </a:r>
            <a:r>
              <a:rPr lang="en-US" altLang="zh-CN" sz="2400" dirty="0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runnable</a:t>
            </a: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 state when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It has slept the specified amount of time.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resume</a:t>
            </a: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 method of the thread is called. (deprecated)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400" dirty="0">
                <a:latin typeface="Lucida Console"/>
                <a:cs typeface="Lucida Console"/>
              </a:rPr>
              <a:t>Another method calls</a:t>
            </a:r>
            <a:r>
              <a:rPr lang="en-US" altLang="zh-CN" sz="2400" b="1" dirty="0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 signal</a:t>
            </a: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 or </a:t>
            </a:r>
            <a:r>
              <a:rPr lang="en-US" altLang="zh-CN" sz="2400" b="1" dirty="0" err="1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signalAll</a:t>
            </a: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   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Object lock released by other thread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</a:pPr>
            <a:r>
              <a:rPr lang="en-US" altLang="zh-CN" sz="2400" dirty="0">
                <a:latin typeface="Lucida Console"/>
                <a:ea typeface="宋体" charset="0"/>
                <a:cs typeface="Lucida Console"/>
              </a:rPr>
              <a:t>I/O completed</a:t>
            </a:r>
            <a:r>
              <a:rPr lang="en-US" altLang="zh-CN" sz="2400" dirty="0" smtClean="0">
                <a:latin typeface="Lucida Console"/>
                <a:ea typeface="宋体" charset="0"/>
                <a:cs typeface="Lucida Console"/>
              </a:rPr>
              <a:t>.</a:t>
            </a:r>
            <a:endParaRPr lang="en-US" altLang="zh-CN" sz="2400" dirty="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3506294" y="5209565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runnable</a:t>
            </a:r>
            <a:endParaRPr lang="en-US" sz="2000">
              <a:solidFill>
                <a:schemeClr val="tx2"/>
              </a:solidFill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706694" y="4082440"/>
            <a:ext cx="1371600" cy="1127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Lucida Console"/>
                <a:ea typeface="宋体" charset="0"/>
                <a:cs typeface="Lucida Console"/>
              </a:rPr>
              <a:t>blocked</a:t>
            </a: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4420694" y="4223728"/>
            <a:ext cx="2362200" cy="985837"/>
          </a:xfrm>
          <a:custGeom>
            <a:avLst/>
            <a:gdLst>
              <a:gd name="T0" fmla="*/ 0 w 1632"/>
              <a:gd name="T1" fmla="*/ 776 h 776"/>
              <a:gd name="T2" fmla="*/ 384 w 1632"/>
              <a:gd name="T3" fmla="*/ 104 h 776"/>
              <a:gd name="T4" fmla="*/ 1632 w 1632"/>
              <a:gd name="T5" fmla="*/ 152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776">
                <a:moveTo>
                  <a:pt x="0" y="776"/>
                </a:moveTo>
                <a:cubicBezTo>
                  <a:pt x="56" y="492"/>
                  <a:pt x="112" y="208"/>
                  <a:pt x="384" y="104"/>
                </a:cubicBezTo>
                <a:cubicBezTo>
                  <a:pt x="656" y="0"/>
                  <a:pt x="1432" y="144"/>
                  <a:pt x="16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>
            <a:off x="4725494" y="4855553"/>
            <a:ext cx="2057400" cy="565150"/>
          </a:xfrm>
          <a:custGeom>
            <a:avLst/>
            <a:gdLst>
              <a:gd name="T0" fmla="*/ 0 w 1344"/>
              <a:gd name="T1" fmla="*/ 448 h 448"/>
              <a:gd name="T2" fmla="*/ 528 w 1344"/>
              <a:gd name="T3" fmla="*/ 64 h 448"/>
              <a:gd name="T4" fmla="*/ 1344 w 1344"/>
              <a:gd name="T5" fmla="*/ 6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448">
                <a:moveTo>
                  <a:pt x="0" y="448"/>
                </a:moveTo>
                <a:cubicBezTo>
                  <a:pt x="152" y="288"/>
                  <a:pt x="304" y="128"/>
                  <a:pt x="528" y="64"/>
                </a:cubicBezTo>
                <a:cubicBezTo>
                  <a:pt x="752" y="0"/>
                  <a:pt x="1208" y="64"/>
                  <a:pt x="1344" y="6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4877894" y="5084153"/>
            <a:ext cx="2057400" cy="5556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030294" y="4269765"/>
            <a:ext cx="17918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done sleeping</a:t>
            </a:r>
            <a:endParaRPr lang="en-US" sz="180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563694" y="483174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resume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6249494" y="523655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signal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316294" y="6127140"/>
            <a:ext cx="16682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I/O complete</a:t>
            </a:r>
            <a:endParaRPr lang="en-US" sz="1800">
              <a:latin typeface="Lucida Console"/>
              <a:ea typeface="宋体" charset="0"/>
              <a:cs typeface="Lucida Console"/>
            </a:endParaRPr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>
            <a:off x="4725494" y="5236553"/>
            <a:ext cx="2743200" cy="860425"/>
          </a:xfrm>
          <a:custGeom>
            <a:avLst/>
            <a:gdLst>
              <a:gd name="T0" fmla="*/ 1248 w 1248"/>
              <a:gd name="T1" fmla="*/ 0 h 512"/>
              <a:gd name="T2" fmla="*/ 672 w 1248"/>
              <a:gd name="T3" fmla="*/ 432 h 512"/>
              <a:gd name="T4" fmla="*/ 0 w 1248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512">
                <a:moveTo>
                  <a:pt x="1248" y="0"/>
                </a:moveTo>
                <a:cubicBezTo>
                  <a:pt x="1064" y="176"/>
                  <a:pt x="880" y="352"/>
                  <a:pt x="672" y="432"/>
                </a:cubicBezTo>
                <a:cubicBezTo>
                  <a:pt x="464" y="512"/>
                  <a:pt x="232" y="49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5258894" y="5922353"/>
            <a:ext cx="19155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Lucida Console"/>
                <a:ea typeface="宋体" charset="0"/>
                <a:cs typeface="Lucida Console"/>
              </a:rPr>
              <a:t>Lock available</a:t>
            </a:r>
            <a:endParaRPr lang="en-US" sz="1800" b="1">
              <a:latin typeface="Lucida Console"/>
              <a:ea typeface="宋体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241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States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6764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Finding out states of threads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Method </a:t>
            </a:r>
            <a:r>
              <a:rPr lang="en-US" altLang="zh-CN" sz="2400" b="1" dirty="0" err="1">
                <a:solidFill>
                  <a:schemeClr val="accent2"/>
                </a:solidFill>
                <a:latin typeface="Lucida Console"/>
                <a:ea typeface="宋体" charset="0"/>
                <a:cs typeface="Lucida Console"/>
              </a:rPr>
              <a:t>isAlive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 allows you to find out whether a thread is alive or dead. 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This method returns </a:t>
            </a:r>
            <a:r>
              <a:rPr lang="en-US" altLang="zh-CN" sz="2400" b="1" dirty="0">
                <a:solidFill>
                  <a:srgbClr val="66CCFF"/>
                </a:solidFill>
                <a:latin typeface="Lucida Console"/>
                <a:ea typeface="宋体" charset="0"/>
                <a:cs typeface="Lucida Console"/>
              </a:rPr>
              <a:t>true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 if the thread is runnable or blocked, 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CN" sz="2400" b="1" dirty="0">
                <a:solidFill>
                  <a:srgbClr val="66CCFF"/>
                </a:solidFill>
                <a:latin typeface="Lucida Console"/>
                <a:ea typeface="宋体" charset="0"/>
                <a:cs typeface="Lucida Console"/>
              </a:rPr>
              <a:t>false</a:t>
            </a: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 if the thread is still new and not yet runnable or if the thread is dead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400" b="1" dirty="0">
                <a:latin typeface="Lucida Console"/>
                <a:ea typeface="宋体" charset="0"/>
                <a:cs typeface="Lucida Console"/>
              </a:rPr>
              <a:t>No way to find out whether an alive thread is running, runnable, or blocked.</a:t>
            </a: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1818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leep() vs. </a:t>
            </a:r>
            <a:r>
              <a:rPr lang="sq-A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y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ield()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6764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There is a big difference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Calling sleep put the current running thread into the blocked state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Calling yield does not put the calling thread, t1 into the blocked state</a:t>
            </a:r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It merely let the scheduler kick in and pick another thread to run.</a:t>
            </a:r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Lucida Console"/>
                <a:cs typeface="Lucida Console"/>
              </a:rPr>
              <a:t>It might happen that the t1 is select to run again. This happens when t1 has a higher priority than all other runnable threads.</a:t>
            </a:r>
          </a:p>
          <a:p>
            <a:pPr lvl="2">
              <a:lnSpc>
                <a:spcPct val="90000"/>
              </a:lnSpc>
            </a:pPr>
            <a:endParaRPr lang="en-US" sz="2400" b="1" dirty="0">
              <a:solidFill>
                <a:schemeClr val="tx2"/>
              </a:solidFill>
              <a:latin typeface="Lucida Console"/>
              <a:cs typeface="Lucida Console"/>
            </a:endParaRPr>
          </a:p>
          <a:p>
            <a:pPr lvl="2"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89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Joining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6764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Suppose you need to wait to another worker thread to complete run() 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err="1">
                <a:latin typeface="Lucida Console"/>
                <a:cs typeface="Lucida Console"/>
              </a:rPr>
              <a:t>w</a:t>
            </a:r>
            <a:r>
              <a:rPr lang="en-US" sz="2400" b="1" dirty="0" err="1" smtClean="0">
                <a:latin typeface="Lucida Console"/>
                <a:cs typeface="Lucida Console"/>
              </a:rPr>
              <a:t>orker.join</a:t>
            </a:r>
            <a:r>
              <a:rPr lang="en-US" sz="2400" b="1" dirty="0" smtClean="0">
                <a:latin typeface="Lucida Console"/>
                <a:cs typeface="Lucida Console"/>
              </a:rPr>
              <a:t>() – causes current thread to block until worker finishes its run</a:t>
            </a:r>
            <a:endParaRPr lang="en-US" sz="2400" b="1" dirty="0">
              <a:latin typeface="Lucida Console"/>
              <a:cs typeface="Lucida Console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We must handle </a:t>
            </a:r>
            <a:r>
              <a:rPr lang="en-US" sz="2400" b="1" dirty="0" err="1" smtClean="0">
                <a:latin typeface="Lucida Console"/>
                <a:cs typeface="Lucida Console"/>
              </a:rPr>
              <a:t>InterruptedException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Lucida Console"/>
                <a:cs typeface="Lucida Console"/>
              </a:rPr>
              <a:t>There are 2 ways to get out of join() – the other thread finishes or we are interrupted.</a:t>
            </a:r>
            <a:endParaRPr lang="en-US" sz="2400" b="1" dirty="0">
              <a:solidFill>
                <a:schemeClr val="tx2"/>
              </a:solidFill>
              <a:latin typeface="Lucida Console"/>
              <a:cs typeface="Lucida Console"/>
            </a:endParaRPr>
          </a:p>
          <a:p>
            <a:pPr lvl="2">
              <a:lnSpc>
                <a:spcPct val="90000"/>
              </a:lnSpc>
            </a:pPr>
            <a:endParaRPr lang="en-US" sz="2400" b="1" dirty="0">
              <a:solidFill>
                <a:schemeClr val="tx2"/>
              </a:solidFill>
              <a:latin typeface="Lucida Console"/>
              <a:cs typeface="Lucida Console"/>
            </a:endParaRPr>
          </a:p>
          <a:p>
            <a:pPr lvl="2"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69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Mutual Exclution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6764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err="1" smtClean="0">
                <a:latin typeface="Lucida Console"/>
                <a:cs typeface="Lucida Console"/>
              </a:rPr>
              <a:t>Mutex</a:t>
            </a:r>
            <a:r>
              <a:rPr lang="en-US" sz="2400" b="1" dirty="0" smtClean="0">
                <a:latin typeface="Lucida Console"/>
                <a:cs typeface="Lucida Console"/>
              </a:rPr>
              <a:t> – scheduling threads so that only one thread at a time </a:t>
            </a:r>
            <a:r>
              <a:rPr lang="en-US" sz="2400" b="1" dirty="0" err="1" smtClean="0">
                <a:latin typeface="Lucida Console"/>
                <a:cs typeface="Lucida Console"/>
              </a:rPr>
              <a:t>excecutes</a:t>
            </a:r>
            <a:r>
              <a:rPr lang="en-US" sz="2400" b="1" dirty="0" smtClean="0">
                <a:latin typeface="Lucida Console"/>
                <a:cs typeface="Lucida Console"/>
              </a:rPr>
              <a:t> a critical section.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Critical section – code that manipulates shared memory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Race condition – code with unaddressed concurrency problems. Depending on scheduler you can get different outcomes.</a:t>
            </a:r>
            <a:endParaRPr lang="en-US" sz="2400" b="1" dirty="0">
              <a:latin typeface="Lucida Console"/>
              <a:cs typeface="Lucida Console"/>
            </a:endParaRPr>
          </a:p>
          <a:p>
            <a:pPr lvl="2">
              <a:lnSpc>
                <a:spcPct val="90000"/>
              </a:lnSpc>
            </a:pPr>
            <a:endParaRPr lang="en-US" sz="2400" b="1" dirty="0">
              <a:solidFill>
                <a:schemeClr val="tx2"/>
              </a:solidFill>
              <a:latin typeface="Lucida Console"/>
              <a:cs typeface="Lucida Console"/>
            </a:endParaRPr>
          </a:p>
          <a:p>
            <a:pPr lvl="2"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Lucida Console"/>
                <a:cs typeface="Lucida Consol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99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269946"/>
            <a:ext cx="8229600" cy="528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sz="2400" b="1" dirty="0">
                <a:latin typeface="Lucida Console"/>
                <a:cs typeface="Lucida Console"/>
              </a:rPr>
              <a:t>class Pair {</a:t>
            </a: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private </a:t>
            </a:r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a, b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public Pair() {</a:t>
            </a:r>
          </a:p>
          <a:p>
            <a:r>
              <a:rPr lang="en-US" sz="2400" dirty="0">
                <a:latin typeface="Lucida Console"/>
                <a:cs typeface="Lucida Console"/>
              </a:rPr>
              <a:t>		a = 0;</a:t>
            </a:r>
          </a:p>
          <a:p>
            <a:r>
              <a:rPr lang="en-US" sz="2400" dirty="0">
                <a:latin typeface="Lucida Console"/>
                <a:cs typeface="Lucida Console"/>
              </a:rPr>
              <a:t>		b = 0;</a:t>
            </a: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}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public </a:t>
            </a:r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sum() {</a:t>
            </a:r>
          </a:p>
          <a:p>
            <a:r>
              <a:rPr lang="en-US" sz="2400" dirty="0">
                <a:latin typeface="Lucida Console"/>
                <a:cs typeface="Lucida Console"/>
              </a:rPr>
              <a:t>		</a:t>
            </a:r>
            <a:r>
              <a:rPr lang="en-US" sz="2400" b="1" dirty="0">
                <a:latin typeface="Lucida Console"/>
                <a:cs typeface="Lucida Console"/>
              </a:rPr>
              <a:t>return(</a:t>
            </a:r>
            <a:r>
              <a:rPr lang="en-US" sz="2400" b="1" dirty="0" err="1">
                <a:latin typeface="Lucida Console"/>
                <a:cs typeface="Lucida Console"/>
              </a:rPr>
              <a:t>a+b</a:t>
            </a:r>
            <a:r>
              <a:rPr lang="en-US" sz="2400" b="1" dirty="0">
                <a:latin typeface="Lucida Console"/>
                <a:cs typeface="Lucida Console"/>
              </a:rPr>
              <a:t>);</a:t>
            </a: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}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public void </a:t>
            </a:r>
            <a:r>
              <a:rPr lang="en-US" sz="2400" b="1" dirty="0" err="1">
                <a:latin typeface="Lucida Console"/>
                <a:cs typeface="Lucida Console"/>
              </a:rPr>
              <a:t>inc</a:t>
            </a:r>
            <a:r>
              <a:rPr lang="en-US" sz="2400" b="1" dirty="0">
                <a:latin typeface="Lucida Console"/>
                <a:cs typeface="Lucida Console"/>
              </a:rPr>
              <a:t>() {</a:t>
            </a:r>
          </a:p>
          <a:p>
            <a:r>
              <a:rPr lang="en-US" sz="2400" dirty="0">
                <a:latin typeface="Lucida Console"/>
                <a:cs typeface="Lucida Console"/>
              </a:rPr>
              <a:t>		a++;</a:t>
            </a:r>
          </a:p>
          <a:p>
            <a:r>
              <a:rPr lang="en-US" sz="2400" dirty="0">
                <a:latin typeface="Lucida Console"/>
                <a:cs typeface="Lucida Console"/>
              </a:rPr>
              <a:t>		b++;</a:t>
            </a:r>
          </a:p>
          <a:p>
            <a:r>
              <a:rPr lang="en-US" sz="2400" dirty="0">
                <a:latin typeface="Lucida Console"/>
                <a:cs typeface="Lucida Console"/>
              </a:rPr>
              <a:t>	}</a:t>
            </a:r>
          </a:p>
          <a:p>
            <a:r>
              <a:rPr lang="en-US" sz="2400" dirty="0">
                <a:latin typeface="Lucida Console"/>
                <a:cs typeface="Lucida Console"/>
              </a:rPr>
              <a:t>}</a:t>
            </a: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9243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Locks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To avoid resource conflicts,  it is necessary to prevent more than one thread from simultaneously entering certain part of the program, known as critical </a:t>
            </a:r>
            <a:r>
              <a:rPr lang="en-US" sz="2000" b="1" dirty="0" smtClean="0">
                <a:latin typeface="Lucida Console"/>
                <a:cs typeface="Lucida Console"/>
              </a:rPr>
              <a:t>region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You can use the synchronized keyword 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In Java every object has a lock. </a:t>
            </a:r>
            <a:r>
              <a:rPr lang="en-US" sz="2000" b="1" dirty="0">
                <a:latin typeface="Lucida Console"/>
                <a:cs typeface="Lucida Console"/>
              </a:rPr>
              <a:t>A synchronized method acquires a lock before it executes. 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In the case of an instance method, the lock is on the object for which the method was invoked. 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latin typeface="Lucida Console"/>
                <a:cs typeface="Lucida Console"/>
              </a:rPr>
              <a:t>In </a:t>
            </a:r>
            <a:r>
              <a:rPr lang="en-US" sz="2000" b="1" dirty="0">
                <a:latin typeface="Lucida Console"/>
                <a:cs typeface="Lucida Console"/>
              </a:rPr>
              <a:t>the case of a static method, the lock is on the class</a:t>
            </a:r>
            <a:r>
              <a:rPr lang="en-US" sz="2000" b="1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If one thread invokes a synchronized </a:t>
            </a:r>
            <a:r>
              <a:rPr lang="en-US" sz="2000" b="1" dirty="0" smtClean="0">
                <a:latin typeface="Lucida Console"/>
                <a:cs typeface="Lucida Console"/>
              </a:rPr>
              <a:t>method </a:t>
            </a:r>
            <a:r>
              <a:rPr lang="en-US" sz="2000" b="1" dirty="0">
                <a:latin typeface="Lucida Console"/>
                <a:cs typeface="Lucida Console"/>
              </a:rPr>
              <a:t>on an object, the lock of that object </a:t>
            </a:r>
            <a:r>
              <a:rPr lang="en-US" sz="2000" b="1" dirty="0" smtClean="0">
                <a:latin typeface="Lucida Console"/>
                <a:cs typeface="Lucida Console"/>
              </a:rPr>
              <a:t>is </a:t>
            </a:r>
            <a:r>
              <a:rPr lang="en-US" sz="2000" b="1" dirty="0">
                <a:latin typeface="Lucida Console"/>
                <a:cs typeface="Lucida Console"/>
              </a:rPr>
              <a:t>acquired first, then the method is executed, and finally the lock is released</a:t>
            </a:r>
            <a:r>
              <a:rPr lang="en-US" sz="2000" b="1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Lucida Console"/>
                <a:cs typeface="Lucida Console"/>
              </a:rPr>
              <a:t>Another thread invoking the same method of that object </a:t>
            </a:r>
            <a:r>
              <a:rPr lang="en-US" sz="2000" b="1" dirty="0" smtClean="0">
                <a:latin typeface="Lucida Console"/>
                <a:cs typeface="Lucida Console"/>
              </a:rPr>
              <a:t>is </a:t>
            </a:r>
            <a:r>
              <a:rPr lang="en-US" sz="2000" b="1" dirty="0">
                <a:latin typeface="Lucida Console"/>
                <a:cs typeface="Lucida Console"/>
              </a:rPr>
              <a:t>blocked until the lock is released. </a:t>
            </a:r>
          </a:p>
          <a:p>
            <a:pPr marL="342900" indent="-342900">
              <a:buFont typeface="Arial"/>
              <a:buChar char="•"/>
            </a:pPr>
            <a:endParaRPr lang="en-US" sz="20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3073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Locks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7200" y="1269946"/>
            <a:ext cx="8229600" cy="528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A thread can acquire the same lock multiple times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err="1">
                <a:latin typeface="Lucida Console"/>
                <a:cs typeface="Lucida Console"/>
              </a:rPr>
              <a:t>i</a:t>
            </a:r>
            <a:r>
              <a:rPr lang="en-US" sz="2400" b="1" dirty="0" err="1" smtClean="0">
                <a:latin typeface="Lucida Console"/>
                <a:cs typeface="Lucida Console"/>
              </a:rPr>
              <a:t>nc</a:t>
            </a:r>
            <a:r>
              <a:rPr lang="en-US" sz="2400" b="1" dirty="0" smtClean="0">
                <a:latin typeface="Lucida Console"/>
                <a:cs typeface="Lucida Console"/>
              </a:rPr>
              <a:t>() could call sum()</a:t>
            </a:r>
          </a:p>
          <a:p>
            <a:pPr marL="800100" lvl="1" indent="-342900"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In case of Exception the method will release locks correctly</a:t>
            </a:r>
          </a:p>
          <a:p>
            <a:pPr marL="342900" indent="-342900">
              <a:buFont typeface="Arial"/>
              <a:buChar char="•"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You may also use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synchronized(</a:t>
            </a:r>
            <a:r>
              <a:rPr lang="en-US" sz="2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obj</a:t>
            </a: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){</a:t>
            </a:r>
          </a:p>
          <a:p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…</a:t>
            </a:r>
          </a:p>
          <a:p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}</a:t>
            </a:r>
          </a:p>
          <a:p>
            <a:pPr marL="342900" indent="-342900">
              <a:buFont typeface="Arial"/>
              <a:buChar char="•"/>
            </a:pPr>
            <a:endParaRPr lang="en-US" sz="24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8509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Concurrency?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76292"/>
            <a:ext cx="77450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Lucida Console"/>
                <a:cs typeface="Lucida Console"/>
              </a:rPr>
              <a:t>Concurrency </a:t>
            </a:r>
            <a:r>
              <a:rPr lang="en-US" sz="2000" dirty="0">
                <a:latin typeface="Lucida Console"/>
                <a:cs typeface="Lucida Console"/>
              </a:rPr>
              <a:t>means multiple computations are happening at the same time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Multiple computers in a network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Multiple applications running on one computer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Multiple processors in a </a:t>
            </a:r>
            <a:r>
              <a:rPr lang="en-US" sz="2000" dirty="0" smtClean="0">
                <a:latin typeface="Lucida Console"/>
                <a:cs typeface="Lucida Console"/>
              </a:rPr>
              <a:t>computer</a:t>
            </a:r>
          </a:p>
          <a:p>
            <a:endParaRPr lang="en-US" sz="2000" dirty="0">
              <a:latin typeface="Lucida Console"/>
              <a:ea typeface="SimSun" charset="0"/>
              <a:cs typeface="Lucida Console"/>
            </a:endParaRPr>
          </a:p>
          <a:p>
            <a:r>
              <a:rPr lang="en-US" sz="2000" i="1" dirty="0">
                <a:latin typeface="Lucida Console"/>
                <a:cs typeface="Lucida Console"/>
              </a:rPr>
              <a:t>C</a:t>
            </a:r>
            <a:r>
              <a:rPr lang="en-US" sz="2000" i="1" dirty="0" smtClean="0">
                <a:latin typeface="Lucida Console"/>
                <a:cs typeface="Lucida Console"/>
              </a:rPr>
              <a:t>oncurrency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is essential in modern programming</a:t>
            </a:r>
            <a:r>
              <a:rPr lang="en-US" sz="2000" dirty="0" smtClean="0">
                <a:latin typeface="Lucida Console"/>
                <a:cs typeface="Lucida Console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Web sites </a:t>
            </a:r>
            <a:r>
              <a:rPr lang="en-US" sz="2000" dirty="0">
                <a:latin typeface="Lucida Console"/>
                <a:cs typeface="Lucida Console"/>
              </a:rPr>
              <a:t>must handle multiple simultaneous users.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Mobile apps need to do some of their processing on </a:t>
            </a:r>
            <a:r>
              <a:rPr lang="en-US" sz="2000" dirty="0" smtClean="0">
                <a:latin typeface="Lucida Console"/>
                <a:cs typeface="Lucida Console"/>
              </a:rPr>
              <a:t>servers.</a:t>
            </a:r>
            <a:endParaRPr lang="en-US" sz="2000" dirty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Graphical user interfaces almost always require background work that does not interrupt the user. 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For </a:t>
            </a:r>
            <a:r>
              <a:rPr lang="en-US" sz="2000" dirty="0">
                <a:latin typeface="Lucida Console"/>
                <a:cs typeface="Lucida Console"/>
              </a:rPr>
              <a:t>example, Eclipse compiles your Java code while you’re still editing it.</a:t>
            </a:r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4554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</a:t>
            </a: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Concurrency?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Hardware Trends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Moore’s Law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Hardware vs. Software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Hardware Concurrency Trends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Threads vs. Processes 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672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Concept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3056" y="1371600"/>
            <a:ext cx="236394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latin typeface="Lucida Console"/>
                <a:cs typeface="Lucida Console"/>
              </a:rPr>
              <a:t>Multiple threads on multiple CPUs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056" y="3429000"/>
            <a:ext cx="251634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latin typeface="Lucida Console"/>
                <a:cs typeface="Lucida Console"/>
              </a:rPr>
              <a:t>Multiple threads sharing a single CPU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68008"/>
              </p:ext>
            </p:extLst>
          </p:nvPr>
        </p:nvGraphicFramePr>
        <p:xfrm>
          <a:off x="2663825" y="1376363"/>
          <a:ext cx="6022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Picture" r:id="rId6" imgW="6858000" imgH="6400800" progId="Word.Picture.8">
                  <p:embed/>
                </p:oleObj>
              </mc:Choice>
              <mc:Fallback>
                <p:oleObj name="Picture" r:id="rId6" imgW="6858000" imgH="6400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2663825" y="1376363"/>
                        <a:ext cx="6022975" cy="174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11101"/>
              </p:ext>
            </p:extLst>
          </p:nvPr>
        </p:nvGraphicFramePr>
        <p:xfrm>
          <a:off x="2740025" y="3433763"/>
          <a:ext cx="6022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Picture" r:id="rId8" imgW="6858000" imgH="6400800" progId="Word.Picture.8">
                  <p:embed/>
                </p:oleObj>
              </mc:Choice>
              <mc:Fallback>
                <p:oleObj name="Picture" r:id="rId8" imgW="6858000" imgH="6400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2740025" y="3433763"/>
                        <a:ext cx="6022975" cy="174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4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Shared Memory Model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In </a:t>
            </a:r>
            <a:r>
              <a:rPr lang="en-US" sz="2000" dirty="0">
                <a:latin typeface="Lucida Console"/>
                <a:cs typeface="Lucida Console"/>
              </a:rPr>
              <a:t>the </a:t>
            </a:r>
            <a:r>
              <a:rPr lang="en-US" sz="2000" b="1" dirty="0">
                <a:latin typeface="Lucida Console"/>
                <a:cs typeface="Lucida Console"/>
              </a:rPr>
              <a:t>shared memory </a:t>
            </a:r>
            <a:r>
              <a:rPr lang="en-US" sz="2000" dirty="0">
                <a:latin typeface="Lucida Console"/>
                <a:cs typeface="Lucida Console"/>
              </a:rPr>
              <a:t>model of concurrency, concurrent modules interact by reading and writing shared objects in memory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and B might be two processors (or processor cores) in the same computer, sharing the same physical memory.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and B might be two programs running on the same computer, sharing a common </a:t>
            </a:r>
            <a:r>
              <a:rPr lang="en-US" sz="2000" dirty="0" err="1">
                <a:latin typeface="Lucida Console"/>
                <a:cs typeface="Lucida Console"/>
              </a:rPr>
              <a:t>filesystem</a:t>
            </a:r>
            <a:r>
              <a:rPr lang="en-US" sz="2000" dirty="0">
                <a:latin typeface="Lucida Console"/>
                <a:cs typeface="Lucida Console"/>
              </a:rPr>
              <a:t> with files they can read and write.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and B might be two threads in the same Java program </a:t>
            </a:r>
            <a:r>
              <a:rPr lang="en-US" sz="2000" dirty="0" smtClean="0">
                <a:latin typeface="Lucida Console"/>
                <a:cs typeface="Lucida Console"/>
              </a:rPr>
              <a:t>sharing </a:t>
            </a:r>
            <a:r>
              <a:rPr lang="en-US" sz="2000" dirty="0">
                <a:latin typeface="Lucida Console"/>
                <a:cs typeface="Lucida Console"/>
              </a:rPr>
              <a:t>the same Java objects.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5968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Message Passing Model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463997"/>
            <a:ext cx="74459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In </a:t>
            </a:r>
            <a:r>
              <a:rPr lang="en-US" sz="2000" dirty="0">
                <a:latin typeface="Lucida Console"/>
                <a:cs typeface="Lucida Console"/>
              </a:rPr>
              <a:t>the </a:t>
            </a:r>
            <a:r>
              <a:rPr lang="en-US" sz="2000" b="1" dirty="0">
                <a:latin typeface="Lucida Console"/>
                <a:cs typeface="Lucida Console"/>
              </a:rPr>
              <a:t>message-passing model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latin typeface="Lucida Console"/>
                <a:cs typeface="Lucida Console"/>
              </a:rPr>
              <a:t>modules </a:t>
            </a:r>
            <a:r>
              <a:rPr lang="en-US" sz="2000" dirty="0">
                <a:latin typeface="Lucida Console"/>
                <a:cs typeface="Lucida Console"/>
              </a:rPr>
              <a:t>interact by sending messages to each other through a communication channel. </a:t>
            </a:r>
            <a:r>
              <a:rPr lang="en-US" sz="2000" dirty="0">
                <a:latin typeface="Lucida Console"/>
                <a:cs typeface="Lucida Console"/>
              </a:rPr>
              <a:t>I</a:t>
            </a:r>
            <a:r>
              <a:rPr lang="en-US" sz="2000" dirty="0" smtClean="0">
                <a:latin typeface="Lucida Console"/>
                <a:cs typeface="Lucida Console"/>
              </a:rPr>
              <a:t>ncoming </a:t>
            </a:r>
            <a:r>
              <a:rPr lang="en-US" sz="2000" dirty="0">
                <a:latin typeface="Lucida Console"/>
                <a:cs typeface="Lucida Console"/>
              </a:rPr>
              <a:t>messages to each module are queued up for handling</a:t>
            </a:r>
            <a:r>
              <a:rPr lang="en-US" sz="2000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and B might be two computers in a network, communicating by network connections.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and B might be a web browser and a web </a:t>
            </a:r>
            <a:r>
              <a:rPr lang="en-US" sz="2000" dirty="0" smtClean="0">
                <a:latin typeface="Lucida Console"/>
                <a:cs typeface="Lucida Console"/>
              </a:rPr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A </a:t>
            </a:r>
            <a:r>
              <a:rPr lang="en-US" sz="2000" dirty="0">
                <a:latin typeface="Lucida Console"/>
                <a:cs typeface="Lucida Console"/>
              </a:rPr>
              <a:t>and B might be an instant messaging client and server.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A and B might be two programs running on the same computer whose input and output have been connected by a </a:t>
            </a:r>
            <a:r>
              <a:rPr lang="en-US" sz="2000" dirty="0" smtClean="0">
                <a:latin typeface="Lucida Console"/>
                <a:cs typeface="Lucida Console"/>
              </a:rPr>
              <a:t>pipe.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like </a:t>
            </a:r>
            <a:r>
              <a:rPr lang="en-US" sz="2000" dirty="0" err="1">
                <a:latin typeface="Lucida Console"/>
                <a:cs typeface="Lucida Console"/>
              </a:rPr>
              <a:t>ls</a:t>
            </a:r>
            <a:r>
              <a:rPr lang="en-US" sz="2000" dirty="0">
                <a:latin typeface="Lucida Console"/>
                <a:cs typeface="Lucida Console"/>
              </a:rPr>
              <a:t> | </a:t>
            </a:r>
            <a:r>
              <a:rPr lang="en-US" sz="2000" dirty="0" err="1">
                <a:latin typeface="Lucida Console"/>
                <a:cs typeface="Lucida Console"/>
              </a:rPr>
              <a:t>grep</a:t>
            </a:r>
            <a:r>
              <a:rPr lang="en-US" sz="2000" dirty="0">
                <a:latin typeface="Lucida Console"/>
                <a:cs typeface="Lucida Console"/>
              </a:rPr>
              <a:t> typed into a command prompt.</a:t>
            </a:r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7172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Is Concurrency Hard?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No language constructs make problem go away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Concurrent bugs are hard to spot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Aim -&gt; design as simple as possible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Concurrency bugs show up randomly and rarely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If you see something bizzare happen, don’t just pretend it did not happen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8870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B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uilt in low level stuff in Java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 thread of excecution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Has its own stack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Main thread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VM keeps track of all threads and schedules them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Preemptive vs. Cooperative scheduling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Thread Class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973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12835</TotalTime>
  <Words>1095</Words>
  <Application>Microsoft Macintosh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Picture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348</cp:revision>
  <dcterms:created xsi:type="dcterms:W3CDTF">2012-02-15T19:28:42Z</dcterms:created>
  <dcterms:modified xsi:type="dcterms:W3CDTF">2017-04-19T16:41:22Z</dcterms:modified>
</cp:coreProperties>
</file>