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06" autoAdjust="0"/>
  </p:normalViewPr>
  <p:slideViewPr>
    <p:cSldViewPr snapToGrid="0" snapToObjects="1">
      <p:cViewPr varScale="1">
        <p:scale>
          <a:sx n="46" d="100"/>
          <a:sy n="46" d="100"/>
        </p:scale>
        <p:origin x="-128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54A759-5E41-EE44-B2A9-202B3930B1DF}" type="datetimeFigureOut">
              <a:rPr lang="en-US" smtClean="0"/>
              <a:t>4/19/17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7CDB01-384D-9846-8E39-A7441B4DADEF}" type="slidenum">
              <a:rPr lang="en-US" smtClean="0"/>
              <a:t>‹#›</a:t>
            </a:fld>
            <a:endParaRPr lang="en-US" dirty="0"/>
          </a:p>
        </p:txBody>
      </p:sp>
    </p:spTree>
    <p:extLst>
      <p:ext uri="{BB962C8B-B14F-4D97-AF65-F5344CB8AC3E}">
        <p14:creationId xmlns:p14="http://schemas.microsoft.com/office/powerpoint/2010/main" val="28275899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5C5D58-8B11-E847-8F80-DFE3BEC227C9}" type="datetimeFigureOut">
              <a:rPr lang="en-US" smtClean="0"/>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F4D225-8447-0143-B5AC-F81162F16058}" type="slidenum">
              <a:rPr lang="en-US" smtClean="0"/>
              <a:t>‹#›</a:t>
            </a:fld>
            <a:endParaRPr lang="en-US" dirty="0"/>
          </a:p>
        </p:txBody>
      </p:sp>
    </p:spTree>
    <p:extLst>
      <p:ext uri="{BB962C8B-B14F-4D97-AF65-F5344CB8AC3E}">
        <p14:creationId xmlns:p14="http://schemas.microsoft.com/office/powerpoint/2010/main" val="194996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5C5D58-8B11-E847-8F80-DFE3BEC227C9}" type="datetimeFigureOut">
              <a:rPr lang="en-US" smtClean="0"/>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F4D225-8447-0143-B5AC-F81162F16058}" type="slidenum">
              <a:rPr lang="en-US" smtClean="0"/>
              <a:t>‹#›</a:t>
            </a:fld>
            <a:endParaRPr lang="en-US" dirty="0"/>
          </a:p>
        </p:txBody>
      </p:sp>
    </p:spTree>
    <p:extLst>
      <p:ext uri="{BB962C8B-B14F-4D97-AF65-F5344CB8AC3E}">
        <p14:creationId xmlns:p14="http://schemas.microsoft.com/office/powerpoint/2010/main" val="1942166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5C5D58-8B11-E847-8F80-DFE3BEC227C9}" type="datetimeFigureOut">
              <a:rPr lang="en-US" smtClean="0"/>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F4D225-8447-0143-B5AC-F81162F16058}" type="slidenum">
              <a:rPr lang="en-US" smtClean="0"/>
              <a:t>‹#›</a:t>
            </a:fld>
            <a:endParaRPr lang="en-US" dirty="0"/>
          </a:p>
        </p:txBody>
      </p:sp>
    </p:spTree>
    <p:extLst>
      <p:ext uri="{BB962C8B-B14F-4D97-AF65-F5344CB8AC3E}">
        <p14:creationId xmlns:p14="http://schemas.microsoft.com/office/powerpoint/2010/main" val="8954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5C5D58-8B11-E847-8F80-DFE3BEC227C9}" type="datetimeFigureOut">
              <a:rPr lang="en-US" smtClean="0"/>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F4D225-8447-0143-B5AC-F81162F16058}" type="slidenum">
              <a:rPr lang="en-US" smtClean="0"/>
              <a:t>‹#›</a:t>
            </a:fld>
            <a:endParaRPr lang="en-US" dirty="0"/>
          </a:p>
        </p:txBody>
      </p:sp>
    </p:spTree>
    <p:extLst>
      <p:ext uri="{BB962C8B-B14F-4D97-AF65-F5344CB8AC3E}">
        <p14:creationId xmlns:p14="http://schemas.microsoft.com/office/powerpoint/2010/main" val="2716223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5C5D58-8B11-E847-8F80-DFE3BEC227C9}" type="datetimeFigureOut">
              <a:rPr lang="en-US" smtClean="0"/>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F4D225-8447-0143-B5AC-F81162F16058}" type="slidenum">
              <a:rPr lang="en-US" smtClean="0"/>
              <a:t>‹#›</a:t>
            </a:fld>
            <a:endParaRPr lang="en-US" dirty="0"/>
          </a:p>
        </p:txBody>
      </p:sp>
    </p:spTree>
    <p:extLst>
      <p:ext uri="{BB962C8B-B14F-4D97-AF65-F5344CB8AC3E}">
        <p14:creationId xmlns:p14="http://schemas.microsoft.com/office/powerpoint/2010/main" val="37307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5C5D58-8B11-E847-8F80-DFE3BEC227C9}" type="datetimeFigureOut">
              <a:rPr lang="en-US" smtClean="0"/>
              <a:t>4/19/17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F4D225-8447-0143-B5AC-F81162F16058}" type="slidenum">
              <a:rPr lang="en-US" smtClean="0"/>
              <a:t>‹#›</a:t>
            </a:fld>
            <a:endParaRPr lang="en-US" dirty="0"/>
          </a:p>
        </p:txBody>
      </p:sp>
    </p:spTree>
    <p:extLst>
      <p:ext uri="{BB962C8B-B14F-4D97-AF65-F5344CB8AC3E}">
        <p14:creationId xmlns:p14="http://schemas.microsoft.com/office/powerpoint/2010/main" val="3779366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5C5D58-8B11-E847-8F80-DFE3BEC227C9}" type="datetimeFigureOut">
              <a:rPr lang="en-US" smtClean="0"/>
              <a:t>4/19/17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F4D225-8447-0143-B5AC-F81162F16058}" type="slidenum">
              <a:rPr lang="en-US" smtClean="0"/>
              <a:t>‹#›</a:t>
            </a:fld>
            <a:endParaRPr lang="en-US" dirty="0"/>
          </a:p>
        </p:txBody>
      </p:sp>
    </p:spTree>
    <p:extLst>
      <p:ext uri="{BB962C8B-B14F-4D97-AF65-F5344CB8AC3E}">
        <p14:creationId xmlns:p14="http://schemas.microsoft.com/office/powerpoint/2010/main" val="382145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5C5D58-8B11-E847-8F80-DFE3BEC227C9}" type="datetimeFigureOut">
              <a:rPr lang="en-US" smtClean="0"/>
              <a:t>4/19/17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F4D225-8447-0143-B5AC-F81162F16058}" type="slidenum">
              <a:rPr lang="en-US" smtClean="0"/>
              <a:t>‹#›</a:t>
            </a:fld>
            <a:endParaRPr lang="en-US" dirty="0"/>
          </a:p>
        </p:txBody>
      </p:sp>
    </p:spTree>
    <p:extLst>
      <p:ext uri="{BB962C8B-B14F-4D97-AF65-F5344CB8AC3E}">
        <p14:creationId xmlns:p14="http://schemas.microsoft.com/office/powerpoint/2010/main" val="385927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C5D58-8B11-E847-8F80-DFE3BEC227C9}" type="datetimeFigureOut">
              <a:rPr lang="en-US" smtClean="0"/>
              <a:t>4/19/17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F4D225-8447-0143-B5AC-F81162F16058}" type="slidenum">
              <a:rPr lang="en-US" smtClean="0"/>
              <a:t>‹#›</a:t>
            </a:fld>
            <a:endParaRPr lang="en-US" dirty="0"/>
          </a:p>
        </p:txBody>
      </p:sp>
    </p:spTree>
    <p:extLst>
      <p:ext uri="{BB962C8B-B14F-4D97-AF65-F5344CB8AC3E}">
        <p14:creationId xmlns:p14="http://schemas.microsoft.com/office/powerpoint/2010/main" val="263599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5C5D58-8B11-E847-8F80-DFE3BEC227C9}" type="datetimeFigureOut">
              <a:rPr lang="en-US" smtClean="0"/>
              <a:t>4/19/17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F4D225-8447-0143-B5AC-F81162F16058}" type="slidenum">
              <a:rPr lang="en-US" smtClean="0"/>
              <a:t>‹#›</a:t>
            </a:fld>
            <a:endParaRPr lang="en-US" dirty="0"/>
          </a:p>
        </p:txBody>
      </p:sp>
    </p:spTree>
    <p:extLst>
      <p:ext uri="{BB962C8B-B14F-4D97-AF65-F5344CB8AC3E}">
        <p14:creationId xmlns:p14="http://schemas.microsoft.com/office/powerpoint/2010/main" val="2486317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5C5D58-8B11-E847-8F80-DFE3BEC227C9}" type="datetimeFigureOut">
              <a:rPr lang="en-US" smtClean="0"/>
              <a:t>4/19/17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F4D225-8447-0143-B5AC-F81162F16058}" type="slidenum">
              <a:rPr lang="en-US" smtClean="0"/>
              <a:t>‹#›</a:t>
            </a:fld>
            <a:endParaRPr lang="en-US" dirty="0"/>
          </a:p>
        </p:txBody>
      </p:sp>
    </p:spTree>
    <p:extLst>
      <p:ext uri="{BB962C8B-B14F-4D97-AF65-F5344CB8AC3E}">
        <p14:creationId xmlns:p14="http://schemas.microsoft.com/office/powerpoint/2010/main" val="11412733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C5D58-8B11-E847-8F80-DFE3BEC227C9}" type="datetimeFigureOut">
              <a:rPr lang="en-US" smtClean="0"/>
              <a:t>4/19/17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4D225-8447-0143-B5AC-F81162F16058}" type="slidenum">
              <a:rPr lang="en-US" smtClean="0"/>
              <a:t>‹#›</a:t>
            </a:fld>
            <a:endParaRPr lang="en-US" dirty="0"/>
          </a:p>
        </p:txBody>
      </p:sp>
    </p:spTree>
    <p:extLst>
      <p:ext uri="{BB962C8B-B14F-4D97-AF65-F5344CB8AC3E}">
        <p14:creationId xmlns:p14="http://schemas.microsoft.com/office/powerpoint/2010/main" val="2328558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oleObject" Target="../embeddings/oleObject3.bin"/><Relationship Id="rId7"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gif"/><Relationship Id="rId6" Type="http://schemas.openxmlformats.org/officeDocument/2006/relationships/image" Target="../media/image10.gif"/><Relationship Id="rId7" Type="http://schemas.openxmlformats.org/officeDocument/2006/relationships/image" Target="../media/image11.gif"/><Relationship Id="rId8" Type="http://schemas.openxmlformats.org/officeDocument/2006/relationships/image" Target="../media/image12.gif"/><Relationship Id="rId9" Type="http://schemas.openxmlformats.org/officeDocument/2006/relationships/image" Target="../media/image13.gif"/><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oleObject" Target="../embeddings/oleObject1.bin"/><Relationship Id="rId7" Type="http://schemas.openxmlformats.org/officeDocument/2006/relationships/image" Target="../media/image6.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oleObject" Target="../embeddings/oleObject2.bin"/><Relationship Id="rId7"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1543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38600" cy="22590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 name="Text Box 4"/>
          <p:cNvSpPr txBox="1">
            <a:spLocks noChangeArrowheads="1"/>
          </p:cNvSpPr>
          <p:nvPr/>
        </p:nvSpPr>
        <p:spPr bwMode="auto">
          <a:xfrm>
            <a:off x="1295400" y="3352800"/>
            <a:ext cx="64008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1" name="Text Box 5"/>
          <p:cNvSpPr txBox="1">
            <a:spLocks noChangeArrowheads="1"/>
          </p:cNvSpPr>
          <p:nvPr/>
        </p:nvSpPr>
        <p:spPr bwMode="auto">
          <a:xfrm>
            <a:off x="1143000" y="3581400"/>
            <a:ext cx="6400800" cy="2819400"/>
          </a:xfrm>
          <a:prstGeom prst="rect">
            <a:avLst/>
          </a:prstGeom>
          <a:noFill/>
          <a:ln>
            <a:noFill/>
          </a:ln>
          <a:effectLst/>
          <a:extLst>
            <a:ext uri="{909E8E84-426E-40dd-AFC4-6F175D3DCCD1}">
              <a14:hiddenFill xmlns:a14="http://schemas.microsoft.com/office/drawing/2010/main">
                <a:solidFill>
                  <a:srgbClr val="FFD402"/>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cs typeface="Arial" charset="0"/>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9pPr>
          </a:lstStyle>
          <a:p>
            <a:pPr algn="ctr">
              <a:spcBef>
                <a:spcPts val="1100"/>
              </a:spcBef>
              <a:buSzPct val="65000"/>
            </a:pPr>
            <a:r>
              <a:rPr lang="sq-AL" sz="4400" dirty="0" smtClean="0">
                <a:effectLst>
                  <a:outerShdw blurRad="38100" dist="38100" dir="2700000" algn="tl">
                    <a:srgbClr val="DDDDDD"/>
                  </a:outerShdw>
                </a:effectLst>
                <a:latin typeface="Lucida Console"/>
                <a:ea typeface="SimSun" charset="0"/>
                <a:cs typeface="Lucida Console"/>
              </a:rPr>
              <a:t>პროგრამული უზრუნველყოფის ინჟინერია</a:t>
            </a:r>
            <a:endParaRPr lang="sq-AL" sz="4400" dirty="0">
              <a:effectLst>
                <a:outerShdw blurRad="38100" dist="38100" dir="2700000" algn="tl">
                  <a:srgbClr val="DDDDDD"/>
                </a:outerShdw>
              </a:effectLst>
              <a:latin typeface="Lucida Console"/>
              <a:ea typeface="SimSun" charset="0"/>
              <a:cs typeface="Lucida Console"/>
            </a:endParaRPr>
          </a:p>
          <a:p>
            <a:pPr algn="ctr">
              <a:spcBef>
                <a:spcPts val="450"/>
              </a:spcBef>
              <a:buSzPct val="65000"/>
            </a:pPr>
            <a:r>
              <a:rPr lang="sq-AL" dirty="0">
                <a:effectLst>
                  <a:outerShdw blurRad="38100" dist="38100" dir="2700000" algn="tl">
                    <a:srgbClr val="DDDDDD"/>
                  </a:outerShdw>
                </a:effectLst>
                <a:latin typeface="Lucida Console"/>
                <a:ea typeface="SimSun" charset="0"/>
                <a:cs typeface="Lucida Console"/>
              </a:rPr>
              <a:t>ლექცია </a:t>
            </a:r>
            <a:r>
              <a:rPr lang="en-US" dirty="0" smtClean="0">
                <a:effectLst>
                  <a:outerShdw blurRad="38100" dist="38100" dir="2700000" algn="tl">
                    <a:srgbClr val="DDDDDD"/>
                  </a:outerShdw>
                </a:effectLst>
                <a:latin typeface="Lucida Console"/>
                <a:ea typeface="SimSun" charset="0"/>
                <a:cs typeface="Lucida Console"/>
              </a:rPr>
              <a:t>13</a:t>
            </a:r>
            <a:endParaRPr lang="en-US" dirty="0">
              <a:effectLst>
                <a:outerShdw blurRad="38100" dist="38100" dir="2700000" algn="tl">
                  <a:srgbClr val="DDDDDD"/>
                </a:outerShdw>
              </a:effectLst>
              <a:latin typeface="Lucida Console"/>
              <a:ea typeface="SimSun" charset="0"/>
              <a:cs typeface="Lucida Console"/>
            </a:endParaRPr>
          </a:p>
        </p:txBody>
      </p:sp>
    </p:spTree>
    <p:extLst>
      <p:ext uri="{BB962C8B-B14F-4D97-AF65-F5344CB8AC3E}">
        <p14:creationId xmlns:p14="http://schemas.microsoft.com/office/powerpoint/2010/main" val="8594148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52800" cy="300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0"/>
            <a:ext cx="4114800" cy="338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b="32663"/>
          <a:stretch>
            <a:fillRect/>
          </a:stretch>
        </p:blipFill>
        <p:spPr bwMode="auto">
          <a:xfrm>
            <a:off x="0" y="6386513"/>
            <a:ext cx="9144000" cy="471487"/>
          </a:xfrm>
          <a:prstGeom prst="rect">
            <a:avLst/>
          </a:prstGeom>
          <a:noFill/>
          <a:ln>
            <a:noFill/>
          </a:ln>
          <a:effectLst/>
          <a:extLst>
            <a:ext uri="{909E8E84-426E-40dd-AFC4-6F175D3DCCD1}">
              <a14:hiddenFill xmlns:a14="http://schemas.microsoft.com/office/drawing/2010/main">
                <a:blipFill dpi="0" rotWithShape="0">
                  <a:blip/>
                  <a:srcRect b="3266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Rectangle 6"/>
          <p:cNvSpPr>
            <a:spLocks noChangeArrowheads="1"/>
          </p:cNvSpPr>
          <p:nvPr/>
        </p:nvSpPr>
        <p:spPr bwMode="auto">
          <a:xfrm>
            <a:off x="1524000" y="381000"/>
            <a:ext cx="6019800" cy="762000"/>
          </a:xfrm>
          <a:prstGeom prst="rect">
            <a:avLst/>
          </a:prstGeom>
          <a:gradFill rotWithShape="1">
            <a:gsLst>
              <a:gs pos="0">
                <a:srgbClr val="FFD402"/>
              </a:gs>
              <a:gs pos="100000">
                <a:srgbClr val="FFD402">
                  <a:gamma/>
                  <a:shade val="60392"/>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57200">
              <a:spcBef>
                <a:spcPts val="1500"/>
              </a:spcBef>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Lst>
            </a:pPr>
            <a:r>
              <a:rPr lang="sq-AL" sz="2800" b="1" dirty="0" smtClean="0">
                <a:effectLst>
                  <a:outerShdw blurRad="38100" dist="38100" dir="2700000" algn="tl">
                    <a:srgbClr val="000000"/>
                  </a:outerShdw>
                </a:effectLst>
                <a:latin typeface="Sylfaen"/>
                <a:ea typeface="SimSun" charset="0"/>
                <a:cs typeface="Sylfaen"/>
              </a:rPr>
              <a:t>Cooperation Among Threads</a:t>
            </a:r>
          </a:p>
        </p:txBody>
      </p:sp>
      <p:sp>
        <p:nvSpPr>
          <p:cNvPr id="18" name="Rectangle 3"/>
          <p:cNvSpPr>
            <a:spLocks noChangeArrowheads="1"/>
          </p:cNvSpPr>
          <p:nvPr/>
        </p:nvSpPr>
        <p:spPr bwMode="auto">
          <a:xfrm>
            <a:off x="457200" y="1269946"/>
            <a:ext cx="8229600" cy="5283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r>
              <a:rPr lang="en-US" sz="2400" b="1" dirty="0">
                <a:latin typeface="Lucida Console"/>
                <a:cs typeface="Lucida Console"/>
              </a:rPr>
              <a:t>It is crucial that some other thread calls the </a:t>
            </a:r>
            <a:r>
              <a:rPr lang="en-US" sz="2400" b="1" dirty="0" err="1">
                <a:solidFill>
                  <a:schemeClr val="accent2"/>
                </a:solidFill>
                <a:latin typeface="Lucida Console"/>
                <a:cs typeface="Lucida Console"/>
              </a:rPr>
              <a:t>signalAll</a:t>
            </a:r>
            <a:r>
              <a:rPr lang="en-US" sz="2400" b="1" dirty="0">
                <a:solidFill>
                  <a:srgbClr val="66CCFF"/>
                </a:solidFill>
                <a:latin typeface="Lucida Console"/>
                <a:cs typeface="Lucida Console"/>
              </a:rPr>
              <a:t> </a:t>
            </a:r>
            <a:r>
              <a:rPr lang="en-US" sz="2400" b="1" dirty="0">
                <a:latin typeface="Lucida Console"/>
                <a:cs typeface="Lucida Console"/>
              </a:rPr>
              <a:t>eventually.  When a thread calls </a:t>
            </a:r>
            <a:r>
              <a:rPr lang="en-US" sz="2400" b="1" dirty="0">
                <a:solidFill>
                  <a:schemeClr val="accent2"/>
                </a:solidFill>
                <a:latin typeface="Lucida Console"/>
                <a:cs typeface="Lucida Console"/>
              </a:rPr>
              <a:t>await</a:t>
            </a:r>
            <a:r>
              <a:rPr lang="en-US" sz="2400" b="1" dirty="0">
                <a:latin typeface="Lucida Console"/>
                <a:cs typeface="Lucida Console"/>
              </a:rPr>
              <a:t>, it has no way of unblocking itself. It puts its faith in the other thread.  If none of them bother to unblock the waiting thread, it will never run again.  This can lead to </a:t>
            </a:r>
            <a:r>
              <a:rPr lang="en-US" sz="2400" b="1" dirty="0">
                <a:solidFill>
                  <a:schemeClr val="accent2"/>
                </a:solidFill>
                <a:latin typeface="Lucida Console"/>
                <a:cs typeface="Lucida Console"/>
              </a:rPr>
              <a:t>deadlock</a:t>
            </a:r>
            <a:r>
              <a:rPr lang="en-US" sz="2400" b="1" dirty="0">
                <a:latin typeface="Lucida Console"/>
                <a:cs typeface="Lucida Console"/>
              </a:rPr>
              <a:t> situation.  </a:t>
            </a:r>
          </a:p>
        </p:txBody>
      </p:sp>
    </p:spTree>
    <p:extLst>
      <p:ext uri="{BB962C8B-B14F-4D97-AF65-F5344CB8AC3E}">
        <p14:creationId xmlns:p14="http://schemas.microsoft.com/office/powerpoint/2010/main" val="13515408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52800" cy="300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0"/>
            <a:ext cx="4114800" cy="338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b="32663"/>
          <a:stretch>
            <a:fillRect/>
          </a:stretch>
        </p:blipFill>
        <p:spPr bwMode="auto">
          <a:xfrm>
            <a:off x="0" y="6386513"/>
            <a:ext cx="9144000" cy="471487"/>
          </a:xfrm>
          <a:prstGeom prst="rect">
            <a:avLst/>
          </a:prstGeom>
          <a:noFill/>
          <a:ln>
            <a:noFill/>
          </a:ln>
          <a:effectLst/>
          <a:extLst>
            <a:ext uri="{909E8E84-426E-40dd-AFC4-6F175D3DCCD1}">
              <a14:hiddenFill xmlns:a14="http://schemas.microsoft.com/office/drawing/2010/main">
                <a:blipFill dpi="0" rotWithShape="0">
                  <a:blip/>
                  <a:srcRect b="3266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Rectangle 6"/>
          <p:cNvSpPr>
            <a:spLocks noChangeArrowheads="1"/>
          </p:cNvSpPr>
          <p:nvPr/>
        </p:nvSpPr>
        <p:spPr bwMode="auto">
          <a:xfrm>
            <a:off x="1524000" y="381000"/>
            <a:ext cx="6019800" cy="762000"/>
          </a:xfrm>
          <a:prstGeom prst="rect">
            <a:avLst/>
          </a:prstGeom>
          <a:gradFill rotWithShape="1">
            <a:gsLst>
              <a:gs pos="0">
                <a:srgbClr val="FFD402"/>
              </a:gs>
              <a:gs pos="100000">
                <a:srgbClr val="FFD402">
                  <a:gamma/>
                  <a:shade val="60392"/>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57200">
              <a:spcBef>
                <a:spcPts val="1500"/>
              </a:spcBef>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Lst>
            </a:pPr>
            <a:r>
              <a:rPr lang="sq-AL" sz="2800" b="1" dirty="0" smtClean="0">
                <a:effectLst>
                  <a:outerShdw blurRad="38100" dist="38100" dir="2700000" algn="tl">
                    <a:srgbClr val="000000"/>
                  </a:outerShdw>
                </a:effectLst>
                <a:latin typeface="Sylfaen"/>
                <a:ea typeface="SimSun" charset="0"/>
                <a:cs typeface="Sylfaen"/>
              </a:rPr>
              <a:t>Deadlock</a:t>
            </a:r>
          </a:p>
        </p:txBody>
      </p:sp>
      <p:graphicFrame>
        <p:nvGraphicFramePr>
          <p:cNvPr id="7" name="Object 8"/>
          <p:cNvGraphicFramePr>
            <a:graphicFrameLocks noChangeAspect="1"/>
          </p:cNvGraphicFramePr>
          <p:nvPr>
            <p:extLst>
              <p:ext uri="{D42A27DB-BD31-4B8C-83A1-F6EECF244321}">
                <p14:modId xmlns:p14="http://schemas.microsoft.com/office/powerpoint/2010/main" val="1499173720"/>
              </p:ext>
            </p:extLst>
          </p:nvPr>
        </p:nvGraphicFramePr>
        <p:xfrm>
          <a:off x="907250" y="1963871"/>
          <a:ext cx="7650851" cy="3873436"/>
        </p:xfrm>
        <a:graphic>
          <a:graphicData uri="http://schemas.openxmlformats.org/presentationml/2006/ole">
            <mc:AlternateContent xmlns:mc="http://schemas.openxmlformats.org/markup-compatibility/2006">
              <mc:Choice xmlns:v="urn:schemas-microsoft-com:vml" Requires="v">
                <p:oleObj spid="_x0000_s14358" r:id="rId6" imgW="3762756" imgH="1900428" progId="Word.Picture.8">
                  <p:embed/>
                </p:oleObj>
              </mc:Choice>
              <mc:Fallback>
                <p:oleObj r:id="rId6" imgW="3762756" imgH="1900428"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250" y="1963871"/>
                        <a:ext cx="7650851" cy="3873436"/>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561111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52800" cy="300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0"/>
            <a:ext cx="4114800" cy="338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b="32663"/>
          <a:stretch>
            <a:fillRect/>
          </a:stretch>
        </p:blipFill>
        <p:spPr bwMode="auto">
          <a:xfrm>
            <a:off x="0" y="6386513"/>
            <a:ext cx="9144000" cy="471487"/>
          </a:xfrm>
          <a:prstGeom prst="rect">
            <a:avLst/>
          </a:prstGeom>
          <a:noFill/>
          <a:ln>
            <a:noFill/>
          </a:ln>
          <a:effectLst/>
          <a:extLst>
            <a:ext uri="{909E8E84-426E-40dd-AFC4-6F175D3DCCD1}">
              <a14:hiddenFill xmlns:a14="http://schemas.microsoft.com/office/drawing/2010/main">
                <a:blipFill dpi="0" rotWithShape="0">
                  <a:blip/>
                  <a:srcRect b="3266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Rectangle 6"/>
          <p:cNvSpPr>
            <a:spLocks noChangeArrowheads="1"/>
          </p:cNvSpPr>
          <p:nvPr/>
        </p:nvSpPr>
        <p:spPr bwMode="auto">
          <a:xfrm>
            <a:off x="1524000" y="381000"/>
            <a:ext cx="6019800" cy="762000"/>
          </a:xfrm>
          <a:prstGeom prst="rect">
            <a:avLst/>
          </a:prstGeom>
          <a:gradFill rotWithShape="1">
            <a:gsLst>
              <a:gs pos="0">
                <a:srgbClr val="FFD402"/>
              </a:gs>
              <a:gs pos="100000">
                <a:srgbClr val="FFD402">
                  <a:gamma/>
                  <a:shade val="60392"/>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57200">
              <a:spcBef>
                <a:spcPts val="1500"/>
              </a:spcBef>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Lst>
            </a:pPr>
            <a:r>
              <a:rPr lang="sq-AL" sz="2800" b="1" dirty="0" smtClean="0">
                <a:effectLst>
                  <a:outerShdw blurRad="38100" dist="38100" dir="2700000" algn="tl">
                    <a:srgbClr val="000000"/>
                  </a:outerShdw>
                </a:effectLst>
                <a:latin typeface="Lucida Console"/>
                <a:ea typeface="SimSun" charset="0"/>
                <a:cs typeface="Lucida Console"/>
              </a:rPr>
              <a:t>Deadlock</a:t>
            </a:r>
          </a:p>
        </p:txBody>
      </p:sp>
      <p:sp>
        <p:nvSpPr>
          <p:cNvPr id="18" name="Rectangle 3"/>
          <p:cNvSpPr>
            <a:spLocks noChangeArrowheads="1"/>
          </p:cNvSpPr>
          <p:nvPr/>
        </p:nvSpPr>
        <p:spPr bwMode="auto">
          <a:xfrm>
            <a:off x="457200" y="1269946"/>
            <a:ext cx="8229600" cy="5283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a:buFont typeface="Arial"/>
              <a:buChar char="•"/>
            </a:pPr>
            <a:r>
              <a:rPr lang="en-US" sz="2000" b="1" dirty="0">
                <a:latin typeface="Lucida Console"/>
                <a:cs typeface="Lucida Console"/>
              </a:rPr>
              <a:t>Deadlock can be easily avoided by using a simple technique known as resource ordering. </a:t>
            </a:r>
            <a:endParaRPr lang="en-US" sz="2000" b="1" dirty="0" smtClean="0">
              <a:latin typeface="Lucida Console"/>
              <a:cs typeface="Lucida Console"/>
            </a:endParaRPr>
          </a:p>
          <a:p>
            <a:pPr marL="342900" indent="-342900">
              <a:buFont typeface="Arial"/>
              <a:buChar char="•"/>
            </a:pPr>
            <a:r>
              <a:rPr lang="en-US" sz="2000" b="1" dirty="0" smtClean="0">
                <a:latin typeface="Lucida Console"/>
                <a:cs typeface="Lucida Console"/>
              </a:rPr>
              <a:t>With </a:t>
            </a:r>
            <a:r>
              <a:rPr lang="en-US" sz="2000" b="1" dirty="0">
                <a:latin typeface="Lucida Console"/>
                <a:cs typeface="Lucida Console"/>
              </a:rPr>
              <a:t>this technique, you assign an order on all the objects whose locks must be acquired and ensure that each thread acquires the locks in that order. </a:t>
            </a:r>
            <a:endParaRPr lang="en-US" sz="2000" b="1" dirty="0" smtClean="0">
              <a:latin typeface="Lucida Console"/>
              <a:cs typeface="Lucida Console"/>
            </a:endParaRPr>
          </a:p>
          <a:p>
            <a:pPr marL="342900" indent="-342900">
              <a:buFont typeface="Arial"/>
              <a:buChar char="•"/>
            </a:pPr>
            <a:r>
              <a:rPr lang="en-US" sz="2000" b="1" dirty="0" smtClean="0">
                <a:latin typeface="Lucida Console"/>
                <a:cs typeface="Lucida Console"/>
              </a:rPr>
              <a:t>For </a:t>
            </a:r>
            <a:r>
              <a:rPr lang="en-US" sz="2000" b="1" dirty="0">
                <a:latin typeface="Lucida Console"/>
                <a:cs typeface="Lucida Console"/>
              </a:rPr>
              <a:t>the example in Figure in last slide, suppose the objects are ordered as object1 and object2. Using the resource ordering technique, Thread 2 must acquire a lock on object1 first, then on object2. Once Thread 1 acquired a lock on object1, Thread 2 has to wait for a lock on object1. So Thread 1 will be able to acquire a lock on object2 and no deadlock would occur.</a:t>
            </a:r>
          </a:p>
          <a:p>
            <a:endParaRPr lang="en-US" sz="2000" b="1" dirty="0">
              <a:latin typeface="Lucida Console"/>
              <a:cs typeface="Lucida Console"/>
            </a:endParaRPr>
          </a:p>
        </p:txBody>
      </p:sp>
    </p:spTree>
    <p:extLst>
      <p:ext uri="{BB962C8B-B14F-4D97-AF65-F5344CB8AC3E}">
        <p14:creationId xmlns:p14="http://schemas.microsoft.com/office/powerpoint/2010/main" val="34642220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52800" cy="300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0"/>
            <a:ext cx="4114800" cy="338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b="32663"/>
          <a:stretch>
            <a:fillRect/>
          </a:stretch>
        </p:blipFill>
        <p:spPr bwMode="auto">
          <a:xfrm>
            <a:off x="0" y="6386513"/>
            <a:ext cx="9144000" cy="471487"/>
          </a:xfrm>
          <a:prstGeom prst="rect">
            <a:avLst/>
          </a:prstGeom>
          <a:noFill/>
          <a:ln>
            <a:noFill/>
          </a:ln>
          <a:effectLst/>
          <a:extLst>
            <a:ext uri="{909E8E84-426E-40dd-AFC4-6F175D3DCCD1}">
              <a14:hiddenFill xmlns:a14="http://schemas.microsoft.com/office/drawing/2010/main">
                <a:blipFill dpi="0" rotWithShape="0">
                  <a:blip/>
                  <a:srcRect b="3266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Rectangle 6"/>
          <p:cNvSpPr>
            <a:spLocks noChangeArrowheads="1"/>
          </p:cNvSpPr>
          <p:nvPr/>
        </p:nvSpPr>
        <p:spPr bwMode="auto">
          <a:xfrm>
            <a:off x="1524000" y="381000"/>
            <a:ext cx="6019800" cy="762000"/>
          </a:xfrm>
          <a:prstGeom prst="rect">
            <a:avLst/>
          </a:prstGeom>
          <a:gradFill rotWithShape="1">
            <a:gsLst>
              <a:gs pos="0">
                <a:srgbClr val="FFD402"/>
              </a:gs>
              <a:gs pos="100000">
                <a:srgbClr val="FFD402">
                  <a:gamma/>
                  <a:shade val="60392"/>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57200">
              <a:spcBef>
                <a:spcPts val="1500"/>
              </a:spcBef>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Lst>
            </a:pPr>
            <a:r>
              <a:rPr lang="sq-AL" sz="2800" b="1" dirty="0" smtClean="0">
                <a:effectLst>
                  <a:outerShdw blurRad="38100" dist="38100" dir="2700000" algn="tl">
                    <a:srgbClr val="000000"/>
                  </a:outerShdw>
                </a:effectLst>
                <a:latin typeface="Lucida Console"/>
                <a:ea typeface="SimSun" charset="0"/>
                <a:cs typeface="Lucida Console"/>
              </a:rPr>
              <a:t>Deadlock</a:t>
            </a:r>
          </a:p>
        </p:txBody>
      </p:sp>
      <p:sp>
        <p:nvSpPr>
          <p:cNvPr id="9" name="Rectangle 2"/>
          <p:cNvSpPr>
            <a:spLocks noGrp="1" noChangeArrowheads="1"/>
          </p:cNvSpPr>
          <p:nvPr>
            <p:ph type="title" sz="quarter"/>
          </p:nvPr>
        </p:nvSpPr>
        <p:spPr>
          <a:xfrm>
            <a:off x="139471" y="1066800"/>
            <a:ext cx="7848600" cy="793563"/>
          </a:xfrm>
        </p:spPr>
        <p:txBody>
          <a:bodyPr>
            <a:normAutofit/>
          </a:bodyPr>
          <a:lstStyle/>
          <a:p>
            <a:r>
              <a:rPr lang="en-US" sz="3000" dirty="0" smtClean="0">
                <a:latin typeface="Lucida Console"/>
                <a:cs typeface="Lucida Console"/>
              </a:rPr>
              <a:t>The </a:t>
            </a:r>
            <a:r>
              <a:rPr lang="en-US" sz="3000" dirty="0">
                <a:latin typeface="Lucida Console"/>
                <a:cs typeface="Lucida Console"/>
              </a:rPr>
              <a:t>Dining-Philosophers</a:t>
            </a:r>
            <a:r>
              <a:rPr lang="ja-JP" altLang="en-US" sz="3000" dirty="0">
                <a:latin typeface="Lucida Console"/>
                <a:cs typeface="Lucida Console"/>
              </a:rPr>
              <a:t>’</a:t>
            </a:r>
            <a:r>
              <a:rPr lang="en-US" sz="3000" dirty="0">
                <a:latin typeface="Lucida Console"/>
                <a:cs typeface="Lucida Console"/>
              </a:rPr>
              <a:t> Problem</a:t>
            </a:r>
          </a:p>
        </p:txBody>
      </p:sp>
      <p:pic>
        <p:nvPicPr>
          <p:cNvPr id="10" name="Picture 3" descr="hhkxbzyi[1]"/>
          <p:cNvPicPr>
            <a:picLocks noGrp="1" noChangeAspect="1" noChangeArrowheads="1" noCrop="1"/>
          </p:cNvPicPr>
          <p:nvPr>
            <p:ph sz="quarter" idx="1"/>
          </p:nvPr>
        </p:nvPicPr>
        <p:blipFill>
          <a:blip r:embed="rId5">
            <a:extLst>
              <a:ext uri="{28A0092B-C50C-407E-A947-70E740481C1C}">
                <a14:useLocalDpi xmlns:a14="http://schemas.microsoft.com/office/drawing/2010/main" val="0"/>
              </a:ext>
            </a:extLst>
          </a:blip>
          <a:srcRect/>
          <a:stretch>
            <a:fillRect/>
          </a:stretch>
        </p:blipFill>
        <p:spPr>
          <a:xfrm>
            <a:off x="2268538" y="2884488"/>
            <a:ext cx="584200" cy="568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11" name="Picture 4" descr="fqwh3s1m[1]"/>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a:xfrm>
            <a:off x="6394450" y="3100388"/>
            <a:ext cx="584200" cy="577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12" name="Picture 5" descr="ynarwdfc[1]"/>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a:xfrm>
            <a:off x="3024188" y="4760913"/>
            <a:ext cx="584200" cy="541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3" name="Oval 6"/>
          <p:cNvSpPr>
            <a:spLocks noChangeArrowheads="1"/>
          </p:cNvSpPr>
          <p:nvPr/>
        </p:nvSpPr>
        <p:spPr bwMode="auto">
          <a:xfrm>
            <a:off x="3048000" y="3124200"/>
            <a:ext cx="2971800" cy="1752600"/>
          </a:xfrm>
          <a:prstGeom prst="ellipse">
            <a:avLst/>
          </a:prstGeom>
          <a:solidFill>
            <a:schemeClr val="accent2"/>
          </a:solidFill>
          <a:ln w="12700">
            <a:solidFill>
              <a:schemeClr val="accent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ucida Console"/>
              <a:cs typeface="Lucida Console"/>
            </a:endParaRPr>
          </a:p>
        </p:txBody>
      </p:sp>
      <p:pic>
        <p:nvPicPr>
          <p:cNvPr id="14" name="Picture 7" descr="budlw3aq[1]"/>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a:xfrm>
            <a:off x="5707063" y="4760913"/>
            <a:ext cx="584200" cy="5603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15" name="Picture 8" descr="_l3isqvu[1]"/>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2209800"/>
            <a:ext cx="647700" cy="590550"/>
          </a:xfrm>
          <a:prstGeom prst="rect">
            <a:avLst/>
          </a:prstGeom>
          <a:noFill/>
          <a:extLst>
            <a:ext uri="{909E8E84-426E-40dd-AFC4-6F175D3DCCD1}">
              <a14:hiddenFill xmlns:a14="http://schemas.microsoft.com/office/drawing/2010/main">
                <a:solidFill>
                  <a:srgbClr val="FFFFFF"/>
                </a:solidFill>
              </a14:hiddenFill>
            </a:ext>
          </a:extLst>
        </p:spPr>
      </p:pic>
      <p:sp>
        <p:nvSpPr>
          <p:cNvPr id="16" name="Line 9"/>
          <p:cNvSpPr>
            <a:spLocks noChangeShapeType="1"/>
          </p:cNvSpPr>
          <p:nvPr/>
        </p:nvSpPr>
        <p:spPr bwMode="auto">
          <a:xfrm flipV="1">
            <a:off x="5562600" y="2286000"/>
            <a:ext cx="990600" cy="7620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Lucida Console"/>
              <a:cs typeface="Lucida Console"/>
            </a:endParaRPr>
          </a:p>
        </p:txBody>
      </p:sp>
      <p:sp>
        <p:nvSpPr>
          <p:cNvPr id="17" name="Line 10"/>
          <p:cNvSpPr>
            <a:spLocks noChangeShapeType="1"/>
          </p:cNvSpPr>
          <p:nvPr/>
        </p:nvSpPr>
        <p:spPr bwMode="auto">
          <a:xfrm>
            <a:off x="6248400" y="4267200"/>
            <a:ext cx="990600" cy="5334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Lucida Console"/>
              <a:cs typeface="Lucida Console"/>
            </a:endParaRPr>
          </a:p>
        </p:txBody>
      </p:sp>
      <p:sp>
        <p:nvSpPr>
          <p:cNvPr id="19" name="Line 11"/>
          <p:cNvSpPr>
            <a:spLocks noChangeShapeType="1"/>
          </p:cNvSpPr>
          <p:nvPr/>
        </p:nvSpPr>
        <p:spPr bwMode="auto">
          <a:xfrm flipH="1" flipV="1">
            <a:off x="2819400" y="2133600"/>
            <a:ext cx="685800" cy="9144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Lucida Console"/>
              <a:cs typeface="Lucida Console"/>
            </a:endParaRPr>
          </a:p>
        </p:txBody>
      </p:sp>
      <p:sp>
        <p:nvSpPr>
          <p:cNvPr id="20" name="Line 12"/>
          <p:cNvSpPr>
            <a:spLocks noChangeShapeType="1"/>
          </p:cNvSpPr>
          <p:nvPr/>
        </p:nvSpPr>
        <p:spPr bwMode="auto">
          <a:xfrm flipV="1">
            <a:off x="1905000" y="4191000"/>
            <a:ext cx="990600" cy="5334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Lucida Console"/>
              <a:cs typeface="Lucida Console"/>
            </a:endParaRPr>
          </a:p>
        </p:txBody>
      </p:sp>
      <p:sp>
        <p:nvSpPr>
          <p:cNvPr id="21" name="Line 13"/>
          <p:cNvSpPr>
            <a:spLocks noChangeShapeType="1"/>
          </p:cNvSpPr>
          <p:nvPr/>
        </p:nvSpPr>
        <p:spPr bwMode="auto">
          <a:xfrm flipV="1">
            <a:off x="4648200" y="5105400"/>
            <a:ext cx="0" cy="9906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Lucida Console"/>
              <a:cs typeface="Lucida Console"/>
            </a:endParaRPr>
          </a:p>
        </p:txBody>
      </p:sp>
    </p:spTree>
    <p:extLst>
      <p:ext uri="{BB962C8B-B14F-4D97-AF65-F5344CB8AC3E}">
        <p14:creationId xmlns:p14="http://schemas.microsoft.com/office/powerpoint/2010/main" val="32549305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52800" cy="300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0"/>
            <a:ext cx="4114800" cy="338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b="32663"/>
          <a:stretch>
            <a:fillRect/>
          </a:stretch>
        </p:blipFill>
        <p:spPr bwMode="auto">
          <a:xfrm>
            <a:off x="0" y="6386513"/>
            <a:ext cx="9144000" cy="471487"/>
          </a:xfrm>
          <a:prstGeom prst="rect">
            <a:avLst/>
          </a:prstGeom>
          <a:noFill/>
          <a:ln>
            <a:noFill/>
          </a:ln>
          <a:effectLst/>
          <a:extLst>
            <a:ext uri="{909E8E84-426E-40dd-AFC4-6F175D3DCCD1}">
              <a14:hiddenFill xmlns:a14="http://schemas.microsoft.com/office/drawing/2010/main">
                <a:blipFill dpi="0" rotWithShape="0">
                  <a:blip/>
                  <a:srcRect b="3266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Rectangle 6"/>
          <p:cNvSpPr>
            <a:spLocks noChangeArrowheads="1"/>
          </p:cNvSpPr>
          <p:nvPr/>
        </p:nvSpPr>
        <p:spPr bwMode="auto">
          <a:xfrm>
            <a:off x="1524000" y="381000"/>
            <a:ext cx="6019800" cy="762000"/>
          </a:xfrm>
          <a:prstGeom prst="rect">
            <a:avLst/>
          </a:prstGeom>
          <a:gradFill rotWithShape="1">
            <a:gsLst>
              <a:gs pos="0">
                <a:srgbClr val="FFD402"/>
              </a:gs>
              <a:gs pos="100000">
                <a:srgbClr val="FFD402">
                  <a:gamma/>
                  <a:shade val="60392"/>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57200">
              <a:spcBef>
                <a:spcPts val="1500"/>
              </a:spcBef>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Lst>
            </a:pPr>
            <a:r>
              <a:rPr lang="sq-AL" sz="2800" b="1" dirty="0" smtClean="0">
                <a:effectLst>
                  <a:outerShdw blurRad="38100" dist="38100" dir="2700000" algn="tl">
                    <a:srgbClr val="000000"/>
                  </a:outerShdw>
                </a:effectLst>
                <a:latin typeface="Sylfaen"/>
                <a:ea typeface="SimSun" charset="0"/>
                <a:cs typeface="Sylfaen"/>
              </a:rPr>
              <a:t>Interruption</a:t>
            </a:r>
          </a:p>
        </p:txBody>
      </p:sp>
      <p:sp>
        <p:nvSpPr>
          <p:cNvPr id="9" name="TextBox 8"/>
          <p:cNvSpPr txBox="1"/>
          <p:nvPr/>
        </p:nvSpPr>
        <p:spPr>
          <a:xfrm>
            <a:off x="697279" y="1336860"/>
            <a:ext cx="7445939" cy="5262979"/>
          </a:xfrm>
          <a:prstGeom prst="rect">
            <a:avLst/>
          </a:prstGeom>
          <a:noFill/>
        </p:spPr>
        <p:txBody>
          <a:bodyPr wrap="square" rtlCol="0">
            <a:spAutoFit/>
          </a:bodyPr>
          <a:lstStyle/>
          <a:p>
            <a:pPr marL="285750" indent="-285750">
              <a:buFont typeface="Arial"/>
              <a:buChar char="•"/>
            </a:pPr>
            <a:r>
              <a:rPr lang="sq-AL" sz="2400" dirty="0" smtClean="0">
                <a:effectLst>
                  <a:outerShdw blurRad="38100" dist="38100" dir="2700000" algn="tl">
                    <a:srgbClr val="000000"/>
                  </a:outerShdw>
                </a:effectLst>
                <a:latin typeface="Sylfaen"/>
                <a:ea typeface="SimSun" charset="0"/>
                <a:cs typeface="Sylfaen"/>
              </a:rPr>
              <a:t>Interruption is about stopping the run of thread A with a command from thread B.</a:t>
            </a:r>
          </a:p>
          <a:p>
            <a:pPr marL="285750" indent="-285750">
              <a:buFont typeface="Arial"/>
              <a:buChar char="•"/>
            </a:pPr>
            <a:r>
              <a:rPr lang="sq-AL" sz="2400" dirty="0" smtClean="0">
                <a:effectLst>
                  <a:outerShdw blurRad="38100" dist="38100" dir="2700000" algn="tl">
                    <a:srgbClr val="000000"/>
                  </a:outerShdw>
                </a:effectLst>
                <a:latin typeface="Sylfaen"/>
                <a:ea typeface="SimSun" charset="0"/>
                <a:cs typeface="Sylfaen"/>
              </a:rPr>
              <a:t>interrupt() method interrupts thread</a:t>
            </a:r>
          </a:p>
          <a:p>
            <a:pPr marL="285750" indent="-285750">
              <a:buFont typeface="Arial"/>
              <a:buChar char="•"/>
            </a:pPr>
            <a:r>
              <a:rPr lang="sq-AL" sz="2400" dirty="0" smtClean="0">
                <a:effectLst>
                  <a:outerShdw blurRad="38100" dist="38100" dir="2700000" algn="tl">
                    <a:srgbClr val="000000"/>
                  </a:outerShdw>
                </a:effectLst>
                <a:latin typeface="Sylfaen"/>
                <a:ea typeface="SimSun" charset="0"/>
                <a:cs typeface="Sylfaen"/>
              </a:rPr>
              <a:t>It does not stop thread right away!</a:t>
            </a:r>
          </a:p>
          <a:p>
            <a:pPr marL="742950" lvl="1" indent="-285750">
              <a:buFont typeface="Arial"/>
              <a:buChar char="•"/>
            </a:pPr>
            <a:r>
              <a:rPr lang="sq-AL" sz="2400" dirty="0" smtClean="0">
                <a:effectLst>
                  <a:outerShdw blurRad="38100" dist="38100" dir="2700000" algn="tl">
                    <a:srgbClr val="000000"/>
                  </a:outerShdw>
                </a:effectLst>
                <a:latin typeface="Sylfaen"/>
                <a:ea typeface="SimSun" charset="0"/>
                <a:cs typeface="Sylfaen"/>
              </a:rPr>
              <a:t>If a thread is currently in the Ready or Running state its interrupted flag is set</a:t>
            </a:r>
          </a:p>
          <a:p>
            <a:pPr marL="742950" lvl="1" indent="-285750">
              <a:buFont typeface="Arial"/>
              <a:buChar char="•"/>
            </a:pPr>
            <a:r>
              <a:rPr lang="sq-AL" sz="2400" dirty="0" smtClean="0">
                <a:effectLst>
                  <a:outerShdw blurRad="38100" dist="38100" dir="2700000" algn="tl">
                    <a:srgbClr val="000000"/>
                  </a:outerShdw>
                </a:effectLst>
                <a:latin typeface="Sylfaen"/>
                <a:ea typeface="SimSun" charset="0"/>
                <a:cs typeface="Sylfaen"/>
              </a:rPr>
              <a:t>If a thread is currently blocked, it is awakened and enters the Ready state, and an java.io.InterruptedException is thrown</a:t>
            </a:r>
          </a:p>
          <a:p>
            <a:pPr marL="1200150" lvl="2" indent="-285750">
              <a:buFont typeface="Arial"/>
              <a:buChar char="•"/>
            </a:pPr>
            <a:r>
              <a:rPr lang="sq-AL" sz="2400" dirty="0" smtClean="0">
                <a:effectLst>
                  <a:outerShdw blurRad="38100" dist="38100" dir="2700000" algn="tl">
                    <a:srgbClr val="000000"/>
                  </a:outerShdw>
                </a:effectLst>
                <a:latin typeface="Sylfaen"/>
                <a:ea typeface="SimSun" charset="0"/>
                <a:cs typeface="Sylfaen"/>
              </a:rPr>
              <a:t>Ex. sleep(), join(), file reading</a:t>
            </a:r>
          </a:p>
          <a:p>
            <a:pPr marL="285750" indent="-285750">
              <a:buFont typeface="Arial"/>
              <a:buChar char="•"/>
            </a:pPr>
            <a:r>
              <a:rPr lang="sq-AL" sz="2400" dirty="0" smtClean="0">
                <a:effectLst>
                  <a:outerShdw blurRad="38100" dist="38100" dir="2700000" algn="tl">
                    <a:srgbClr val="000000"/>
                  </a:outerShdw>
                </a:effectLst>
                <a:latin typeface="Sylfaen"/>
                <a:ea typeface="SimSun" charset="0"/>
                <a:cs typeface="Sylfaen"/>
              </a:rPr>
              <a:t>The interrupted thread should notice that it has been interrupted</a:t>
            </a:r>
          </a:p>
          <a:p>
            <a:pPr marL="285750" indent="-285750">
              <a:buFont typeface="Arial"/>
              <a:buChar char="•"/>
            </a:pPr>
            <a:r>
              <a:rPr lang="sq-AL" sz="2400" dirty="0" smtClean="0">
                <a:effectLst>
                  <a:outerShdw blurRad="38100" dist="38100" dir="2700000" algn="tl">
                    <a:srgbClr val="000000"/>
                  </a:outerShdw>
                </a:effectLst>
                <a:latin typeface="Sylfaen"/>
                <a:ea typeface="SimSun" charset="0"/>
                <a:cs typeface="Sylfaen"/>
              </a:rPr>
              <a:t>interrupt() is asynchronous!</a:t>
            </a:r>
          </a:p>
          <a:p>
            <a:endParaRPr lang="sq-AL" sz="2400" dirty="0" smtClean="0">
              <a:effectLst>
                <a:outerShdw blurRad="38100" dist="38100" dir="2700000" algn="tl">
                  <a:srgbClr val="000000"/>
                </a:outerShdw>
              </a:effectLst>
              <a:latin typeface="Sylfaen"/>
              <a:ea typeface="SimSun" charset="0"/>
              <a:cs typeface="Sylfaen"/>
            </a:endParaRPr>
          </a:p>
        </p:txBody>
      </p:sp>
    </p:spTree>
    <p:extLst>
      <p:ext uri="{BB962C8B-B14F-4D97-AF65-F5344CB8AC3E}">
        <p14:creationId xmlns:p14="http://schemas.microsoft.com/office/powerpoint/2010/main" val="5068973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52800" cy="300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0"/>
            <a:ext cx="4114800" cy="338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b="32663"/>
          <a:stretch>
            <a:fillRect/>
          </a:stretch>
        </p:blipFill>
        <p:spPr bwMode="auto">
          <a:xfrm>
            <a:off x="0" y="6386513"/>
            <a:ext cx="9144000" cy="471487"/>
          </a:xfrm>
          <a:prstGeom prst="rect">
            <a:avLst/>
          </a:prstGeom>
          <a:noFill/>
          <a:ln>
            <a:noFill/>
          </a:ln>
          <a:effectLst/>
          <a:extLst>
            <a:ext uri="{909E8E84-426E-40dd-AFC4-6F175D3DCCD1}">
              <a14:hiddenFill xmlns:a14="http://schemas.microsoft.com/office/drawing/2010/main">
                <a:blipFill dpi="0" rotWithShape="0">
                  <a:blip/>
                  <a:srcRect b="3266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Rectangle 6"/>
          <p:cNvSpPr>
            <a:spLocks noChangeArrowheads="1"/>
          </p:cNvSpPr>
          <p:nvPr/>
        </p:nvSpPr>
        <p:spPr bwMode="auto">
          <a:xfrm>
            <a:off x="1524000" y="381000"/>
            <a:ext cx="6019800" cy="762000"/>
          </a:xfrm>
          <a:prstGeom prst="rect">
            <a:avLst/>
          </a:prstGeom>
          <a:gradFill rotWithShape="1">
            <a:gsLst>
              <a:gs pos="0">
                <a:srgbClr val="FFD402"/>
              </a:gs>
              <a:gs pos="100000">
                <a:srgbClr val="FFD402">
                  <a:gamma/>
                  <a:shade val="60392"/>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57200">
              <a:spcBef>
                <a:spcPts val="1500"/>
              </a:spcBef>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Lst>
            </a:pPr>
            <a:r>
              <a:rPr lang="sq-AL" sz="2800" b="1" dirty="0" smtClean="0">
                <a:effectLst>
                  <a:outerShdw blurRad="38100" dist="38100" dir="2700000" algn="tl">
                    <a:srgbClr val="000000"/>
                  </a:outerShdw>
                </a:effectLst>
                <a:latin typeface="Sylfaen"/>
                <a:ea typeface="SimSun" charset="0"/>
                <a:cs typeface="Sylfaen"/>
              </a:rPr>
              <a:t>Interruption</a:t>
            </a:r>
          </a:p>
        </p:txBody>
      </p:sp>
      <p:sp>
        <p:nvSpPr>
          <p:cNvPr id="9" name="TextBox 8"/>
          <p:cNvSpPr txBox="1"/>
          <p:nvPr/>
        </p:nvSpPr>
        <p:spPr>
          <a:xfrm>
            <a:off x="697279" y="1336860"/>
            <a:ext cx="7445939" cy="3785652"/>
          </a:xfrm>
          <a:prstGeom prst="rect">
            <a:avLst/>
          </a:prstGeom>
          <a:noFill/>
        </p:spPr>
        <p:txBody>
          <a:bodyPr wrap="square" rtlCol="0">
            <a:spAutoFit/>
          </a:bodyPr>
          <a:lstStyle/>
          <a:p>
            <a:pPr marL="285750" indent="-285750">
              <a:buFont typeface="Arial"/>
              <a:buChar char="•"/>
            </a:pPr>
            <a:r>
              <a:rPr lang="sq-AL" sz="2400" dirty="0" smtClean="0">
                <a:effectLst>
                  <a:outerShdw blurRad="38100" dist="38100" dir="2700000" algn="tl">
                    <a:srgbClr val="000000"/>
                  </a:outerShdw>
                </a:effectLst>
                <a:latin typeface="Sylfaen"/>
                <a:ea typeface="SimSun" charset="0"/>
                <a:cs typeface="Sylfaen"/>
              </a:rPr>
              <a:t>boolean isInterrupted() – check the flag</a:t>
            </a:r>
          </a:p>
          <a:p>
            <a:pPr marL="285750" indent="-285750">
              <a:buFont typeface="Arial"/>
              <a:buChar char="•"/>
            </a:pPr>
            <a:r>
              <a:rPr lang="sq-AL" sz="2400" dirty="0" smtClean="0">
                <a:effectLst>
                  <a:outerShdw blurRad="38100" dist="38100" dir="2700000" algn="tl">
                    <a:srgbClr val="000000"/>
                  </a:outerShdw>
                </a:effectLst>
                <a:latin typeface="Sylfaen"/>
                <a:ea typeface="SimSun" charset="0"/>
                <a:cs typeface="Sylfaen"/>
              </a:rPr>
              <a:t>Typically, thread checks this flag in the run loop periodically</a:t>
            </a:r>
          </a:p>
          <a:p>
            <a:pPr marL="285750" indent="-285750">
              <a:buFont typeface="Arial"/>
              <a:buChar char="•"/>
            </a:pPr>
            <a:r>
              <a:rPr lang="sq-AL" sz="2400" dirty="0" smtClean="0">
                <a:effectLst>
                  <a:outerShdw blurRad="38100" dist="38100" dir="2700000" algn="tl">
                    <a:srgbClr val="000000"/>
                  </a:outerShdw>
                </a:effectLst>
                <a:latin typeface="Sylfaen"/>
                <a:ea typeface="SimSun" charset="0"/>
                <a:cs typeface="Sylfaen"/>
              </a:rPr>
              <a:t>When interrupted thread should exit its run, leaving its data structures in a clean state.</a:t>
            </a:r>
          </a:p>
          <a:p>
            <a:pPr marL="285750" indent="-285750">
              <a:buFont typeface="Arial"/>
              <a:buChar char="•"/>
            </a:pPr>
            <a:r>
              <a:rPr lang="sq-AL" sz="2400" dirty="0" smtClean="0">
                <a:effectLst>
                  <a:outerShdw blurRad="38100" dist="38100" dir="2700000" algn="tl">
                    <a:srgbClr val="000000"/>
                  </a:outerShdw>
                </a:effectLst>
                <a:latin typeface="Sylfaen"/>
                <a:ea typeface="SimSun" charset="0"/>
                <a:cs typeface="Sylfaen"/>
              </a:rPr>
              <a:t>boolean interrupted() – checks and clears the flag – do not use!</a:t>
            </a:r>
          </a:p>
          <a:p>
            <a:pPr marL="285750" indent="-285750">
              <a:buFont typeface="Arial"/>
              <a:buChar char="•"/>
            </a:pPr>
            <a:r>
              <a:rPr lang="sq-AL" sz="2400" dirty="0" smtClean="0">
                <a:effectLst>
                  <a:outerShdw blurRad="38100" dist="38100" dir="2700000" algn="tl">
                    <a:srgbClr val="000000"/>
                  </a:outerShdw>
                </a:effectLst>
                <a:latin typeface="Sylfaen"/>
                <a:ea typeface="SimSun" charset="0"/>
                <a:cs typeface="Sylfaen"/>
              </a:rPr>
              <a:t>isInterrupted() will return false if the thread was notified via an InterruptedException</a:t>
            </a:r>
          </a:p>
          <a:p>
            <a:endParaRPr lang="sq-AL" sz="2400" dirty="0" smtClean="0">
              <a:effectLst>
                <a:outerShdw blurRad="38100" dist="38100" dir="2700000" algn="tl">
                  <a:srgbClr val="000000"/>
                </a:outerShdw>
              </a:effectLst>
              <a:latin typeface="Sylfaen"/>
              <a:ea typeface="SimSun" charset="0"/>
              <a:cs typeface="Sylfaen"/>
            </a:endParaRPr>
          </a:p>
        </p:txBody>
      </p:sp>
    </p:spTree>
    <p:extLst>
      <p:ext uri="{BB962C8B-B14F-4D97-AF65-F5344CB8AC3E}">
        <p14:creationId xmlns:p14="http://schemas.microsoft.com/office/powerpoint/2010/main" val="3731615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52800" cy="300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0"/>
            <a:ext cx="4114800" cy="338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b="32663"/>
          <a:stretch>
            <a:fillRect/>
          </a:stretch>
        </p:blipFill>
        <p:spPr bwMode="auto">
          <a:xfrm>
            <a:off x="0" y="6386513"/>
            <a:ext cx="9144000" cy="471487"/>
          </a:xfrm>
          <a:prstGeom prst="rect">
            <a:avLst/>
          </a:prstGeom>
          <a:noFill/>
          <a:ln>
            <a:noFill/>
          </a:ln>
          <a:effectLst/>
          <a:extLst>
            <a:ext uri="{909E8E84-426E-40dd-AFC4-6F175D3DCCD1}">
              <a14:hiddenFill xmlns:a14="http://schemas.microsoft.com/office/drawing/2010/main">
                <a:blipFill dpi="0" rotWithShape="0">
                  <a:blip/>
                  <a:srcRect b="3266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Rectangle 6"/>
          <p:cNvSpPr>
            <a:spLocks noChangeArrowheads="1"/>
          </p:cNvSpPr>
          <p:nvPr/>
        </p:nvSpPr>
        <p:spPr bwMode="auto">
          <a:xfrm>
            <a:off x="1524000" y="381000"/>
            <a:ext cx="6019800" cy="762000"/>
          </a:xfrm>
          <a:prstGeom prst="rect">
            <a:avLst/>
          </a:prstGeom>
          <a:gradFill rotWithShape="1">
            <a:gsLst>
              <a:gs pos="0">
                <a:srgbClr val="FFD402"/>
              </a:gs>
              <a:gs pos="100000">
                <a:srgbClr val="FFD402">
                  <a:gamma/>
                  <a:shade val="60392"/>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57200">
              <a:spcBef>
                <a:spcPts val="1500"/>
              </a:spcBef>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Lst>
            </a:pPr>
            <a:r>
              <a:rPr lang="sq-AL" sz="2800" b="1" dirty="0" smtClean="0">
                <a:effectLst>
                  <a:outerShdw blurRad="38100" dist="38100" dir="2700000" algn="tl">
                    <a:srgbClr val="000000"/>
                  </a:outerShdw>
                </a:effectLst>
                <a:latin typeface="Sylfaen"/>
                <a:ea typeface="SimSun" charset="0"/>
                <a:cs typeface="Sylfaen"/>
              </a:rPr>
              <a:t>Interruption</a:t>
            </a:r>
          </a:p>
        </p:txBody>
      </p:sp>
      <p:sp>
        <p:nvSpPr>
          <p:cNvPr id="9" name="TextBox 8"/>
          <p:cNvSpPr txBox="1"/>
          <p:nvPr/>
        </p:nvSpPr>
        <p:spPr>
          <a:xfrm>
            <a:off x="697279" y="1336860"/>
            <a:ext cx="7445939" cy="1938992"/>
          </a:xfrm>
          <a:prstGeom prst="rect">
            <a:avLst/>
          </a:prstGeom>
          <a:noFill/>
        </p:spPr>
        <p:txBody>
          <a:bodyPr wrap="square" rtlCol="0">
            <a:spAutoFit/>
          </a:bodyPr>
          <a:lstStyle/>
          <a:p>
            <a:pPr marL="285750" indent="-285750">
              <a:buFont typeface="Arial"/>
              <a:buChar char="•"/>
            </a:pPr>
            <a:r>
              <a:rPr lang="sq-AL" sz="2400" dirty="0" smtClean="0">
                <a:effectLst>
                  <a:outerShdw blurRad="38100" dist="38100" dir="2700000" algn="tl">
                    <a:srgbClr val="000000"/>
                  </a:outerShdw>
                </a:effectLst>
                <a:latin typeface="Sylfaen"/>
                <a:ea typeface="SimSun" charset="0"/>
                <a:cs typeface="Sylfaen"/>
              </a:rPr>
              <a:t>Synchronous style – stop()</a:t>
            </a:r>
          </a:p>
          <a:p>
            <a:pPr marL="285750" indent="-285750">
              <a:buFont typeface="Arial"/>
              <a:buChar char="•"/>
            </a:pPr>
            <a:r>
              <a:rPr lang="sq-AL" sz="2400" dirty="0" smtClean="0">
                <a:effectLst>
                  <a:outerShdw blurRad="38100" dist="38100" dir="2700000" algn="tl">
                    <a:srgbClr val="000000"/>
                  </a:outerShdw>
                </a:effectLst>
                <a:latin typeface="Sylfaen"/>
                <a:ea typeface="SimSun" charset="0"/>
                <a:cs typeface="Sylfaen"/>
              </a:rPr>
              <a:t>Has been deprecated, because it is impossible to exit leaving data structures in clean state.</a:t>
            </a:r>
          </a:p>
          <a:p>
            <a:pPr marL="285750" indent="-285750">
              <a:buFont typeface="Arial"/>
              <a:buChar char="•"/>
            </a:pPr>
            <a:r>
              <a:rPr lang="sq-AL" sz="2400" dirty="0" smtClean="0">
                <a:effectLst>
                  <a:outerShdw blurRad="38100" dist="38100" dir="2700000" algn="tl">
                    <a:srgbClr val="000000"/>
                  </a:outerShdw>
                </a:effectLst>
                <a:latin typeface="Sylfaen"/>
                <a:ea typeface="SimSun" charset="0"/>
                <a:cs typeface="Sylfaen"/>
              </a:rPr>
              <a:t>Example</a:t>
            </a:r>
          </a:p>
          <a:p>
            <a:endParaRPr lang="sq-AL" sz="2400" dirty="0" smtClean="0">
              <a:effectLst>
                <a:outerShdw blurRad="38100" dist="38100" dir="2700000" algn="tl">
                  <a:srgbClr val="000000"/>
                </a:outerShdw>
              </a:effectLst>
              <a:latin typeface="Sylfaen"/>
              <a:ea typeface="SimSun" charset="0"/>
              <a:cs typeface="Sylfaen"/>
            </a:endParaRPr>
          </a:p>
        </p:txBody>
      </p:sp>
    </p:spTree>
    <p:extLst>
      <p:ext uri="{BB962C8B-B14F-4D97-AF65-F5344CB8AC3E}">
        <p14:creationId xmlns:p14="http://schemas.microsoft.com/office/powerpoint/2010/main" val="8840485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52800" cy="300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0"/>
            <a:ext cx="4114800" cy="338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b="32663"/>
          <a:stretch>
            <a:fillRect/>
          </a:stretch>
        </p:blipFill>
        <p:spPr bwMode="auto">
          <a:xfrm>
            <a:off x="0" y="6386513"/>
            <a:ext cx="9144000" cy="471487"/>
          </a:xfrm>
          <a:prstGeom prst="rect">
            <a:avLst/>
          </a:prstGeom>
          <a:noFill/>
          <a:ln>
            <a:noFill/>
          </a:ln>
          <a:effectLst/>
          <a:extLst>
            <a:ext uri="{909E8E84-426E-40dd-AFC4-6F175D3DCCD1}">
              <a14:hiddenFill xmlns:a14="http://schemas.microsoft.com/office/drawing/2010/main">
                <a:blipFill dpi="0" rotWithShape="0">
                  <a:blip/>
                  <a:srcRect b="3266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Rectangle 6"/>
          <p:cNvSpPr>
            <a:spLocks noChangeArrowheads="1"/>
          </p:cNvSpPr>
          <p:nvPr/>
        </p:nvSpPr>
        <p:spPr bwMode="auto">
          <a:xfrm>
            <a:off x="1524000" y="381000"/>
            <a:ext cx="6019800" cy="762000"/>
          </a:xfrm>
          <a:prstGeom prst="rect">
            <a:avLst/>
          </a:prstGeom>
          <a:gradFill rotWithShape="1">
            <a:gsLst>
              <a:gs pos="0">
                <a:srgbClr val="FFD402"/>
              </a:gs>
              <a:gs pos="100000">
                <a:srgbClr val="FFD402">
                  <a:gamma/>
                  <a:shade val="60392"/>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57200">
              <a:spcBef>
                <a:spcPts val="1500"/>
              </a:spcBef>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Lst>
            </a:pPr>
            <a:r>
              <a:rPr lang="sq-AL" sz="2800" b="1" dirty="0" smtClean="0">
                <a:effectLst>
                  <a:outerShdw blurRad="38100" dist="38100" dir="2700000" algn="tl">
                    <a:srgbClr val="000000"/>
                  </a:outerShdw>
                </a:effectLst>
                <a:latin typeface="Lucida Console"/>
                <a:ea typeface="SimSun" charset="0"/>
                <a:cs typeface="Lucida Console"/>
              </a:rPr>
              <a:t>Welcome!</a:t>
            </a:r>
          </a:p>
        </p:txBody>
      </p:sp>
      <p:sp>
        <p:nvSpPr>
          <p:cNvPr id="9" name="TextBox 8"/>
          <p:cNvSpPr txBox="1"/>
          <p:nvPr/>
        </p:nvSpPr>
        <p:spPr>
          <a:xfrm>
            <a:off x="697279" y="1593870"/>
            <a:ext cx="7445939" cy="1938992"/>
          </a:xfrm>
          <a:prstGeom prst="rect">
            <a:avLst/>
          </a:prstGeom>
          <a:noFill/>
        </p:spPr>
        <p:txBody>
          <a:bodyPr wrap="square" rtlCol="0">
            <a:spAutoFit/>
          </a:bodyPr>
          <a:lstStyle/>
          <a:p>
            <a:r>
              <a:rPr lang="en-US" sz="2400" dirty="0" smtClean="0">
                <a:latin typeface="Lucida Console"/>
                <a:cs typeface="Lucida Console"/>
              </a:rPr>
              <a:t>Today:</a:t>
            </a:r>
          </a:p>
          <a:p>
            <a:pPr marL="285750" indent="-285750">
              <a:buFont typeface="Arial"/>
              <a:buChar char="•"/>
            </a:pPr>
            <a:r>
              <a:rPr lang="sq-AL" sz="2400" dirty="0" smtClean="0">
                <a:effectLst>
                  <a:outerShdw blurRad="38100" dist="38100" dir="2700000" algn="tl">
                    <a:srgbClr val="000000"/>
                  </a:outerShdw>
                </a:effectLst>
                <a:latin typeface="Lucida Console"/>
                <a:ea typeface="SimSun" charset="0"/>
                <a:cs typeface="Lucida Console"/>
              </a:rPr>
              <a:t>Lock</a:t>
            </a:r>
          </a:p>
          <a:p>
            <a:pPr marL="285750" indent="-285750">
              <a:buFont typeface="Arial"/>
              <a:buChar char="•"/>
            </a:pPr>
            <a:r>
              <a:rPr lang="sq-AL" sz="2400" dirty="0" smtClean="0">
                <a:effectLst>
                  <a:outerShdw blurRad="38100" dist="38100" dir="2700000" algn="tl">
                    <a:srgbClr val="000000"/>
                  </a:outerShdw>
                </a:effectLst>
                <a:latin typeface="Lucida Console"/>
                <a:ea typeface="SimSun" charset="0"/>
                <a:cs typeface="Lucida Console"/>
              </a:rPr>
              <a:t>Communication</a:t>
            </a:r>
          </a:p>
          <a:p>
            <a:pPr marL="285750" indent="-285750">
              <a:buFont typeface="Arial"/>
              <a:buChar char="•"/>
            </a:pPr>
            <a:r>
              <a:rPr lang="sq-AL" sz="2400" smtClean="0">
                <a:effectLst>
                  <a:outerShdw blurRad="38100" dist="38100" dir="2700000" algn="tl">
                    <a:srgbClr val="000000"/>
                  </a:outerShdw>
                </a:effectLst>
                <a:latin typeface="Lucida Console"/>
                <a:ea typeface="SimSun" charset="0"/>
                <a:cs typeface="Lucida Console"/>
              </a:rPr>
              <a:t>Deadlock</a:t>
            </a:r>
            <a:endParaRPr lang="sq-AL" sz="2400" dirty="0" smtClean="0">
              <a:effectLst>
                <a:outerShdw blurRad="38100" dist="38100" dir="2700000" algn="tl">
                  <a:srgbClr val="000000"/>
                </a:outerShdw>
              </a:effectLst>
              <a:latin typeface="Lucida Console"/>
              <a:ea typeface="SimSun" charset="0"/>
              <a:cs typeface="Lucida Console"/>
            </a:endParaRPr>
          </a:p>
          <a:p>
            <a:endParaRPr lang="sq-AL" sz="2400" dirty="0" smtClean="0">
              <a:effectLst>
                <a:outerShdw blurRad="38100" dist="38100" dir="2700000" algn="tl">
                  <a:srgbClr val="000000"/>
                </a:outerShdw>
              </a:effectLst>
              <a:latin typeface="Lucida Console"/>
              <a:ea typeface="SimSun" charset="0"/>
              <a:cs typeface="Lucida Console"/>
            </a:endParaRPr>
          </a:p>
        </p:txBody>
      </p:sp>
    </p:spTree>
    <p:extLst>
      <p:ext uri="{BB962C8B-B14F-4D97-AF65-F5344CB8AC3E}">
        <p14:creationId xmlns:p14="http://schemas.microsoft.com/office/powerpoint/2010/main" val="12294844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52800" cy="300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0"/>
            <a:ext cx="4114800" cy="338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b="32663"/>
          <a:stretch>
            <a:fillRect/>
          </a:stretch>
        </p:blipFill>
        <p:spPr bwMode="auto">
          <a:xfrm>
            <a:off x="0" y="6386513"/>
            <a:ext cx="9144000" cy="471487"/>
          </a:xfrm>
          <a:prstGeom prst="rect">
            <a:avLst/>
          </a:prstGeom>
          <a:noFill/>
          <a:ln>
            <a:noFill/>
          </a:ln>
          <a:effectLst/>
          <a:extLst>
            <a:ext uri="{909E8E84-426E-40dd-AFC4-6F175D3DCCD1}">
              <a14:hiddenFill xmlns:a14="http://schemas.microsoft.com/office/drawing/2010/main">
                <a:blipFill dpi="0" rotWithShape="0">
                  <a:blip/>
                  <a:srcRect b="3266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Rectangle 6"/>
          <p:cNvSpPr>
            <a:spLocks noChangeArrowheads="1"/>
          </p:cNvSpPr>
          <p:nvPr/>
        </p:nvSpPr>
        <p:spPr bwMode="auto">
          <a:xfrm>
            <a:off x="1524000" y="381000"/>
            <a:ext cx="6019800" cy="762000"/>
          </a:xfrm>
          <a:prstGeom prst="rect">
            <a:avLst/>
          </a:prstGeom>
          <a:gradFill rotWithShape="1">
            <a:gsLst>
              <a:gs pos="0">
                <a:srgbClr val="FFD402"/>
              </a:gs>
              <a:gs pos="100000">
                <a:srgbClr val="FFD402">
                  <a:gamma/>
                  <a:shade val="60392"/>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57200">
              <a:spcBef>
                <a:spcPts val="1500"/>
              </a:spcBef>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Lst>
            </a:pPr>
            <a:r>
              <a:rPr lang="sq-AL" sz="2800" b="1" dirty="0" smtClean="0">
                <a:effectLst>
                  <a:outerShdw blurRad="38100" dist="38100" dir="2700000" algn="tl">
                    <a:srgbClr val="000000"/>
                  </a:outerShdw>
                </a:effectLst>
                <a:latin typeface="Lucida Console"/>
                <a:ea typeface="SimSun" charset="0"/>
                <a:cs typeface="Lucida Console"/>
              </a:rPr>
              <a:t>Java Locks</a:t>
            </a:r>
          </a:p>
        </p:txBody>
      </p:sp>
      <p:sp>
        <p:nvSpPr>
          <p:cNvPr id="18" name="Rectangle 3"/>
          <p:cNvSpPr>
            <a:spLocks noChangeArrowheads="1"/>
          </p:cNvSpPr>
          <p:nvPr/>
        </p:nvSpPr>
        <p:spPr bwMode="auto">
          <a:xfrm>
            <a:off x="457200" y="1143000"/>
            <a:ext cx="8229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a:buFont typeface="Arial"/>
              <a:buChar char="•"/>
            </a:pPr>
            <a:r>
              <a:rPr lang="en-US" sz="2000" b="1" dirty="0">
                <a:latin typeface="Lucida Console"/>
                <a:cs typeface="Lucida Console"/>
              </a:rPr>
              <a:t>To avoid resource conflicts,  it is necessary to prevent more than one thread from simultaneously entering certain part of the program, known as critical </a:t>
            </a:r>
            <a:r>
              <a:rPr lang="en-US" sz="2000" b="1" dirty="0" smtClean="0">
                <a:latin typeface="Lucida Console"/>
                <a:cs typeface="Lucida Console"/>
              </a:rPr>
              <a:t>region</a:t>
            </a:r>
          </a:p>
          <a:p>
            <a:pPr marL="342900" indent="-342900">
              <a:buFont typeface="Arial"/>
              <a:buChar char="•"/>
            </a:pPr>
            <a:r>
              <a:rPr lang="en-US" sz="2000" b="1" dirty="0">
                <a:latin typeface="Lucida Console"/>
                <a:cs typeface="Lucida Console"/>
              </a:rPr>
              <a:t>You can use the synchronized keyword </a:t>
            </a:r>
            <a:endParaRPr lang="en-US" sz="2000" b="1" dirty="0" smtClean="0">
              <a:latin typeface="Lucida Console"/>
              <a:cs typeface="Lucida Console"/>
            </a:endParaRPr>
          </a:p>
          <a:p>
            <a:pPr marL="342900" indent="-342900">
              <a:buFont typeface="Arial"/>
              <a:buChar char="•"/>
            </a:pPr>
            <a:r>
              <a:rPr lang="en-US" sz="2000" b="1" dirty="0" smtClean="0">
                <a:latin typeface="Lucida Console"/>
                <a:cs typeface="Lucida Console"/>
              </a:rPr>
              <a:t>In Java every object has a lock. </a:t>
            </a:r>
            <a:r>
              <a:rPr lang="en-US" sz="2000" b="1" dirty="0">
                <a:latin typeface="Lucida Console"/>
                <a:cs typeface="Lucida Console"/>
              </a:rPr>
              <a:t>A synchronized method acquires a lock before it executes. </a:t>
            </a:r>
            <a:endParaRPr lang="en-US" sz="2000" b="1" dirty="0" smtClean="0">
              <a:latin typeface="Lucida Console"/>
              <a:cs typeface="Lucida Console"/>
            </a:endParaRPr>
          </a:p>
          <a:p>
            <a:pPr marL="342900" indent="-342900">
              <a:buFont typeface="Arial"/>
              <a:buChar char="•"/>
            </a:pPr>
            <a:r>
              <a:rPr lang="en-US" sz="2000" b="1" dirty="0">
                <a:latin typeface="Lucida Console"/>
                <a:cs typeface="Lucida Console"/>
              </a:rPr>
              <a:t>In the case of an instance method, the lock is on the object for which the method was invoked. </a:t>
            </a:r>
            <a:endParaRPr lang="en-US" sz="2000" b="1" dirty="0" smtClean="0">
              <a:latin typeface="Lucida Console"/>
              <a:cs typeface="Lucida Console"/>
            </a:endParaRPr>
          </a:p>
          <a:p>
            <a:pPr marL="342900" indent="-342900">
              <a:buFont typeface="Arial"/>
              <a:buChar char="•"/>
            </a:pPr>
            <a:r>
              <a:rPr lang="en-US" sz="2000" b="1" dirty="0" smtClean="0">
                <a:latin typeface="Lucida Console"/>
                <a:cs typeface="Lucida Console"/>
              </a:rPr>
              <a:t>In </a:t>
            </a:r>
            <a:r>
              <a:rPr lang="en-US" sz="2000" b="1" dirty="0">
                <a:latin typeface="Lucida Console"/>
                <a:cs typeface="Lucida Console"/>
              </a:rPr>
              <a:t>the case of a static method, the lock is on the class</a:t>
            </a:r>
            <a:r>
              <a:rPr lang="en-US" sz="2000" b="1" dirty="0" smtClean="0">
                <a:latin typeface="Lucida Console"/>
                <a:cs typeface="Lucida Console"/>
              </a:rPr>
              <a:t>.</a:t>
            </a:r>
          </a:p>
          <a:p>
            <a:pPr marL="342900" indent="-342900">
              <a:buFont typeface="Arial"/>
              <a:buChar char="•"/>
            </a:pPr>
            <a:r>
              <a:rPr lang="en-US" sz="2000" b="1" dirty="0">
                <a:latin typeface="Lucida Console"/>
                <a:cs typeface="Lucida Console"/>
              </a:rPr>
              <a:t>If one thread invokes a synchronized </a:t>
            </a:r>
            <a:r>
              <a:rPr lang="en-US" sz="2000" b="1" dirty="0" smtClean="0">
                <a:latin typeface="Lucida Console"/>
                <a:cs typeface="Lucida Console"/>
              </a:rPr>
              <a:t>method </a:t>
            </a:r>
            <a:r>
              <a:rPr lang="en-US" sz="2000" b="1" dirty="0">
                <a:latin typeface="Lucida Console"/>
                <a:cs typeface="Lucida Console"/>
              </a:rPr>
              <a:t>on an object, the lock of that object </a:t>
            </a:r>
            <a:r>
              <a:rPr lang="en-US" sz="2000" b="1" dirty="0" smtClean="0">
                <a:latin typeface="Lucida Console"/>
                <a:cs typeface="Lucida Console"/>
              </a:rPr>
              <a:t>is </a:t>
            </a:r>
            <a:r>
              <a:rPr lang="en-US" sz="2000" b="1" dirty="0">
                <a:latin typeface="Lucida Console"/>
                <a:cs typeface="Lucida Console"/>
              </a:rPr>
              <a:t>acquired first, then the method is executed, and finally the lock is released</a:t>
            </a:r>
            <a:r>
              <a:rPr lang="en-US" sz="2000" b="1" dirty="0" smtClean="0">
                <a:latin typeface="Lucida Console"/>
                <a:cs typeface="Lucida Console"/>
              </a:rPr>
              <a:t>.</a:t>
            </a:r>
          </a:p>
          <a:p>
            <a:pPr marL="342900" indent="-342900">
              <a:buFont typeface="Arial"/>
              <a:buChar char="•"/>
            </a:pPr>
            <a:r>
              <a:rPr lang="en-US" sz="2000" b="1" dirty="0">
                <a:latin typeface="Lucida Console"/>
                <a:cs typeface="Lucida Console"/>
              </a:rPr>
              <a:t>Another thread invoking the same method of that object </a:t>
            </a:r>
            <a:r>
              <a:rPr lang="en-US" sz="2000" b="1" dirty="0" smtClean="0">
                <a:latin typeface="Lucida Console"/>
                <a:cs typeface="Lucida Console"/>
              </a:rPr>
              <a:t>is </a:t>
            </a:r>
            <a:r>
              <a:rPr lang="en-US" sz="2000" b="1" dirty="0">
                <a:latin typeface="Lucida Console"/>
                <a:cs typeface="Lucida Console"/>
              </a:rPr>
              <a:t>blocked until the lock is released. </a:t>
            </a:r>
          </a:p>
          <a:p>
            <a:pPr marL="342900" indent="-342900">
              <a:buFont typeface="Arial"/>
              <a:buChar char="•"/>
            </a:pPr>
            <a:endParaRPr lang="en-US" sz="2000" b="1" dirty="0" smtClean="0">
              <a:latin typeface="Lucida Console"/>
              <a:cs typeface="Lucida Console"/>
            </a:endParaRPr>
          </a:p>
          <a:p>
            <a:pPr marL="342900" indent="-342900">
              <a:buFont typeface="Arial"/>
              <a:buChar char="•"/>
            </a:pPr>
            <a:endParaRPr lang="en-US" sz="2000" b="1" dirty="0">
              <a:latin typeface="Lucida Console"/>
              <a:cs typeface="Lucida Console"/>
            </a:endParaRPr>
          </a:p>
        </p:txBody>
      </p:sp>
    </p:spTree>
    <p:extLst>
      <p:ext uri="{BB962C8B-B14F-4D97-AF65-F5344CB8AC3E}">
        <p14:creationId xmlns:p14="http://schemas.microsoft.com/office/powerpoint/2010/main" val="33457108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52800" cy="300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0"/>
            <a:ext cx="4114800" cy="338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b="32663"/>
          <a:stretch>
            <a:fillRect/>
          </a:stretch>
        </p:blipFill>
        <p:spPr bwMode="auto">
          <a:xfrm>
            <a:off x="0" y="6386513"/>
            <a:ext cx="9144000" cy="471487"/>
          </a:xfrm>
          <a:prstGeom prst="rect">
            <a:avLst/>
          </a:prstGeom>
          <a:noFill/>
          <a:ln>
            <a:noFill/>
          </a:ln>
          <a:effectLst/>
          <a:extLst>
            <a:ext uri="{909E8E84-426E-40dd-AFC4-6F175D3DCCD1}">
              <a14:hiddenFill xmlns:a14="http://schemas.microsoft.com/office/drawing/2010/main">
                <a:blipFill dpi="0" rotWithShape="0">
                  <a:blip/>
                  <a:srcRect b="3266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Rectangle 6"/>
          <p:cNvSpPr>
            <a:spLocks noChangeArrowheads="1"/>
          </p:cNvSpPr>
          <p:nvPr/>
        </p:nvSpPr>
        <p:spPr bwMode="auto">
          <a:xfrm>
            <a:off x="1524000" y="381000"/>
            <a:ext cx="6019800" cy="762000"/>
          </a:xfrm>
          <a:prstGeom prst="rect">
            <a:avLst/>
          </a:prstGeom>
          <a:gradFill rotWithShape="1">
            <a:gsLst>
              <a:gs pos="0">
                <a:srgbClr val="FFD402"/>
              </a:gs>
              <a:gs pos="100000">
                <a:srgbClr val="FFD402">
                  <a:gamma/>
                  <a:shade val="60392"/>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57200">
              <a:spcBef>
                <a:spcPts val="1500"/>
              </a:spcBef>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Lst>
            </a:pPr>
            <a:r>
              <a:rPr lang="sq-AL" sz="2800" b="1" dirty="0" smtClean="0">
                <a:effectLst>
                  <a:outerShdw blurRad="38100" dist="38100" dir="2700000" algn="tl">
                    <a:srgbClr val="000000"/>
                  </a:outerShdw>
                </a:effectLst>
                <a:latin typeface="Lucida Console"/>
                <a:ea typeface="SimSun" charset="0"/>
                <a:cs typeface="Lucida Console"/>
              </a:rPr>
              <a:t>Java Locks</a:t>
            </a:r>
          </a:p>
        </p:txBody>
      </p:sp>
      <p:sp>
        <p:nvSpPr>
          <p:cNvPr id="18" name="Rectangle 3"/>
          <p:cNvSpPr>
            <a:spLocks noChangeArrowheads="1"/>
          </p:cNvSpPr>
          <p:nvPr/>
        </p:nvSpPr>
        <p:spPr bwMode="auto">
          <a:xfrm>
            <a:off x="457200" y="1269946"/>
            <a:ext cx="8229600" cy="5283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a:buFont typeface="Arial"/>
              <a:buChar char="•"/>
            </a:pPr>
            <a:r>
              <a:rPr lang="en-US" sz="2400" b="1" dirty="0" smtClean="0">
                <a:latin typeface="Lucida Console"/>
                <a:cs typeface="Lucida Console"/>
              </a:rPr>
              <a:t>A thread can acquire the same lock multiple times</a:t>
            </a:r>
          </a:p>
          <a:p>
            <a:pPr marL="800100" lvl="1" indent="-342900">
              <a:buFont typeface="Arial"/>
              <a:buChar char="•"/>
            </a:pPr>
            <a:r>
              <a:rPr lang="en-US" sz="2400" b="1" dirty="0" err="1">
                <a:latin typeface="Lucida Console"/>
                <a:cs typeface="Lucida Console"/>
              </a:rPr>
              <a:t>i</a:t>
            </a:r>
            <a:r>
              <a:rPr lang="en-US" sz="2400" b="1" dirty="0" err="1" smtClean="0">
                <a:latin typeface="Lucida Console"/>
                <a:cs typeface="Lucida Console"/>
              </a:rPr>
              <a:t>nc</a:t>
            </a:r>
            <a:r>
              <a:rPr lang="en-US" sz="2400" b="1" dirty="0" smtClean="0">
                <a:latin typeface="Lucida Console"/>
                <a:cs typeface="Lucida Console"/>
              </a:rPr>
              <a:t>() could call sum()</a:t>
            </a:r>
          </a:p>
          <a:p>
            <a:pPr marL="800100" lvl="1" indent="-342900">
              <a:buFont typeface="Arial"/>
              <a:buChar char="•"/>
            </a:pPr>
            <a:endParaRPr lang="en-US" sz="2400" b="1" dirty="0" smtClean="0">
              <a:latin typeface="Lucida Console"/>
              <a:cs typeface="Lucida Console"/>
            </a:endParaRPr>
          </a:p>
          <a:p>
            <a:pPr marL="342900" indent="-342900">
              <a:buFont typeface="Arial"/>
              <a:buChar char="•"/>
            </a:pPr>
            <a:r>
              <a:rPr lang="en-US" sz="2400" b="1" dirty="0" smtClean="0">
                <a:latin typeface="Lucida Console"/>
                <a:cs typeface="Lucida Console"/>
              </a:rPr>
              <a:t>In case of Exception the method will release locks correctly</a:t>
            </a:r>
          </a:p>
          <a:p>
            <a:pPr marL="342900" indent="-342900">
              <a:buFont typeface="Arial"/>
              <a:buChar char="•"/>
            </a:pPr>
            <a:endParaRPr lang="en-US" sz="2400" b="1" dirty="0" smtClean="0">
              <a:latin typeface="Lucida Console"/>
              <a:cs typeface="Lucida Console"/>
            </a:endParaRPr>
          </a:p>
          <a:p>
            <a:pPr marL="342900" indent="-342900">
              <a:buFont typeface="Arial"/>
              <a:buChar char="•"/>
            </a:pPr>
            <a:r>
              <a:rPr lang="en-US" sz="2400" b="1" dirty="0" smtClean="0">
                <a:latin typeface="Lucida Console"/>
                <a:cs typeface="Lucida Console"/>
              </a:rPr>
              <a:t>You may also use </a:t>
            </a:r>
          </a:p>
          <a:p>
            <a:r>
              <a:rPr lang="en-US" sz="2400" b="1" dirty="0">
                <a:solidFill>
                  <a:srgbClr val="FF0000"/>
                </a:solidFill>
                <a:latin typeface="Lucida Console"/>
                <a:cs typeface="Lucida Console"/>
              </a:rPr>
              <a:t>	</a:t>
            </a:r>
            <a:r>
              <a:rPr lang="en-US" sz="2400" b="1" dirty="0" smtClean="0">
                <a:solidFill>
                  <a:srgbClr val="FF0000"/>
                </a:solidFill>
                <a:latin typeface="Lucida Console"/>
                <a:cs typeface="Lucida Console"/>
              </a:rPr>
              <a:t>	synchronized(</a:t>
            </a:r>
            <a:r>
              <a:rPr lang="en-US" sz="2400" b="1" dirty="0" err="1" smtClean="0">
                <a:solidFill>
                  <a:srgbClr val="FF0000"/>
                </a:solidFill>
                <a:latin typeface="Lucida Console"/>
                <a:cs typeface="Lucida Console"/>
              </a:rPr>
              <a:t>obj</a:t>
            </a:r>
            <a:r>
              <a:rPr lang="en-US" sz="2400" b="1" dirty="0" smtClean="0">
                <a:solidFill>
                  <a:srgbClr val="FF0000"/>
                </a:solidFill>
                <a:latin typeface="Lucida Console"/>
                <a:cs typeface="Lucida Console"/>
              </a:rPr>
              <a:t>){</a:t>
            </a:r>
          </a:p>
          <a:p>
            <a:r>
              <a:rPr lang="en-US" sz="2400" b="1" dirty="0">
                <a:solidFill>
                  <a:srgbClr val="FF0000"/>
                </a:solidFill>
                <a:latin typeface="Lucida Console"/>
                <a:cs typeface="Lucida Console"/>
              </a:rPr>
              <a:t>	</a:t>
            </a:r>
            <a:r>
              <a:rPr lang="en-US" sz="2400" b="1" dirty="0" smtClean="0">
                <a:solidFill>
                  <a:srgbClr val="FF0000"/>
                </a:solidFill>
                <a:latin typeface="Lucida Console"/>
                <a:cs typeface="Lucida Console"/>
              </a:rPr>
              <a:t>		…</a:t>
            </a:r>
          </a:p>
          <a:p>
            <a:r>
              <a:rPr lang="en-US" sz="2400" b="1" dirty="0">
                <a:solidFill>
                  <a:srgbClr val="FF0000"/>
                </a:solidFill>
                <a:latin typeface="Lucida Console"/>
                <a:cs typeface="Lucida Console"/>
              </a:rPr>
              <a:t>	</a:t>
            </a:r>
            <a:r>
              <a:rPr lang="en-US" sz="2400" b="1" dirty="0" smtClean="0">
                <a:solidFill>
                  <a:srgbClr val="FF0000"/>
                </a:solidFill>
                <a:latin typeface="Lucida Console"/>
                <a:cs typeface="Lucida Console"/>
              </a:rPr>
              <a:t>	}</a:t>
            </a:r>
          </a:p>
          <a:p>
            <a:pPr marL="342900" indent="-342900">
              <a:buFont typeface="Arial"/>
              <a:buChar char="•"/>
            </a:pPr>
            <a:endParaRPr lang="en-US" sz="2400" b="1" dirty="0" smtClean="0">
              <a:solidFill>
                <a:srgbClr val="FF0000"/>
              </a:solidFill>
              <a:latin typeface="Lucida Console"/>
              <a:cs typeface="Lucida Console"/>
            </a:endParaRPr>
          </a:p>
          <a:p>
            <a:pPr marL="342900" indent="-342900">
              <a:buFont typeface="Arial"/>
              <a:buChar char="•"/>
            </a:pPr>
            <a:endParaRPr lang="en-US" sz="2400" b="1" dirty="0">
              <a:latin typeface="Lucida Console"/>
              <a:cs typeface="Lucida Console"/>
            </a:endParaRPr>
          </a:p>
        </p:txBody>
      </p:sp>
    </p:spTree>
    <p:extLst>
      <p:ext uri="{BB962C8B-B14F-4D97-AF65-F5344CB8AC3E}">
        <p14:creationId xmlns:p14="http://schemas.microsoft.com/office/powerpoint/2010/main" val="54180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52800" cy="300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0"/>
            <a:ext cx="4114800" cy="338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b="32663"/>
          <a:stretch>
            <a:fillRect/>
          </a:stretch>
        </p:blipFill>
        <p:spPr bwMode="auto">
          <a:xfrm>
            <a:off x="0" y="6386513"/>
            <a:ext cx="9144000" cy="471487"/>
          </a:xfrm>
          <a:prstGeom prst="rect">
            <a:avLst/>
          </a:prstGeom>
          <a:noFill/>
          <a:ln>
            <a:noFill/>
          </a:ln>
          <a:effectLst/>
          <a:extLst>
            <a:ext uri="{909E8E84-426E-40dd-AFC4-6F175D3DCCD1}">
              <a14:hiddenFill xmlns:a14="http://schemas.microsoft.com/office/drawing/2010/main">
                <a:blipFill dpi="0" rotWithShape="0">
                  <a:blip/>
                  <a:srcRect b="3266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Rectangle 6"/>
          <p:cNvSpPr>
            <a:spLocks noChangeArrowheads="1"/>
          </p:cNvSpPr>
          <p:nvPr/>
        </p:nvSpPr>
        <p:spPr bwMode="auto">
          <a:xfrm>
            <a:off x="1524000" y="381000"/>
            <a:ext cx="6019800" cy="762000"/>
          </a:xfrm>
          <a:prstGeom prst="rect">
            <a:avLst/>
          </a:prstGeom>
          <a:gradFill rotWithShape="1">
            <a:gsLst>
              <a:gs pos="0">
                <a:srgbClr val="FFD402"/>
              </a:gs>
              <a:gs pos="100000">
                <a:srgbClr val="FFD402">
                  <a:gamma/>
                  <a:shade val="60392"/>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57200">
              <a:spcBef>
                <a:spcPts val="1500"/>
              </a:spcBef>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Lst>
            </a:pPr>
            <a:r>
              <a:rPr lang="sq-AL" sz="2800" b="1" dirty="0" smtClean="0">
                <a:effectLst>
                  <a:outerShdw blurRad="38100" dist="38100" dir="2700000" algn="tl">
                    <a:srgbClr val="000000"/>
                  </a:outerShdw>
                </a:effectLst>
                <a:latin typeface="Lucida Console"/>
                <a:ea typeface="SimSun" charset="0"/>
                <a:cs typeface="Lucida Console"/>
              </a:rPr>
              <a:t>Java Locks</a:t>
            </a:r>
          </a:p>
        </p:txBody>
      </p:sp>
      <p:sp>
        <p:nvSpPr>
          <p:cNvPr id="18" name="Rectangle 3"/>
          <p:cNvSpPr>
            <a:spLocks noChangeArrowheads="1"/>
          </p:cNvSpPr>
          <p:nvPr/>
        </p:nvSpPr>
        <p:spPr bwMode="auto">
          <a:xfrm>
            <a:off x="457200" y="1269946"/>
            <a:ext cx="8229600" cy="5283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spcBef>
                <a:spcPct val="0"/>
              </a:spcBef>
            </a:pPr>
            <a:r>
              <a:rPr lang="en-US" sz="2400" b="1" dirty="0">
                <a:latin typeface="Lucida Console"/>
                <a:cs typeface="Lucida Console"/>
              </a:rPr>
              <a:t>Any synchronized instance method can be converted into a synchronized statement. Suppose that the following is a synchronized instance method: </a:t>
            </a:r>
          </a:p>
          <a:p>
            <a:pPr lvl="1">
              <a:spcBef>
                <a:spcPct val="0"/>
              </a:spcBef>
              <a:buFontTx/>
              <a:buNone/>
            </a:pPr>
            <a:r>
              <a:rPr lang="en-US" sz="2400" b="1" dirty="0">
                <a:latin typeface="Lucida Console"/>
                <a:cs typeface="Lucida Console"/>
              </a:rPr>
              <a:t>public synchronized void </a:t>
            </a:r>
            <a:r>
              <a:rPr lang="en-US" sz="2400" b="1" dirty="0" err="1">
                <a:latin typeface="Lucida Console"/>
                <a:cs typeface="Lucida Console"/>
              </a:rPr>
              <a:t>xMethod</a:t>
            </a:r>
            <a:r>
              <a:rPr lang="en-US" sz="2400" b="1" dirty="0">
                <a:latin typeface="Lucida Console"/>
                <a:cs typeface="Lucida Console"/>
              </a:rPr>
              <a:t>() {</a:t>
            </a:r>
          </a:p>
          <a:p>
            <a:pPr lvl="1">
              <a:spcBef>
                <a:spcPct val="0"/>
              </a:spcBef>
              <a:buFontTx/>
              <a:buNone/>
            </a:pPr>
            <a:r>
              <a:rPr lang="en-US" sz="2400" b="1" dirty="0">
                <a:latin typeface="Lucida Console"/>
                <a:cs typeface="Lucida Console"/>
              </a:rPr>
              <a:t>  // method body</a:t>
            </a:r>
          </a:p>
          <a:p>
            <a:pPr lvl="1">
              <a:spcBef>
                <a:spcPct val="0"/>
              </a:spcBef>
              <a:buFontTx/>
              <a:buNone/>
            </a:pPr>
            <a:r>
              <a:rPr lang="en-US" sz="2400" b="1" dirty="0">
                <a:latin typeface="Lucida Console"/>
                <a:cs typeface="Lucida Console"/>
              </a:rPr>
              <a:t>}</a:t>
            </a:r>
          </a:p>
          <a:p>
            <a:pPr>
              <a:spcBef>
                <a:spcPct val="0"/>
              </a:spcBef>
            </a:pPr>
            <a:r>
              <a:rPr lang="en-US" sz="2400" b="1" dirty="0">
                <a:latin typeface="Lucida Console"/>
                <a:cs typeface="Lucida Console"/>
              </a:rPr>
              <a:t> </a:t>
            </a:r>
          </a:p>
          <a:p>
            <a:pPr>
              <a:spcBef>
                <a:spcPct val="0"/>
              </a:spcBef>
            </a:pPr>
            <a:r>
              <a:rPr lang="en-US" sz="2400" b="1" dirty="0">
                <a:latin typeface="Lucida Console"/>
                <a:cs typeface="Lucida Console"/>
              </a:rPr>
              <a:t>This method is equivalent </a:t>
            </a:r>
            <a:r>
              <a:rPr lang="en-US" sz="2400" b="1" dirty="0" smtClean="0">
                <a:latin typeface="Lucida Console"/>
                <a:cs typeface="Lucida Console"/>
              </a:rPr>
              <a:t>to</a:t>
            </a:r>
            <a:endParaRPr lang="en-US" sz="2400" b="1" dirty="0">
              <a:latin typeface="Lucida Console"/>
              <a:cs typeface="Lucida Console"/>
            </a:endParaRPr>
          </a:p>
          <a:p>
            <a:pPr lvl="1">
              <a:spcBef>
                <a:spcPct val="0"/>
              </a:spcBef>
              <a:buFontTx/>
              <a:buNone/>
            </a:pPr>
            <a:r>
              <a:rPr lang="en-US" sz="2400" b="1" dirty="0">
                <a:latin typeface="Lucida Console"/>
                <a:cs typeface="Lucida Console"/>
              </a:rPr>
              <a:t>public void </a:t>
            </a:r>
            <a:r>
              <a:rPr lang="en-US" sz="2400" b="1" dirty="0" err="1">
                <a:latin typeface="Lucida Console"/>
                <a:cs typeface="Lucida Console"/>
              </a:rPr>
              <a:t>xMethod</a:t>
            </a:r>
            <a:r>
              <a:rPr lang="en-US" sz="2400" b="1" dirty="0">
                <a:latin typeface="Lucida Console"/>
                <a:cs typeface="Lucida Console"/>
              </a:rPr>
              <a:t>() {</a:t>
            </a:r>
          </a:p>
          <a:p>
            <a:pPr lvl="1">
              <a:spcBef>
                <a:spcPct val="0"/>
              </a:spcBef>
              <a:buFontTx/>
              <a:buNone/>
            </a:pPr>
            <a:r>
              <a:rPr lang="en-US" sz="2400" b="1" dirty="0">
                <a:latin typeface="Lucida Console"/>
                <a:cs typeface="Lucida Console"/>
              </a:rPr>
              <a:t>  synchronized (this) {</a:t>
            </a:r>
          </a:p>
          <a:p>
            <a:pPr lvl="1">
              <a:spcBef>
                <a:spcPct val="0"/>
              </a:spcBef>
              <a:buFontTx/>
              <a:buNone/>
            </a:pPr>
            <a:r>
              <a:rPr lang="en-US" sz="2400" b="1" dirty="0">
                <a:latin typeface="Lucida Console"/>
                <a:cs typeface="Lucida Console"/>
              </a:rPr>
              <a:t>    // method body</a:t>
            </a:r>
          </a:p>
          <a:p>
            <a:pPr lvl="1">
              <a:spcBef>
                <a:spcPct val="0"/>
              </a:spcBef>
              <a:buFontTx/>
              <a:buNone/>
            </a:pPr>
            <a:r>
              <a:rPr lang="en-US" sz="2400" b="1" dirty="0">
                <a:latin typeface="Lucida Console"/>
                <a:cs typeface="Lucida Console"/>
              </a:rPr>
              <a:t>  }</a:t>
            </a:r>
          </a:p>
          <a:p>
            <a:pPr lvl="1">
              <a:spcBef>
                <a:spcPct val="0"/>
              </a:spcBef>
              <a:buFontTx/>
              <a:buNone/>
            </a:pPr>
            <a:r>
              <a:rPr lang="en-US" sz="2400" b="1" dirty="0">
                <a:latin typeface="Lucida Console"/>
                <a:cs typeface="Lucida Console"/>
              </a:rPr>
              <a:t>}</a:t>
            </a:r>
          </a:p>
        </p:txBody>
      </p:sp>
    </p:spTree>
    <p:extLst>
      <p:ext uri="{BB962C8B-B14F-4D97-AF65-F5344CB8AC3E}">
        <p14:creationId xmlns:p14="http://schemas.microsoft.com/office/powerpoint/2010/main" val="33691372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52800" cy="300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0"/>
            <a:ext cx="4114800" cy="338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b="32663"/>
          <a:stretch>
            <a:fillRect/>
          </a:stretch>
        </p:blipFill>
        <p:spPr bwMode="auto">
          <a:xfrm>
            <a:off x="0" y="6386513"/>
            <a:ext cx="9144000" cy="471487"/>
          </a:xfrm>
          <a:prstGeom prst="rect">
            <a:avLst/>
          </a:prstGeom>
          <a:noFill/>
          <a:ln>
            <a:noFill/>
          </a:ln>
          <a:effectLst/>
          <a:extLst>
            <a:ext uri="{909E8E84-426E-40dd-AFC4-6F175D3DCCD1}">
              <a14:hiddenFill xmlns:a14="http://schemas.microsoft.com/office/drawing/2010/main">
                <a:blipFill dpi="0" rotWithShape="0">
                  <a:blip/>
                  <a:srcRect b="3266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Rectangle 6"/>
          <p:cNvSpPr>
            <a:spLocks noChangeArrowheads="1"/>
          </p:cNvSpPr>
          <p:nvPr/>
        </p:nvSpPr>
        <p:spPr bwMode="auto">
          <a:xfrm>
            <a:off x="1524000" y="381000"/>
            <a:ext cx="6019800" cy="762000"/>
          </a:xfrm>
          <a:prstGeom prst="rect">
            <a:avLst/>
          </a:prstGeom>
          <a:gradFill rotWithShape="1">
            <a:gsLst>
              <a:gs pos="0">
                <a:srgbClr val="FFD402"/>
              </a:gs>
              <a:gs pos="100000">
                <a:srgbClr val="FFD402">
                  <a:gamma/>
                  <a:shade val="60392"/>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57200">
              <a:spcBef>
                <a:spcPts val="1500"/>
              </a:spcBef>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Lst>
            </a:pPr>
            <a:r>
              <a:rPr lang="sq-AL" sz="2800" b="1" dirty="0" smtClean="0">
                <a:effectLst>
                  <a:outerShdw blurRad="38100" dist="38100" dir="2700000" algn="tl">
                    <a:srgbClr val="000000"/>
                  </a:outerShdw>
                </a:effectLst>
                <a:latin typeface="Lucida Console"/>
                <a:ea typeface="SimSun" charset="0"/>
                <a:cs typeface="Lucida Console"/>
              </a:rPr>
              <a:t>Java Locks</a:t>
            </a:r>
          </a:p>
        </p:txBody>
      </p:sp>
      <p:sp>
        <p:nvSpPr>
          <p:cNvPr id="18" name="Rectangle 3"/>
          <p:cNvSpPr>
            <a:spLocks noChangeArrowheads="1"/>
          </p:cNvSpPr>
          <p:nvPr/>
        </p:nvSpPr>
        <p:spPr bwMode="auto">
          <a:xfrm>
            <a:off x="457200" y="1269946"/>
            <a:ext cx="8229600" cy="5283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spcBef>
                <a:spcPct val="0"/>
              </a:spcBef>
            </a:pPr>
            <a:r>
              <a:rPr lang="en-US" sz="2400" dirty="0">
                <a:latin typeface="Lucida Console"/>
                <a:cs typeface="Lucida Console"/>
              </a:rPr>
              <a:t>JDK 1.5 enables you to use locks explicitly. </a:t>
            </a:r>
            <a:endParaRPr lang="en-US" sz="2400" dirty="0" smtClean="0">
              <a:latin typeface="Lucida Console"/>
              <a:cs typeface="Lucida Console"/>
            </a:endParaRPr>
          </a:p>
          <a:p>
            <a:pPr>
              <a:spcBef>
                <a:spcPct val="0"/>
              </a:spcBef>
            </a:pPr>
            <a:endParaRPr lang="en-US" sz="2400" b="1" dirty="0">
              <a:latin typeface="Lucida Console"/>
              <a:cs typeface="Lucida Console"/>
            </a:endParaRPr>
          </a:p>
        </p:txBody>
      </p:sp>
      <p:graphicFrame>
        <p:nvGraphicFramePr>
          <p:cNvPr id="7" name="Object 5"/>
          <p:cNvGraphicFramePr>
            <a:graphicFrameLocks noChangeAspect="1"/>
          </p:cNvGraphicFramePr>
          <p:nvPr>
            <p:extLst>
              <p:ext uri="{D42A27DB-BD31-4B8C-83A1-F6EECF244321}">
                <p14:modId xmlns:p14="http://schemas.microsoft.com/office/powerpoint/2010/main" val="271796636"/>
              </p:ext>
            </p:extLst>
          </p:nvPr>
        </p:nvGraphicFramePr>
        <p:xfrm>
          <a:off x="581957" y="2246391"/>
          <a:ext cx="8070048" cy="3356978"/>
        </p:xfrm>
        <a:graphic>
          <a:graphicData uri="http://schemas.openxmlformats.org/presentationml/2006/ole">
            <mc:AlternateContent xmlns:mc="http://schemas.openxmlformats.org/markup-compatibility/2006">
              <mc:Choice xmlns:v="urn:schemas-microsoft-com:vml" Requires="v">
                <p:oleObj spid="_x0000_s7207" name="Picture" r:id="rId6" imgW="4709160" imgH="1952244" progId="Word.Picture.8">
                  <p:embed/>
                </p:oleObj>
              </mc:Choice>
              <mc:Fallback>
                <p:oleObj name="Picture" r:id="rId6" imgW="4709160" imgH="1952244"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957" y="2246391"/>
                        <a:ext cx="8070048" cy="3356978"/>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2563535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52800" cy="300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0"/>
            <a:ext cx="4114800" cy="338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b="32663"/>
          <a:stretch>
            <a:fillRect/>
          </a:stretch>
        </p:blipFill>
        <p:spPr bwMode="auto">
          <a:xfrm>
            <a:off x="0" y="6386513"/>
            <a:ext cx="9144000" cy="471487"/>
          </a:xfrm>
          <a:prstGeom prst="rect">
            <a:avLst/>
          </a:prstGeom>
          <a:noFill/>
          <a:ln>
            <a:noFill/>
          </a:ln>
          <a:effectLst/>
          <a:extLst>
            <a:ext uri="{909E8E84-426E-40dd-AFC4-6F175D3DCCD1}">
              <a14:hiddenFill xmlns:a14="http://schemas.microsoft.com/office/drawing/2010/main">
                <a:blipFill dpi="0" rotWithShape="0">
                  <a:blip/>
                  <a:srcRect b="3266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Rectangle 6"/>
          <p:cNvSpPr>
            <a:spLocks noChangeArrowheads="1"/>
          </p:cNvSpPr>
          <p:nvPr/>
        </p:nvSpPr>
        <p:spPr bwMode="auto">
          <a:xfrm>
            <a:off x="1524000" y="381000"/>
            <a:ext cx="6019800" cy="762000"/>
          </a:xfrm>
          <a:prstGeom prst="rect">
            <a:avLst/>
          </a:prstGeom>
          <a:gradFill rotWithShape="1">
            <a:gsLst>
              <a:gs pos="0">
                <a:srgbClr val="FFD402"/>
              </a:gs>
              <a:gs pos="100000">
                <a:srgbClr val="FFD402">
                  <a:gamma/>
                  <a:shade val="60392"/>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57200">
              <a:spcBef>
                <a:spcPts val="1500"/>
              </a:spcBef>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Lst>
            </a:pPr>
            <a:r>
              <a:rPr lang="sq-AL" sz="2800" b="1" dirty="0" smtClean="0">
                <a:effectLst>
                  <a:outerShdw blurRad="38100" dist="38100" dir="2700000" algn="tl">
                    <a:srgbClr val="000000"/>
                  </a:outerShdw>
                </a:effectLst>
                <a:latin typeface="Lucida Console"/>
                <a:ea typeface="SimSun" charset="0"/>
                <a:cs typeface="Lucida Console"/>
              </a:rPr>
              <a:t>Java Locks</a:t>
            </a:r>
          </a:p>
        </p:txBody>
      </p:sp>
      <p:sp>
        <p:nvSpPr>
          <p:cNvPr id="18" name="Rectangle 3"/>
          <p:cNvSpPr>
            <a:spLocks noChangeArrowheads="1"/>
          </p:cNvSpPr>
          <p:nvPr/>
        </p:nvSpPr>
        <p:spPr bwMode="auto">
          <a:xfrm>
            <a:off x="457200" y="1269946"/>
            <a:ext cx="8229600" cy="5283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a:lnSpc>
                <a:spcPct val="80000"/>
              </a:lnSpc>
              <a:spcBef>
                <a:spcPct val="0"/>
              </a:spcBef>
              <a:buFont typeface="Arial"/>
              <a:buChar char="•"/>
            </a:pPr>
            <a:r>
              <a:rPr lang="en-US" sz="2400" b="1" u="sng" dirty="0" err="1">
                <a:latin typeface="Lucida Console"/>
                <a:cs typeface="Lucida Console"/>
              </a:rPr>
              <a:t>ReentrantLock</a:t>
            </a:r>
            <a:r>
              <a:rPr lang="en-US" sz="2400" b="1" dirty="0">
                <a:latin typeface="Lucida Console"/>
                <a:cs typeface="Lucida Console"/>
              </a:rPr>
              <a:t> is a concrete implementation of </a:t>
            </a:r>
            <a:r>
              <a:rPr lang="en-US" sz="2400" b="1" u="sng" dirty="0">
                <a:latin typeface="Lucida Console"/>
                <a:cs typeface="Lucida Console"/>
              </a:rPr>
              <a:t>Lock</a:t>
            </a:r>
            <a:r>
              <a:rPr lang="en-US" sz="2400" b="1" dirty="0">
                <a:latin typeface="Lucida Console"/>
                <a:cs typeface="Lucida Console"/>
              </a:rPr>
              <a:t> for creating mutual exclusive locks. </a:t>
            </a:r>
            <a:endParaRPr lang="en-US" sz="2400" b="1" dirty="0" smtClean="0">
              <a:latin typeface="Lucida Console"/>
              <a:cs typeface="Lucida Console"/>
            </a:endParaRPr>
          </a:p>
          <a:p>
            <a:pPr marL="342900" indent="-342900">
              <a:lnSpc>
                <a:spcPct val="80000"/>
              </a:lnSpc>
              <a:spcBef>
                <a:spcPct val="0"/>
              </a:spcBef>
              <a:buFont typeface="Arial"/>
              <a:buChar char="•"/>
            </a:pPr>
            <a:r>
              <a:rPr lang="en-US" sz="2400" b="1" dirty="0" smtClean="0">
                <a:latin typeface="Lucida Console"/>
                <a:cs typeface="Lucida Console"/>
              </a:rPr>
              <a:t>True </a:t>
            </a:r>
            <a:r>
              <a:rPr lang="en-US" sz="2400" b="1" dirty="0">
                <a:latin typeface="Lucida Console"/>
                <a:cs typeface="Lucida Console"/>
              </a:rPr>
              <a:t>fairness policies guarantee the longest-wait thread to obtain the lock first. </a:t>
            </a:r>
            <a:endParaRPr lang="en-US" sz="2400" b="1" dirty="0" smtClean="0">
              <a:latin typeface="Lucida Console"/>
              <a:cs typeface="Lucida Console"/>
            </a:endParaRPr>
          </a:p>
          <a:p>
            <a:pPr marL="342900" indent="-342900">
              <a:lnSpc>
                <a:spcPct val="80000"/>
              </a:lnSpc>
              <a:spcBef>
                <a:spcPct val="0"/>
              </a:spcBef>
              <a:buFont typeface="Arial"/>
              <a:buChar char="•"/>
            </a:pPr>
            <a:r>
              <a:rPr lang="en-US" sz="2400" b="1" dirty="0" smtClean="0">
                <a:latin typeface="Lucida Console"/>
                <a:cs typeface="Lucida Console"/>
              </a:rPr>
              <a:t>False </a:t>
            </a:r>
            <a:r>
              <a:rPr lang="en-US" sz="2400" b="1" dirty="0">
                <a:latin typeface="Lucida Console"/>
                <a:cs typeface="Lucida Console"/>
              </a:rPr>
              <a:t>fairness policies grant a lock to a waiting thread without any access order. </a:t>
            </a:r>
            <a:endParaRPr lang="en-US" sz="2400" b="1" dirty="0" smtClean="0">
              <a:latin typeface="Lucida Console"/>
              <a:cs typeface="Lucida Console"/>
            </a:endParaRPr>
          </a:p>
          <a:p>
            <a:pPr marL="342900" indent="-342900">
              <a:lnSpc>
                <a:spcPct val="80000"/>
              </a:lnSpc>
              <a:spcBef>
                <a:spcPct val="0"/>
              </a:spcBef>
              <a:buFont typeface="Arial"/>
              <a:buChar char="•"/>
            </a:pPr>
            <a:r>
              <a:rPr lang="en-US" sz="2400" b="1" dirty="0" smtClean="0">
                <a:latin typeface="Lucida Console"/>
                <a:cs typeface="Lucida Console"/>
              </a:rPr>
              <a:t>Programs </a:t>
            </a:r>
            <a:r>
              <a:rPr lang="en-US" sz="2400" b="1" dirty="0">
                <a:latin typeface="Lucida Console"/>
                <a:cs typeface="Lucida Console"/>
              </a:rPr>
              <a:t>using fair locks accessed by many threads may have poor overall performance than those using the default setting, but have smaller variances in times to obtain locks and guarantee lack of starvation. </a:t>
            </a:r>
          </a:p>
          <a:p>
            <a:pPr>
              <a:spcBef>
                <a:spcPct val="0"/>
              </a:spcBef>
            </a:pPr>
            <a:endParaRPr lang="en-US" sz="2400" b="1" dirty="0">
              <a:latin typeface="Lucida Console"/>
              <a:cs typeface="Lucida Console"/>
            </a:endParaRPr>
          </a:p>
        </p:txBody>
      </p:sp>
    </p:spTree>
    <p:extLst>
      <p:ext uri="{BB962C8B-B14F-4D97-AF65-F5344CB8AC3E}">
        <p14:creationId xmlns:p14="http://schemas.microsoft.com/office/powerpoint/2010/main" val="9725412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52800" cy="300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0"/>
            <a:ext cx="4114800" cy="338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b="32663"/>
          <a:stretch>
            <a:fillRect/>
          </a:stretch>
        </p:blipFill>
        <p:spPr bwMode="auto">
          <a:xfrm>
            <a:off x="0" y="6386513"/>
            <a:ext cx="9144000" cy="471487"/>
          </a:xfrm>
          <a:prstGeom prst="rect">
            <a:avLst/>
          </a:prstGeom>
          <a:noFill/>
          <a:ln>
            <a:noFill/>
          </a:ln>
          <a:effectLst/>
          <a:extLst>
            <a:ext uri="{909E8E84-426E-40dd-AFC4-6F175D3DCCD1}">
              <a14:hiddenFill xmlns:a14="http://schemas.microsoft.com/office/drawing/2010/main">
                <a:blipFill dpi="0" rotWithShape="0">
                  <a:blip/>
                  <a:srcRect b="3266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Rectangle 6"/>
          <p:cNvSpPr>
            <a:spLocks noChangeArrowheads="1"/>
          </p:cNvSpPr>
          <p:nvPr/>
        </p:nvSpPr>
        <p:spPr bwMode="auto">
          <a:xfrm>
            <a:off x="1524000" y="381000"/>
            <a:ext cx="6019800" cy="762000"/>
          </a:xfrm>
          <a:prstGeom prst="rect">
            <a:avLst/>
          </a:prstGeom>
          <a:gradFill rotWithShape="1">
            <a:gsLst>
              <a:gs pos="0">
                <a:srgbClr val="FFD402"/>
              </a:gs>
              <a:gs pos="100000">
                <a:srgbClr val="FFD402">
                  <a:gamma/>
                  <a:shade val="60392"/>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57200">
              <a:spcBef>
                <a:spcPts val="1500"/>
              </a:spcBef>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Lst>
            </a:pPr>
            <a:r>
              <a:rPr lang="sq-AL" sz="2800" b="1" dirty="0" smtClean="0">
                <a:effectLst>
                  <a:outerShdw blurRad="38100" dist="38100" dir="2700000" algn="tl">
                    <a:srgbClr val="000000"/>
                  </a:outerShdw>
                </a:effectLst>
                <a:latin typeface="Sylfaen"/>
                <a:ea typeface="SimSun" charset="0"/>
                <a:cs typeface="Sylfaen"/>
              </a:rPr>
              <a:t>Cooperation Among Threads</a:t>
            </a:r>
          </a:p>
        </p:txBody>
      </p:sp>
      <p:sp>
        <p:nvSpPr>
          <p:cNvPr id="18" name="Rectangle 3"/>
          <p:cNvSpPr>
            <a:spLocks noChangeArrowheads="1"/>
          </p:cNvSpPr>
          <p:nvPr/>
        </p:nvSpPr>
        <p:spPr bwMode="auto">
          <a:xfrm>
            <a:off x="457200" y="1269946"/>
            <a:ext cx="8229600" cy="5283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a:spcBef>
                <a:spcPct val="0"/>
              </a:spcBef>
              <a:buFont typeface="Arial"/>
              <a:buChar char="•"/>
            </a:pPr>
            <a:r>
              <a:rPr lang="en-US" sz="2400" b="1" dirty="0">
                <a:latin typeface="Sylfaen"/>
                <a:cs typeface="Sylfaen"/>
              </a:rPr>
              <a:t>The conditions can be used to facilitate communications among threads. </a:t>
            </a:r>
            <a:endParaRPr lang="en-US" sz="2400" b="1" dirty="0" smtClean="0">
              <a:latin typeface="Sylfaen"/>
              <a:cs typeface="Sylfaen"/>
            </a:endParaRPr>
          </a:p>
          <a:p>
            <a:pPr marL="342900" indent="-342900">
              <a:spcBef>
                <a:spcPct val="0"/>
              </a:spcBef>
              <a:buFont typeface="Arial"/>
              <a:buChar char="•"/>
            </a:pPr>
            <a:r>
              <a:rPr lang="en-US" sz="2400" b="1" dirty="0" smtClean="0">
                <a:latin typeface="Sylfaen"/>
                <a:cs typeface="Sylfaen"/>
              </a:rPr>
              <a:t>A </a:t>
            </a:r>
            <a:r>
              <a:rPr lang="en-US" sz="2400" b="1" dirty="0">
                <a:latin typeface="Sylfaen"/>
                <a:cs typeface="Sylfaen"/>
              </a:rPr>
              <a:t>thread can specify what to do under a certain condition</a:t>
            </a:r>
            <a:r>
              <a:rPr lang="en-US" sz="2400" b="1" dirty="0" smtClean="0">
                <a:latin typeface="Sylfaen"/>
                <a:cs typeface="Sylfaen"/>
              </a:rPr>
              <a:t>.</a:t>
            </a:r>
          </a:p>
          <a:p>
            <a:pPr marL="342900" indent="-342900">
              <a:spcBef>
                <a:spcPct val="0"/>
              </a:spcBef>
              <a:buFont typeface="Arial"/>
              <a:buChar char="•"/>
            </a:pPr>
            <a:r>
              <a:rPr lang="en-US" sz="2400" b="1" dirty="0" smtClean="0">
                <a:latin typeface="Sylfaen"/>
                <a:cs typeface="Sylfaen"/>
              </a:rPr>
              <a:t>Conditions </a:t>
            </a:r>
            <a:r>
              <a:rPr lang="en-US" sz="2400" b="1" dirty="0">
                <a:latin typeface="Sylfaen"/>
                <a:cs typeface="Sylfaen"/>
              </a:rPr>
              <a:t>are objects created by invoking the </a:t>
            </a:r>
            <a:r>
              <a:rPr lang="en-US" sz="2400" b="1" u="sng" dirty="0" err="1">
                <a:latin typeface="Sylfaen"/>
                <a:cs typeface="Sylfaen"/>
              </a:rPr>
              <a:t>newCondition</a:t>
            </a:r>
            <a:r>
              <a:rPr lang="en-US" sz="2400" b="1" u="sng" dirty="0">
                <a:latin typeface="Sylfaen"/>
                <a:cs typeface="Sylfaen"/>
              </a:rPr>
              <a:t>()</a:t>
            </a:r>
            <a:r>
              <a:rPr lang="en-US" sz="2400" b="1" dirty="0">
                <a:latin typeface="Sylfaen"/>
                <a:cs typeface="Sylfaen"/>
              </a:rPr>
              <a:t> method on a </a:t>
            </a:r>
            <a:r>
              <a:rPr lang="en-US" sz="2400" b="1" u="sng" dirty="0">
                <a:latin typeface="Sylfaen"/>
                <a:cs typeface="Sylfaen"/>
              </a:rPr>
              <a:t>Lock</a:t>
            </a:r>
            <a:r>
              <a:rPr lang="en-US" sz="2400" b="1" dirty="0">
                <a:latin typeface="Sylfaen"/>
                <a:cs typeface="Sylfaen"/>
              </a:rPr>
              <a:t> object. </a:t>
            </a:r>
            <a:endParaRPr lang="en-US" sz="2400" b="1" dirty="0" smtClean="0">
              <a:latin typeface="Sylfaen"/>
              <a:cs typeface="Sylfaen"/>
            </a:endParaRPr>
          </a:p>
          <a:p>
            <a:pPr marL="342900" indent="-342900">
              <a:spcBef>
                <a:spcPct val="0"/>
              </a:spcBef>
              <a:buFont typeface="Arial"/>
              <a:buChar char="•"/>
            </a:pPr>
            <a:r>
              <a:rPr lang="en-US" sz="2400" b="1" dirty="0" smtClean="0">
                <a:latin typeface="Sylfaen"/>
                <a:cs typeface="Sylfaen"/>
              </a:rPr>
              <a:t>Once </a:t>
            </a:r>
            <a:r>
              <a:rPr lang="en-US" sz="2400" b="1" dirty="0">
                <a:latin typeface="Sylfaen"/>
                <a:cs typeface="Sylfaen"/>
              </a:rPr>
              <a:t>a condition is created, you can use its </a:t>
            </a:r>
            <a:r>
              <a:rPr lang="en-US" sz="2400" b="1" u="sng" dirty="0">
                <a:latin typeface="Sylfaen"/>
                <a:cs typeface="Sylfaen"/>
              </a:rPr>
              <a:t>await()</a:t>
            </a:r>
            <a:r>
              <a:rPr lang="en-US" sz="2400" b="1" dirty="0">
                <a:latin typeface="Sylfaen"/>
                <a:cs typeface="Sylfaen"/>
              </a:rPr>
              <a:t>, </a:t>
            </a:r>
            <a:r>
              <a:rPr lang="en-US" sz="2400" b="1" u="sng" dirty="0">
                <a:latin typeface="Sylfaen"/>
                <a:cs typeface="Sylfaen"/>
              </a:rPr>
              <a:t>signal()</a:t>
            </a:r>
            <a:r>
              <a:rPr lang="en-US" sz="2400" b="1" dirty="0">
                <a:latin typeface="Sylfaen"/>
                <a:cs typeface="Sylfaen"/>
              </a:rPr>
              <a:t>, and </a:t>
            </a:r>
            <a:r>
              <a:rPr lang="en-US" sz="2400" b="1" u="sng" dirty="0" err="1">
                <a:latin typeface="Sylfaen"/>
                <a:cs typeface="Sylfaen"/>
              </a:rPr>
              <a:t>signalAll</a:t>
            </a:r>
            <a:r>
              <a:rPr lang="en-US" sz="2400" b="1" u="sng" dirty="0">
                <a:latin typeface="Sylfaen"/>
                <a:cs typeface="Sylfaen"/>
              </a:rPr>
              <a:t>()</a:t>
            </a:r>
            <a:r>
              <a:rPr lang="en-US" sz="2400" b="1" dirty="0">
                <a:latin typeface="Sylfaen"/>
                <a:cs typeface="Sylfaen"/>
              </a:rPr>
              <a:t> methods for thread </a:t>
            </a:r>
            <a:r>
              <a:rPr lang="en-US" sz="2400" b="1" dirty="0" smtClean="0">
                <a:latin typeface="Sylfaen"/>
                <a:cs typeface="Sylfaen"/>
              </a:rPr>
              <a:t>communications.</a:t>
            </a:r>
          </a:p>
          <a:p>
            <a:pPr marL="342900" indent="-342900">
              <a:spcBef>
                <a:spcPct val="0"/>
              </a:spcBef>
              <a:buFont typeface="Arial"/>
              <a:buChar char="•"/>
            </a:pPr>
            <a:r>
              <a:rPr lang="en-US" sz="2400" b="1" dirty="0" smtClean="0">
                <a:latin typeface="Sylfaen"/>
                <a:cs typeface="Sylfaen"/>
              </a:rPr>
              <a:t>The </a:t>
            </a:r>
            <a:r>
              <a:rPr lang="en-US" sz="2400" b="1" u="sng" dirty="0">
                <a:latin typeface="Sylfaen"/>
                <a:cs typeface="Sylfaen"/>
              </a:rPr>
              <a:t>await()</a:t>
            </a:r>
            <a:r>
              <a:rPr lang="en-US" sz="2400" b="1" dirty="0">
                <a:latin typeface="Sylfaen"/>
                <a:cs typeface="Sylfaen"/>
              </a:rPr>
              <a:t> method causes the current thread to wait until the condition is signaled. </a:t>
            </a:r>
            <a:endParaRPr lang="en-US" sz="2400" b="1" dirty="0" smtClean="0">
              <a:latin typeface="Sylfaen"/>
              <a:cs typeface="Sylfaen"/>
            </a:endParaRPr>
          </a:p>
          <a:p>
            <a:pPr marL="342900" indent="-342900">
              <a:spcBef>
                <a:spcPct val="0"/>
              </a:spcBef>
              <a:buFont typeface="Arial"/>
              <a:buChar char="•"/>
            </a:pPr>
            <a:r>
              <a:rPr lang="en-US" sz="2400" b="1" dirty="0" smtClean="0">
                <a:latin typeface="Sylfaen"/>
                <a:cs typeface="Sylfaen"/>
              </a:rPr>
              <a:t>The </a:t>
            </a:r>
            <a:r>
              <a:rPr lang="en-US" sz="2400" b="1" u="sng" dirty="0">
                <a:latin typeface="Sylfaen"/>
                <a:cs typeface="Sylfaen"/>
              </a:rPr>
              <a:t>signal()</a:t>
            </a:r>
            <a:r>
              <a:rPr lang="en-US" sz="2400" b="1" dirty="0">
                <a:latin typeface="Sylfaen"/>
                <a:cs typeface="Sylfaen"/>
              </a:rPr>
              <a:t> method wakes up one waiting </a:t>
            </a:r>
            <a:r>
              <a:rPr lang="en-US" sz="2400" b="1" dirty="0" smtClean="0">
                <a:latin typeface="Sylfaen"/>
                <a:cs typeface="Sylfaen"/>
              </a:rPr>
              <a:t>thread.</a:t>
            </a:r>
            <a:endParaRPr lang="en-US" sz="2400" b="1" dirty="0">
              <a:latin typeface="Sylfaen"/>
              <a:cs typeface="Sylfaen"/>
            </a:endParaRPr>
          </a:p>
          <a:p>
            <a:pPr marL="342900" indent="-342900">
              <a:spcBef>
                <a:spcPct val="0"/>
              </a:spcBef>
              <a:buFont typeface="Arial"/>
              <a:buChar char="•"/>
            </a:pPr>
            <a:r>
              <a:rPr lang="en-US" sz="2400" b="1" dirty="0">
                <a:latin typeface="Sylfaen"/>
                <a:cs typeface="Sylfaen"/>
              </a:rPr>
              <a:t>T</a:t>
            </a:r>
            <a:r>
              <a:rPr lang="en-US" sz="2400" b="1" dirty="0" smtClean="0">
                <a:latin typeface="Sylfaen"/>
                <a:cs typeface="Sylfaen"/>
              </a:rPr>
              <a:t>he </a:t>
            </a:r>
            <a:r>
              <a:rPr lang="en-US" sz="2400" b="1" u="sng" dirty="0" err="1">
                <a:latin typeface="Sylfaen"/>
                <a:cs typeface="Sylfaen"/>
              </a:rPr>
              <a:t>signalAll</a:t>
            </a:r>
            <a:r>
              <a:rPr lang="en-US" sz="2400" b="1" u="sng" dirty="0">
                <a:latin typeface="Sylfaen"/>
                <a:cs typeface="Sylfaen"/>
              </a:rPr>
              <a:t>()</a:t>
            </a:r>
            <a:r>
              <a:rPr lang="en-US" sz="2400" b="1" dirty="0">
                <a:latin typeface="Sylfaen"/>
                <a:cs typeface="Sylfaen"/>
              </a:rPr>
              <a:t> method wakes all waiting threads. </a:t>
            </a:r>
          </a:p>
          <a:p>
            <a:pPr marL="342900" indent="-342900">
              <a:spcBef>
                <a:spcPct val="0"/>
              </a:spcBef>
              <a:buFont typeface="Arial"/>
              <a:buChar char="•"/>
            </a:pPr>
            <a:endParaRPr lang="en-US" sz="2400" b="1" dirty="0">
              <a:latin typeface="Sylfaen"/>
              <a:cs typeface="Sylfaen"/>
            </a:endParaRPr>
          </a:p>
        </p:txBody>
      </p:sp>
    </p:spTree>
    <p:extLst>
      <p:ext uri="{BB962C8B-B14F-4D97-AF65-F5344CB8AC3E}">
        <p14:creationId xmlns:p14="http://schemas.microsoft.com/office/powerpoint/2010/main" val="12758493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52800" cy="300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0"/>
            <a:ext cx="4114800" cy="338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b="32663"/>
          <a:stretch>
            <a:fillRect/>
          </a:stretch>
        </p:blipFill>
        <p:spPr bwMode="auto">
          <a:xfrm>
            <a:off x="0" y="6386513"/>
            <a:ext cx="9144000" cy="471487"/>
          </a:xfrm>
          <a:prstGeom prst="rect">
            <a:avLst/>
          </a:prstGeom>
          <a:noFill/>
          <a:ln>
            <a:noFill/>
          </a:ln>
          <a:effectLst/>
          <a:extLst>
            <a:ext uri="{909E8E84-426E-40dd-AFC4-6F175D3DCCD1}">
              <a14:hiddenFill xmlns:a14="http://schemas.microsoft.com/office/drawing/2010/main">
                <a:blipFill dpi="0" rotWithShape="0">
                  <a:blip/>
                  <a:srcRect b="3266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Rectangle 6"/>
          <p:cNvSpPr>
            <a:spLocks noChangeArrowheads="1"/>
          </p:cNvSpPr>
          <p:nvPr/>
        </p:nvSpPr>
        <p:spPr bwMode="auto">
          <a:xfrm>
            <a:off x="1524000" y="381000"/>
            <a:ext cx="6019800" cy="762000"/>
          </a:xfrm>
          <a:prstGeom prst="rect">
            <a:avLst/>
          </a:prstGeom>
          <a:gradFill rotWithShape="1">
            <a:gsLst>
              <a:gs pos="0">
                <a:srgbClr val="FFD402"/>
              </a:gs>
              <a:gs pos="100000">
                <a:srgbClr val="FFD402">
                  <a:gamma/>
                  <a:shade val="60392"/>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57200">
              <a:spcBef>
                <a:spcPts val="1500"/>
              </a:spcBef>
              <a:buClr>
                <a:srgbClr val="000000"/>
              </a:buClr>
              <a:buSzPct val="100000"/>
              <a:buFont typeface="Times New Roman" charset="0"/>
              <a:buNone/>
              <a:tabLst>
                <a:tab pos="723900" algn="l"/>
                <a:tab pos="1447800" algn="l"/>
                <a:tab pos="2171700" algn="l"/>
                <a:tab pos="2895600" algn="l"/>
                <a:tab pos="3619500" algn="l"/>
                <a:tab pos="4343400" algn="l"/>
                <a:tab pos="5067300" algn="l"/>
                <a:tab pos="5791200" algn="l"/>
              </a:tabLst>
            </a:pPr>
            <a:r>
              <a:rPr lang="sq-AL" sz="2800" b="1" dirty="0" smtClean="0">
                <a:effectLst>
                  <a:outerShdw blurRad="38100" dist="38100" dir="2700000" algn="tl">
                    <a:srgbClr val="000000"/>
                  </a:outerShdw>
                </a:effectLst>
                <a:latin typeface="Sylfaen"/>
                <a:ea typeface="SimSun" charset="0"/>
                <a:cs typeface="Sylfaen"/>
              </a:rPr>
              <a:t>Cooperation Among Threads</a:t>
            </a:r>
          </a:p>
        </p:txBody>
      </p:sp>
      <p:sp>
        <p:nvSpPr>
          <p:cNvPr id="18" name="Rectangle 3"/>
          <p:cNvSpPr>
            <a:spLocks noChangeArrowheads="1"/>
          </p:cNvSpPr>
          <p:nvPr/>
        </p:nvSpPr>
        <p:spPr bwMode="auto">
          <a:xfrm>
            <a:off x="457200" y="1269946"/>
            <a:ext cx="8229600" cy="5283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a:spcBef>
                <a:spcPct val="0"/>
              </a:spcBef>
              <a:buFont typeface="Arial"/>
              <a:buChar char="•"/>
            </a:pPr>
            <a:r>
              <a:rPr lang="en-US" sz="2000" dirty="0" smtClean="0">
                <a:latin typeface="Lucida Console"/>
                <a:cs typeface="Lucida Console"/>
              </a:rPr>
              <a:t>An example: 2 threads – deposit and withdraw. Initial balance 0.</a:t>
            </a:r>
          </a:p>
          <a:p>
            <a:pPr marL="342900" indent="-342900">
              <a:buFont typeface="Arial"/>
              <a:buChar char="•"/>
            </a:pPr>
            <a:r>
              <a:rPr lang="en-US" sz="2000" dirty="0" smtClean="0">
                <a:latin typeface="Lucida Console"/>
                <a:cs typeface="Lucida Console"/>
              </a:rPr>
              <a:t>Whenever </a:t>
            </a:r>
            <a:r>
              <a:rPr lang="en-US" sz="2000" dirty="0">
                <a:latin typeface="Lucida Console"/>
                <a:cs typeface="Lucida Console"/>
              </a:rPr>
              <a:t>new fund is deposited to the account, the first thread notifies the second thread to resume. </a:t>
            </a:r>
          </a:p>
          <a:p>
            <a:pPr marL="342900" indent="-342900">
              <a:buFont typeface="Arial"/>
              <a:buChar char="•"/>
            </a:pPr>
            <a:r>
              <a:rPr lang="en-US" sz="2000" dirty="0" smtClean="0">
                <a:latin typeface="Lucida Console"/>
                <a:cs typeface="Lucida Console"/>
              </a:rPr>
              <a:t>If </a:t>
            </a:r>
            <a:r>
              <a:rPr lang="en-US" sz="2000" dirty="0">
                <a:latin typeface="Lucida Console"/>
                <a:cs typeface="Lucida Console"/>
              </a:rPr>
              <a:t>the amount is still not enough for a withdrawal, the second thread has to continue to wait for more fund in the account</a:t>
            </a:r>
            <a:r>
              <a:rPr lang="en-US" sz="2000" dirty="0" smtClean="0">
                <a:latin typeface="Lucida Console"/>
                <a:cs typeface="Lucida Console"/>
              </a:rPr>
              <a:t>.</a:t>
            </a:r>
            <a:endParaRPr lang="en-US" sz="2000" dirty="0">
              <a:latin typeface="Lucida Console"/>
              <a:cs typeface="Lucida Console"/>
            </a:endParaRPr>
          </a:p>
          <a:p>
            <a:pPr marL="342900" indent="-342900">
              <a:spcBef>
                <a:spcPct val="0"/>
              </a:spcBef>
              <a:buFont typeface="Arial"/>
              <a:buChar char="•"/>
            </a:pPr>
            <a:endParaRPr lang="en-US" sz="2000" dirty="0">
              <a:latin typeface="Lucida Console"/>
              <a:cs typeface="Lucida Console"/>
            </a:endParaRPr>
          </a:p>
        </p:txBody>
      </p:sp>
      <p:graphicFrame>
        <p:nvGraphicFramePr>
          <p:cNvPr id="7" name="Object 9"/>
          <p:cNvGraphicFramePr>
            <a:graphicFrameLocks noChangeAspect="1"/>
          </p:cNvGraphicFramePr>
          <p:nvPr>
            <p:extLst>
              <p:ext uri="{D42A27DB-BD31-4B8C-83A1-F6EECF244321}">
                <p14:modId xmlns:p14="http://schemas.microsoft.com/office/powerpoint/2010/main" val="3834733351"/>
              </p:ext>
            </p:extLst>
          </p:nvPr>
        </p:nvGraphicFramePr>
        <p:xfrm>
          <a:off x="762000" y="3200400"/>
          <a:ext cx="7620000" cy="3141663"/>
        </p:xfrm>
        <a:graphic>
          <a:graphicData uri="http://schemas.openxmlformats.org/presentationml/2006/ole">
            <mc:AlternateContent xmlns:mc="http://schemas.openxmlformats.org/markup-compatibility/2006">
              <mc:Choice xmlns:v="urn:schemas-microsoft-com:vml" Requires="v">
                <p:oleObj spid="_x0000_s10267" name="Picture" r:id="rId6" imgW="4294632" imgH="1767840" progId="Word.Picture.8">
                  <p:embed/>
                </p:oleObj>
              </mc:Choice>
              <mc:Fallback>
                <p:oleObj name="Picture" r:id="rId6" imgW="4294632" imgH="176784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200400"/>
                        <a:ext cx="7620000" cy="3141663"/>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2028790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13268</TotalTime>
  <Words>850</Words>
  <Application>Microsoft Macintosh PowerPoint</Application>
  <PresentationFormat>On-screen Show (4:3)</PresentationFormat>
  <Paragraphs>84</Paragraphs>
  <Slides>16</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19" baseType="lpstr">
      <vt:lpstr>Office Theme</vt:lpstr>
      <vt:lpstr>Picture</vt:lpstr>
      <vt:lpstr>Word.Picture.8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Dining-Philosophers’ Problem</vt:lpstr>
      <vt:lpstr>PowerPoint Presentation</vt:lpstr>
      <vt:lpstr>PowerPoint Presentation</vt:lpstr>
      <vt:lpstr>PowerPoint Presentation</vt:lpstr>
    </vt:vector>
  </TitlesOfParts>
  <Company>iomodo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iomodo iomodo</dc:creator>
  <cp:lastModifiedBy>iomodo iomodo</cp:lastModifiedBy>
  <cp:revision>354</cp:revision>
  <dcterms:created xsi:type="dcterms:W3CDTF">2012-02-15T19:28:42Z</dcterms:created>
  <dcterms:modified xsi:type="dcterms:W3CDTF">2017-04-21T23:02:32Z</dcterms:modified>
</cp:coreProperties>
</file>