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72" r:id="rId4"/>
    <p:sldId id="260" r:id="rId5"/>
    <p:sldId id="262" r:id="rId6"/>
    <p:sldId id="261" r:id="rId7"/>
    <p:sldId id="270" r:id="rId8"/>
    <p:sldId id="271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50" d="100"/>
          <a:sy n="50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შეზღუდვა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პროგრამირების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14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 with no thread support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Ex. array, ArrayList,..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You should write our own locking code to manage multiple threads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6604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826181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Synchronised Collections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Collections in which each method is synchronized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Ex. HashTable, Vector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Collections Class – via static methods</a:t>
            </a:r>
          </a:p>
          <a:p>
            <a:pPr marL="1200150" lvl="2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bla = Collections.synchronizedList 	(new ArrayList&lt;String&gt;())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Synchronized collection classes are anonymouse classes and you can’t create them directly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63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325" y="1336860"/>
            <a:ext cx="83869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Synchronised Collections not thread safe!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if (!testList.isEmpty())</a:t>
            </a:r>
          </a:p>
          <a:p>
            <a:pPr lvl="2"/>
            <a:r>
              <a:rPr lang="sq-AL" sz="2400" dirty="0">
                <a:latin typeface="Lucida Console"/>
                <a:ea typeface="SimSun" charset="0"/>
                <a:cs typeface="Lucida Console"/>
              </a:rPr>
              <a:t>testList.remove(0);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isEmpty() an remove() both are atomic, but it’s not enough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Iterators and synchronized lists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If one thread is using iterator for a collection and another thread modifies the collection, iterator will throw ConcurrentModificationException.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0324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8456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Concurrent Collections</a:t>
            </a:r>
          </a:p>
          <a:p>
            <a:pPr marL="742950" lvl="1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CopyOnWriteArrayList and CopyOnWriteArraySet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Copy themselves when changed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Should be used when iteration happens often, but changes are rare.</a:t>
            </a:r>
            <a:endParaRPr lang="sq-AL" sz="2000" dirty="0">
              <a:latin typeface="Lucida Console"/>
              <a:ea typeface="SimSun" charset="0"/>
              <a:cs typeface="Lucida Console"/>
            </a:endParaRPr>
          </a:p>
          <a:p>
            <a:pPr marL="742950" lvl="1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ConcurrentHashMap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Much more efficient then synchronized hashmap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>
                <a:latin typeface="Lucida Console"/>
                <a:ea typeface="SimSun" charset="0"/>
                <a:cs typeface="Lucida Console"/>
              </a:rPr>
              <a:t>g</a:t>
            </a: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et and put methods can take place simultaneously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Has additional compound atomic operations</a:t>
            </a:r>
          </a:p>
          <a:p>
            <a:pPr marL="1657350" lvl="3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putIfAbsent</a:t>
            </a:r>
          </a:p>
          <a:p>
            <a:pPr marL="1200150" lvl="2" indent="-285750">
              <a:buFont typeface="Arial"/>
              <a:buChar char="•"/>
            </a:pPr>
            <a:r>
              <a:rPr lang="sq-AL" sz="2000" dirty="0" smtClean="0">
                <a:latin typeface="Lucida Console"/>
                <a:ea typeface="SimSun" charset="0"/>
                <a:cs typeface="Lucida Console"/>
              </a:rPr>
              <a:t>Iterators will not throw ConcurrentModificationException</a:t>
            </a:r>
          </a:p>
          <a:p>
            <a:endParaRPr lang="sq-AL" sz="20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954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BlockingQueue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6954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Safety</a:t>
            </a: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</a:t>
            </a:r>
            <a:r>
              <a:rPr lang="sq-A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 Java Collections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latin typeface="Lucida Console"/>
                <a:cs typeface="Lucida Console"/>
              </a:rPr>
              <a:t>Reordering</a:t>
            </a:r>
            <a:endParaRPr lang="en-US" sz="2800" b="1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622475"/>
            <a:ext cx="74663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private </a:t>
            </a:r>
            <a:r>
              <a:rPr lang="en-US" sz="2000" dirty="0" err="1">
                <a:latin typeface="Lucida Console"/>
                <a:cs typeface="Lucida Console"/>
              </a:rPr>
              <a:t>boolean</a:t>
            </a:r>
            <a:r>
              <a:rPr lang="en-US" sz="2000" dirty="0">
                <a:latin typeface="Lucida Console"/>
                <a:cs typeface="Lucida Console"/>
              </a:rPr>
              <a:t> ready = false;</a:t>
            </a:r>
          </a:p>
          <a:p>
            <a:r>
              <a:rPr lang="en-US" sz="2000" dirty="0">
                <a:latin typeface="Lucida Console"/>
                <a:cs typeface="Lucida Console"/>
              </a:rPr>
              <a:t>private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answer = 0;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private </a:t>
            </a:r>
            <a:r>
              <a:rPr lang="en-US" sz="2000" dirty="0">
                <a:latin typeface="Lucida Console"/>
                <a:cs typeface="Lucida Console"/>
              </a:rPr>
              <a:t>void </a:t>
            </a:r>
            <a:r>
              <a:rPr lang="en-US" sz="2000" dirty="0" err="1">
                <a:latin typeface="Lucida Console"/>
                <a:cs typeface="Lucida Console"/>
              </a:rPr>
              <a:t>computeAnswer</a:t>
            </a:r>
            <a:r>
              <a:rPr lang="en-US" sz="2000" dirty="0">
                <a:latin typeface="Lucida Console"/>
                <a:cs typeface="Lucida Console"/>
              </a:rPr>
              <a:t>()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answer = 42;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ready = true;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private </a:t>
            </a:r>
            <a:r>
              <a:rPr lang="en-US" sz="2000" dirty="0">
                <a:latin typeface="Lucida Console"/>
                <a:cs typeface="Lucida Console"/>
              </a:rPr>
              <a:t>void </a:t>
            </a:r>
            <a:r>
              <a:rPr lang="en-US" sz="2000" dirty="0" err="1">
                <a:latin typeface="Lucida Console"/>
                <a:cs typeface="Lucida Console"/>
              </a:rPr>
              <a:t>useAnswer</a:t>
            </a:r>
            <a:r>
              <a:rPr lang="en-US" sz="2000" dirty="0">
                <a:latin typeface="Lucida Console"/>
                <a:cs typeface="Lucida Console"/>
              </a:rPr>
              <a:t>()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while (!ready)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        </a:t>
            </a:r>
            <a:r>
              <a:rPr lang="en-US" sz="2000" dirty="0" err="1">
                <a:latin typeface="Lucida Console"/>
                <a:cs typeface="Lucida Console"/>
              </a:rPr>
              <a:t>Thread.yield</a:t>
            </a:r>
            <a:r>
              <a:rPr lang="en-US" sz="2000" dirty="0">
                <a:latin typeface="Lucida Console"/>
                <a:cs typeface="Lucida Console"/>
              </a:rPr>
              <a:t>();</a:t>
            </a:r>
          </a:p>
          <a:p>
            <a:r>
              <a:rPr lang="de-DE" sz="2000" dirty="0">
                <a:latin typeface="Lucida Console"/>
                <a:cs typeface="Lucida Console"/>
              </a:rPr>
              <a:t>    }</a:t>
            </a:r>
          </a:p>
          <a:p>
            <a:r>
              <a:rPr lang="de-DE" sz="2000" dirty="0">
                <a:latin typeface="Lucida Console"/>
                <a:cs typeface="Lucida Console"/>
              </a:rPr>
              <a:t>    </a:t>
            </a:r>
            <a:r>
              <a:rPr lang="de-DE" sz="2000" dirty="0" err="1">
                <a:latin typeface="Lucida Console"/>
                <a:cs typeface="Lucida Console"/>
              </a:rPr>
              <a:t>if</a:t>
            </a:r>
            <a:r>
              <a:rPr lang="de-DE" sz="2000" dirty="0">
                <a:latin typeface="Lucida Console"/>
                <a:cs typeface="Lucida Console"/>
              </a:rPr>
              <a:t> (</a:t>
            </a:r>
            <a:r>
              <a:rPr lang="de-DE" sz="2000" dirty="0" err="1">
                <a:latin typeface="Lucida Console"/>
                <a:cs typeface="Lucida Console"/>
              </a:rPr>
              <a:t>answer</a:t>
            </a:r>
            <a:r>
              <a:rPr lang="de-DE" sz="2000" dirty="0">
                <a:latin typeface="Lucida Console"/>
                <a:cs typeface="Lucida Console"/>
              </a:rPr>
              <a:t> == 0) </a:t>
            </a:r>
            <a:endParaRPr lang="de-DE" sz="2000" dirty="0" smtClean="0">
              <a:latin typeface="Lucida Console"/>
              <a:cs typeface="Lucida Console"/>
            </a:endParaRPr>
          </a:p>
          <a:p>
            <a:r>
              <a:rPr lang="de-DE" sz="2000" dirty="0" smtClean="0">
                <a:latin typeface="Lucida Console"/>
                <a:cs typeface="Lucida Console"/>
              </a:rPr>
              <a:t>		</a:t>
            </a:r>
            <a:r>
              <a:rPr lang="de-DE" sz="2000" dirty="0" err="1" smtClean="0">
                <a:latin typeface="Lucida Console"/>
                <a:cs typeface="Lucida Console"/>
              </a:rPr>
              <a:t>throw</a:t>
            </a:r>
            <a:r>
              <a:rPr lang="de-DE" sz="2000" dirty="0" smtClean="0">
                <a:latin typeface="Lucida Console"/>
                <a:cs typeface="Lucida Console"/>
              </a:rPr>
              <a:t> </a:t>
            </a:r>
            <a:r>
              <a:rPr lang="de-DE" sz="2000" dirty="0" err="1" smtClean="0">
                <a:latin typeface="Lucida Console"/>
                <a:cs typeface="Lucida Console"/>
              </a:rPr>
              <a:t>new</a:t>
            </a:r>
            <a:r>
              <a:rPr lang="de-DE" sz="2000" dirty="0">
                <a:latin typeface="Lucida Console"/>
                <a:cs typeface="Lucida Console"/>
              </a:rPr>
              <a:t> </a:t>
            </a:r>
            <a:r>
              <a:rPr lang="de-DE" sz="2000" dirty="0" err="1" smtClean="0">
                <a:latin typeface="Lucida Console"/>
                <a:cs typeface="Lucida Console"/>
              </a:rPr>
              <a:t>RuntimeException</a:t>
            </a:r>
            <a:r>
              <a:rPr lang="de-DE" sz="2000" dirty="0" smtClean="0">
                <a:latin typeface="Lucida Console"/>
                <a:cs typeface="Lucida Console"/>
              </a:rPr>
              <a:t>(„!!!“);</a:t>
            </a:r>
          </a:p>
          <a:p>
            <a:r>
              <a:rPr lang="de-DE" sz="2000" dirty="0">
                <a:latin typeface="Lucida Console"/>
                <a:cs typeface="Lucida Console"/>
              </a:rPr>
              <a:t>}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7995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What </a:t>
            </a:r>
            <a:r>
              <a:rPr lang="en-US" sz="2800" b="1" dirty="0" err="1">
                <a:latin typeface="Lucida Console"/>
                <a:cs typeface="Lucida Console"/>
              </a:rPr>
              <a:t>Threadsafe</a:t>
            </a:r>
            <a:r>
              <a:rPr lang="en-US" sz="2800" b="1" dirty="0">
                <a:latin typeface="Lucida Console"/>
                <a:cs typeface="Lucida Console"/>
              </a:rPr>
              <a:t> </a:t>
            </a:r>
            <a:r>
              <a:rPr lang="en-US" sz="2800" b="1" dirty="0" smtClean="0">
                <a:latin typeface="Lucida Console"/>
                <a:cs typeface="Lucida Console"/>
              </a:rPr>
              <a:t>Means?</a:t>
            </a:r>
            <a:endParaRPr lang="en-US" sz="2800" b="1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2306356"/>
            <a:ext cx="746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A data type or static method </a:t>
            </a:r>
            <a:r>
              <a:rPr lang="en-US" sz="2400" dirty="0" smtClean="0">
                <a:latin typeface="Lucida Console"/>
                <a:cs typeface="Lucida Console"/>
              </a:rPr>
              <a:t>is </a:t>
            </a:r>
            <a:r>
              <a:rPr lang="en-US" sz="2400" i="1" dirty="0" err="1" smtClean="0">
                <a:latin typeface="Lucida Console"/>
                <a:cs typeface="Lucida Console"/>
              </a:rPr>
              <a:t>threadsafe</a:t>
            </a:r>
            <a:r>
              <a:rPr lang="en-US" sz="2400" i="1" dirty="0" smtClean="0">
                <a:latin typeface="Lucida Console"/>
                <a:cs typeface="Lucida Console"/>
              </a:rPr>
              <a:t> </a:t>
            </a:r>
          </a:p>
          <a:p>
            <a:endParaRPr lang="en-US" sz="2400" i="1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if </a:t>
            </a:r>
            <a:r>
              <a:rPr lang="en-US" sz="2400" dirty="0">
                <a:latin typeface="Lucida Console"/>
                <a:cs typeface="Lucida Console"/>
              </a:rPr>
              <a:t>it behaves correctly when used from multiple </a:t>
            </a:r>
            <a:r>
              <a:rPr lang="en-US" sz="2400" dirty="0" smtClean="0">
                <a:latin typeface="Lucida Console"/>
                <a:cs typeface="Lucida Console"/>
              </a:rPr>
              <a:t>threads, without </a:t>
            </a:r>
            <a:r>
              <a:rPr lang="en-US" sz="2400" dirty="0">
                <a:latin typeface="Lucida Console"/>
                <a:cs typeface="Lucida Console"/>
              </a:rPr>
              <a:t>demanding additional coordination from the calling code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Example : Iterator – not </a:t>
            </a:r>
            <a:r>
              <a:rPr lang="en-US" sz="2400" dirty="0" err="1" smtClean="0">
                <a:latin typeface="Lucida Console"/>
                <a:cs typeface="Lucida Console"/>
              </a:rPr>
              <a:t>threadsafe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238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Lucida Console"/>
                <a:cs typeface="Lucida Console"/>
              </a:rPr>
              <a:t>Strategy 1: Confinement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234" y="1783476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Thread </a:t>
            </a:r>
            <a:r>
              <a:rPr lang="en-US" sz="2400" dirty="0">
                <a:latin typeface="Lucida Console"/>
                <a:cs typeface="Lucida Console"/>
              </a:rPr>
              <a:t>confinement is a simple </a:t>
            </a:r>
            <a:r>
              <a:rPr lang="en-US" sz="2400" dirty="0" smtClean="0">
                <a:latin typeface="Lucida Console"/>
                <a:cs typeface="Lucida Console"/>
              </a:rPr>
              <a:t>idea: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you </a:t>
            </a:r>
            <a:r>
              <a:rPr lang="en-US" sz="2400" dirty="0">
                <a:latin typeface="Lucida Console"/>
                <a:cs typeface="Lucida Console"/>
              </a:rPr>
              <a:t>avoid races on mutable data by keeping that data confined to a single thread.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Don’t </a:t>
            </a:r>
            <a:r>
              <a:rPr lang="en-US" sz="2400" dirty="0">
                <a:latin typeface="Lucida Console"/>
                <a:cs typeface="Lucida Console"/>
              </a:rPr>
              <a:t>give any other threads the ability to read or write the data directly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endParaRPr lang="en-US" sz="2400" dirty="0">
              <a:latin typeface="Lucida Console"/>
              <a:ea typeface="SimSun" charset="0"/>
              <a:cs typeface="Lucida Console"/>
            </a:endParaRPr>
          </a:p>
          <a:p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Example: Factorial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Lucida Console"/>
              <a:ea typeface="SimSun" charset="0"/>
              <a:cs typeface="Lucida Console"/>
            </a:endParaRPr>
          </a:p>
          <a:p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Tip: Avoid using global variables</a:t>
            </a:r>
          </a:p>
          <a:p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Example: Singletone</a:t>
            </a:r>
          </a:p>
        </p:txBody>
      </p:sp>
    </p:spTree>
    <p:extLst>
      <p:ext uri="{BB962C8B-B14F-4D97-AF65-F5344CB8AC3E}">
        <p14:creationId xmlns:p14="http://schemas.microsoft.com/office/powerpoint/2010/main" val="37529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Is method threadsafe?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875" y="1336860"/>
            <a:ext cx="82613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public </a:t>
            </a:r>
            <a:r>
              <a:rPr lang="en-US" sz="2400" dirty="0">
                <a:latin typeface="Lucida Console"/>
                <a:cs typeface="Lucida Console"/>
              </a:rPr>
              <a:t>static </a:t>
            </a:r>
            <a:r>
              <a:rPr lang="en-US" sz="2400" dirty="0" err="1">
                <a:latin typeface="Lucida Console"/>
                <a:cs typeface="Lucida Console"/>
              </a:rPr>
              <a:t>boolean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isPrime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</a:t>
            </a:r>
            <a:r>
              <a:rPr lang="en-US" sz="2400" dirty="0">
                <a:latin typeface="Lucida Console"/>
                <a:cs typeface="Lucida Console"/>
              </a:rPr>
              <a:t> x) {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if (</a:t>
            </a:r>
            <a:r>
              <a:rPr lang="en-US" sz="2400" dirty="0" err="1">
                <a:latin typeface="Lucida Console"/>
                <a:cs typeface="Lucida Console"/>
              </a:rPr>
              <a:t>cache.containsKey</a:t>
            </a:r>
            <a:r>
              <a:rPr lang="en-US" sz="2400" dirty="0">
                <a:latin typeface="Lucida Console"/>
                <a:cs typeface="Lucida Console"/>
              </a:rPr>
              <a:t>(x))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latin typeface="Lucida Console"/>
                <a:cs typeface="Lucida Console"/>
              </a:rPr>
              <a:t>return </a:t>
            </a:r>
            <a:r>
              <a:rPr lang="en-US" sz="2400" dirty="0" err="1">
                <a:latin typeface="Lucida Console"/>
                <a:cs typeface="Lucida Console"/>
              </a:rPr>
              <a:t>cache.get</a:t>
            </a:r>
            <a:r>
              <a:rPr lang="en-US" sz="2400" dirty="0">
                <a:latin typeface="Lucida Console"/>
                <a:cs typeface="Lucida Console"/>
              </a:rPr>
              <a:t>(x)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 err="1">
                <a:latin typeface="Lucida Console"/>
                <a:cs typeface="Lucida Console"/>
              </a:rPr>
              <a:t>boolean</a:t>
            </a:r>
            <a:r>
              <a:rPr lang="en-US" sz="2400" dirty="0">
                <a:latin typeface="Lucida Console"/>
                <a:cs typeface="Lucida Console"/>
              </a:rPr>
              <a:t> answer = </a:t>
            </a:r>
            <a:r>
              <a:rPr lang="en-US" sz="2400" dirty="0" err="1" smtClean="0">
                <a:latin typeface="Lucida Console"/>
                <a:cs typeface="Lucida Console"/>
              </a:rPr>
              <a:t>BigInteger.valueOf</a:t>
            </a:r>
            <a:r>
              <a:rPr lang="en-US" sz="2400" dirty="0">
                <a:latin typeface="Lucida Console"/>
                <a:cs typeface="Lucida Console"/>
              </a:rPr>
              <a:t>(x)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		</a:t>
            </a:r>
            <a:r>
              <a:rPr lang="en-US" sz="2400" dirty="0" err="1" smtClean="0">
                <a:latin typeface="Lucida Console"/>
                <a:cs typeface="Lucida Console"/>
              </a:rPr>
              <a:t>isProbablePrime</a:t>
            </a:r>
            <a:r>
              <a:rPr lang="en-US" sz="2400" dirty="0">
                <a:latin typeface="Lucida Console"/>
                <a:cs typeface="Lucida Console"/>
              </a:rPr>
              <a:t>(100)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 err="1">
                <a:latin typeface="Lucida Console"/>
                <a:cs typeface="Lucida Console"/>
              </a:rPr>
              <a:t>cache.put</a:t>
            </a:r>
            <a:r>
              <a:rPr lang="en-US" sz="2400" dirty="0">
                <a:latin typeface="Lucida Console"/>
                <a:cs typeface="Lucida Console"/>
              </a:rPr>
              <a:t>(x, answer);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return answer;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}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private static Map&lt;</a:t>
            </a:r>
            <a:r>
              <a:rPr lang="en-US" sz="2400" dirty="0" err="1">
                <a:latin typeface="Lucida Console"/>
                <a:cs typeface="Lucida Console"/>
              </a:rPr>
              <a:t>Integer,Boolean</a:t>
            </a:r>
            <a:r>
              <a:rPr lang="en-US" sz="2400" dirty="0">
                <a:latin typeface="Lucida Console"/>
                <a:cs typeface="Lucida Console"/>
              </a:rPr>
              <a:t>&gt; cache = new </a:t>
            </a:r>
            <a:r>
              <a:rPr lang="en-US" sz="2400" dirty="0" err="1">
                <a:latin typeface="Lucida Console"/>
                <a:cs typeface="Lucida Console"/>
              </a:rPr>
              <a:t>HashMap</a:t>
            </a:r>
            <a:r>
              <a:rPr lang="en-US" sz="2400" dirty="0">
                <a:latin typeface="Lucida Console"/>
                <a:cs typeface="Lucida Console"/>
              </a:rPr>
              <a:t>&lt;&gt;();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1289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Lucida Console"/>
                <a:cs typeface="Lucida Console"/>
              </a:rPr>
              <a:t>Strategy 2: Immutability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520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Lucida Console"/>
                <a:cs typeface="Lucida Console"/>
              </a:rPr>
              <a:t>We’ve said that a type is immutable if an object of the type always represents the same abstract value for its entire lifetime</a:t>
            </a:r>
            <a:r>
              <a:rPr lang="en-US" sz="2200" dirty="0" smtClean="0">
                <a:latin typeface="Lucida Console"/>
                <a:cs typeface="Lucida Console"/>
              </a:rPr>
              <a:t>.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2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/>
            <a:r>
              <a:rPr lang="en-US" sz="2400" b="1" dirty="0">
                <a:latin typeface="Lucida Console"/>
                <a:cs typeface="Lucida Console"/>
              </a:rPr>
              <a:t>Stronger definition of immutability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no </a:t>
            </a:r>
            <a:r>
              <a:rPr lang="en-US" sz="2200" dirty="0" err="1">
                <a:latin typeface="Lucida Console"/>
                <a:cs typeface="Lucida Console"/>
              </a:rPr>
              <a:t>mutator</a:t>
            </a:r>
            <a:r>
              <a:rPr lang="en-US" sz="2200" dirty="0">
                <a:latin typeface="Lucida Console"/>
                <a:cs typeface="Lucida Console"/>
              </a:rPr>
              <a:t> methods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Lucida Console"/>
                <a:cs typeface="Lucida Console"/>
              </a:rPr>
              <a:t>all fields are private and final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no representation exposure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Lucida Console"/>
                <a:cs typeface="Lucida Console"/>
              </a:rPr>
              <a:t>no </a:t>
            </a:r>
            <a:r>
              <a:rPr lang="en-US" sz="2200" dirty="0">
                <a:latin typeface="Lucida Console"/>
                <a:cs typeface="Lucida Console"/>
              </a:rPr>
              <a:t>mutation whatsoever of mutable objects in the </a:t>
            </a:r>
            <a:r>
              <a:rPr lang="en-US" sz="2200" dirty="0" smtClean="0">
                <a:latin typeface="Lucida Console"/>
                <a:cs typeface="Lucida Console"/>
              </a:rPr>
              <a:t>rep.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 smtClean="0">
                <a:latin typeface="Lucida Console"/>
                <a:cs typeface="Lucida Console"/>
              </a:rPr>
              <a:t>Guarantees </a:t>
            </a:r>
            <a:r>
              <a:rPr lang="en-US" sz="2200" dirty="0" err="1" smtClean="0">
                <a:latin typeface="Lucida Console"/>
                <a:cs typeface="Lucida Console"/>
              </a:rPr>
              <a:t>threadsafty</a:t>
            </a:r>
            <a:r>
              <a:rPr lang="en-US" sz="2200" dirty="0" smtClean="0">
                <a:latin typeface="Lucida Console"/>
                <a:cs typeface="Lucida Console"/>
              </a:rPr>
              <a:t>.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2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2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8370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Lucida Console"/>
                <a:cs typeface="Lucida Console"/>
              </a:rPr>
              <a:t>Strategy 3: Using </a:t>
            </a:r>
            <a:r>
              <a:rPr lang="en-US" sz="2800" b="1" dirty="0" err="1">
                <a:latin typeface="Lucida Console"/>
                <a:cs typeface="Lucida Console"/>
              </a:rPr>
              <a:t>Threadsafe</a:t>
            </a:r>
            <a:r>
              <a:rPr lang="en-US" sz="2800" b="1" dirty="0">
                <a:latin typeface="Lucida Console"/>
                <a:cs typeface="Lucida Console"/>
              </a:rPr>
              <a:t>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 smtClean="0">
                <a:latin typeface="Lucida Console"/>
                <a:cs typeface="Lucida Console"/>
              </a:rPr>
              <a:t>Examples: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 err="1" smtClean="0">
                <a:latin typeface="Lucida Console"/>
                <a:cs typeface="Lucida Console"/>
              </a:rPr>
              <a:t>StringBuffer</a:t>
            </a:r>
            <a:r>
              <a:rPr lang="en-US" altLang="zh-CN" sz="2400" b="1" dirty="0" smtClean="0">
                <a:latin typeface="Lucida Console"/>
                <a:cs typeface="Lucida Console"/>
              </a:rPr>
              <a:t> – </a:t>
            </a:r>
            <a:r>
              <a:rPr lang="en-US" altLang="zh-CN" sz="2400" b="1" dirty="0" err="1" smtClean="0">
                <a:latin typeface="Lucida Console"/>
                <a:cs typeface="Lucida Console"/>
              </a:rPr>
              <a:t>threadsafe</a:t>
            </a:r>
            <a:r>
              <a:rPr lang="en-US" altLang="zh-CN" sz="2400" b="1" dirty="0" smtClean="0">
                <a:latin typeface="Lucida Console"/>
                <a:cs typeface="Lucida Console"/>
              </a:rPr>
              <a:t>, mutable sequence of characters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altLang="zh-CN" sz="2400" b="1" dirty="0" err="1" smtClean="0">
                <a:latin typeface="Lucida Console"/>
                <a:cs typeface="Lucida Console"/>
              </a:rPr>
              <a:t>StringBuilder</a:t>
            </a:r>
            <a:r>
              <a:rPr lang="en-US" altLang="zh-CN" sz="2400" b="1" dirty="0" smtClean="0">
                <a:latin typeface="Lucida Console"/>
                <a:cs typeface="Lucida Console"/>
              </a:rPr>
              <a:t> – a mutable sequence of characters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latin typeface="Lucida Console"/>
                <a:cs typeface="Lucida Console"/>
              </a:rPr>
              <a:t>Bad design no common interface</a:t>
            </a:r>
            <a:endParaRPr lang="en-US" altLang="zh-CN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289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In Java Collections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There are three groups 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 with no thread support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Synchronised Collections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Concurrent Collections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529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14087</TotalTime>
  <Words>455</Words>
  <Application>Microsoft Macintosh PowerPoint</Application>
  <PresentationFormat>On-screen Show (4:3)</PresentationFormat>
  <Paragraphs>103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430</cp:revision>
  <dcterms:created xsi:type="dcterms:W3CDTF">2012-02-15T19:28:42Z</dcterms:created>
  <dcterms:modified xsi:type="dcterms:W3CDTF">2017-04-26T14:01:43Z</dcterms:modified>
</cp:coreProperties>
</file>