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4" r:id="rId4"/>
    <p:sldId id="273" r:id="rId5"/>
    <p:sldId id="276" r:id="rId6"/>
    <p:sldId id="260" r:id="rId7"/>
    <p:sldId id="262" r:id="rId8"/>
    <p:sldId id="261" r:id="rId9"/>
    <p:sldId id="270" r:id="rId10"/>
    <p:sldId id="271" r:id="rId11"/>
    <p:sldId id="272" r:id="rId12"/>
    <p:sldId id="277" r:id="rId13"/>
    <p:sldId id="280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50" d="100"/>
          <a:sy n="50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6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პროგრამირების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15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GUIs and Threading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370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800" b="1" dirty="0">
                <a:latin typeface="Lucida Console"/>
                <a:cs typeface="Lucida Console"/>
              </a:rPr>
              <a:t>From the event dispatch thread, one wants to fire up threads for</a:t>
            </a: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endParaRPr lang="en-US" altLang="zh-CN" sz="2400" b="1" dirty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latin typeface="Lucida Console"/>
                <a:cs typeface="Lucida Console"/>
              </a:rPr>
              <a:t>Time-consuming actions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latin typeface="Lucida Console"/>
                <a:cs typeface="Lucida Console"/>
              </a:rPr>
              <a:t>Actions that can be blocked on I/O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latin typeface="Lucida Console"/>
                <a:cs typeface="Lucida Console"/>
              </a:rPr>
              <a:t>Sleeping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endParaRPr lang="en-US" altLang="zh-CN" sz="2400" b="1" dirty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800" b="1" dirty="0">
                <a:latin typeface="Lucida Console"/>
                <a:cs typeface="Lucida Console"/>
              </a:rPr>
              <a:t>Otherwise, GUI might seem dead or frozen.</a:t>
            </a:r>
          </a:p>
        </p:txBody>
      </p:sp>
    </p:spTree>
    <p:extLst>
      <p:ext uri="{BB962C8B-B14F-4D97-AF65-F5344CB8AC3E}">
        <p14:creationId xmlns:p14="http://schemas.microsoft.com/office/powerpoint/2010/main" val="226289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GUIs and Threading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66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latin typeface="Lucida Console"/>
                <a:cs typeface="Lucida Console"/>
              </a:rPr>
              <a:t>Caution: Swing is not thread safe! 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latin typeface="Lucida Console"/>
                <a:cs typeface="Lucida Console"/>
              </a:rPr>
              <a:t>Most methods in Swing classes are not </a:t>
            </a:r>
            <a:r>
              <a:rPr lang="en-US" altLang="zh-CN" sz="2200" b="1" dirty="0">
                <a:solidFill>
                  <a:schemeClr val="accent2"/>
                </a:solidFill>
                <a:latin typeface="Lucida Console"/>
                <a:cs typeface="Lucida Console"/>
              </a:rPr>
              <a:t>synchronized</a:t>
            </a:r>
            <a:r>
              <a:rPr lang="en-US" altLang="zh-CN" sz="2200" b="1" dirty="0">
                <a:latin typeface="Lucida Console"/>
                <a:cs typeface="Lucida Console"/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latin typeface="Lucida Console"/>
                <a:cs typeface="Lucida Console"/>
              </a:rPr>
              <a:t>If one tamper with UI components from </a:t>
            </a:r>
            <a:r>
              <a:rPr lang="en-US" altLang="zh-CN" sz="2200" b="1" dirty="0" smtClean="0">
                <a:latin typeface="Lucida Console"/>
                <a:cs typeface="Lucida Console"/>
              </a:rPr>
              <a:t>different </a:t>
            </a:r>
            <a:r>
              <a:rPr lang="en-US" altLang="zh-CN" sz="2200" b="1" dirty="0">
                <a:latin typeface="Lucida Console"/>
                <a:cs typeface="Lucida Console"/>
              </a:rPr>
              <a:t>threads, UI might be corrupted.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endParaRPr lang="en-US" altLang="zh-CN" sz="2200" b="1" dirty="0">
              <a:latin typeface="Lucida Console"/>
              <a:cs typeface="Lucida Console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solidFill>
                  <a:schemeClr val="tx2"/>
                </a:solidFill>
                <a:latin typeface="Lucida Console"/>
                <a:cs typeface="Lucida Console"/>
              </a:rPr>
              <a:t>Single thread rule</a:t>
            </a:r>
            <a:r>
              <a:rPr lang="en-US" altLang="zh-CN" sz="2200" b="1" dirty="0">
                <a:latin typeface="Lucida Console"/>
                <a:cs typeface="Lucida Console"/>
              </a:rPr>
              <a:t> for Swing programming</a:t>
            </a:r>
            <a:endParaRPr lang="en-US" altLang="zh-CN" sz="2200" b="1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latin typeface="Lucida Console"/>
                <a:cs typeface="Lucida Console"/>
              </a:rPr>
              <a:t>Modify UI components only in the event dispatch thread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200" b="1" dirty="0">
                <a:latin typeface="Lucida Console"/>
                <a:cs typeface="Lucida Console"/>
              </a:rPr>
              <a:t>Other threads should send actions that modify UI components to the event dispatch thread using the </a:t>
            </a:r>
            <a:r>
              <a:rPr lang="en-US" altLang="zh-CN" sz="2200" b="1" dirty="0" err="1">
                <a:latin typeface="Lucida Console"/>
                <a:cs typeface="Lucida Console"/>
              </a:rPr>
              <a:t>invokeLater</a:t>
            </a:r>
            <a:r>
              <a:rPr lang="en-US" altLang="zh-CN" sz="2200" b="1" dirty="0">
                <a:latin typeface="Lucida Console"/>
                <a:cs typeface="Lucida Console"/>
              </a:rPr>
              <a:t> or </a:t>
            </a:r>
            <a:r>
              <a:rPr lang="en-US" altLang="zh-CN" sz="2200" b="1" dirty="0" err="1">
                <a:latin typeface="Lucida Console"/>
                <a:cs typeface="Lucida Console"/>
              </a:rPr>
              <a:t>invokeAndWait</a:t>
            </a:r>
            <a:r>
              <a:rPr lang="en-US" altLang="zh-CN" sz="2200" b="1" dirty="0">
                <a:latin typeface="Lucida Console"/>
                <a:cs typeface="Lucida Console"/>
              </a:rPr>
              <a:t> methods of the </a:t>
            </a:r>
            <a:r>
              <a:rPr lang="en-US" altLang="zh-CN" sz="2200" b="1" dirty="0" err="1">
                <a:latin typeface="Lucida Console"/>
                <a:cs typeface="Lucida Console"/>
              </a:rPr>
              <a:t>EventQueue</a:t>
            </a:r>
            <a:r>
              <a:rPr lang="en-US" altLang="zh-CN" sz="2200" b="1" dirty="0">
                <a:latin typeface="Lucida Console"/>
                <a:cs typeface="Lucida Console"/>
              </a:rPr>
              <a:t> </a:t>
            </a:r>
            <a:r>
              <a:rPr lang="en-US" altLang="zh-CN" sz="2200" b="1" dirty="0" smtClean="0">
                <a:latin typeface="Lucida Console"/>
                <a:cs typeface="Lucida Console"/>
              </a:rPr>
              <a:t>class</a:t>
            </a:r>
            <a:endParaRPr lang="en-US" altLang="zh-CN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4633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Java Synchronization Mechanisms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Java.util.concurrent package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CountDownLatch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Cyclic Barrier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Semaphores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73889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Semaphores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Maintain a number of permits, if the permits are available thread will continue else block(permits will be redused)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Semaphores naturally manage limited resources</a:t>
            </a: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Three printers 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acquire(), release(), tryAcquire() methods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Does not guatantee fair behavior.</a:t>
            </a:r>
          </a:p>
        </p:txBody>
      </p:sp>
    </p:spTree>
    <p:extLst>
      <p:ext uri="{BB962C8B-B14F-4D97-AF65-F5344CB8AC3E}">
        <p14:creationId xmlns:p14="http://schemas.microsoft.com/office/powerpoint/2010/main" val="253463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CountDownLatch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Thread waits until a number of tasks have been completed by other threads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Create latch in a visible location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Start latch with a counter(number of actions we want to wait for)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Use </a:t>
            </a:r>
            <a:r>
              <a:rPr lang="sq-AL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latch.await()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to halt the main thread until tasks are completed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Use </a:t>
            </a:r>
            <a:r>
              <a:rPr lang="sq-AL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latch.countDown()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to reduse the latch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Join vs. latch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20522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Cyclic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Can be used to halt threads until a given number of threads are blocked.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Create CyclicBarrier in a visible location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Start barrier with a counter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We have only barrier.await() – which blocks thread.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Threads do some work then wait to synchronize with other threads.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InterruptedException, BrockenBarrierException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Barrier vs. latch</a:t>
            </a:r>
          </a:p>
        </p:txBody>
      </p:sp>
    </p:spTree>
    <p:extLst>
      <p:ext uri="{BB962C8B-B14F-4D97-AF65-F5344CB8AC3E}">
        <p14:creationId xmlns:p14="http://schemas.microsoft.com/office/powerpoint/2010/main" val="51037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Message Passing Model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Interruption</a:t>
            </a: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Swing Thread</a:t>
            </a: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Two </a:t>
            </a:r>
            <a:r>
              <a:rPr lang="en-US" sz="2800" b="1" dirty="0">
                <a:latin typeface="Lucida Console"/>
                <a:cs typeface="Lucida Console"/>
              </a:rPr>
              <a:t>M</a:t>
            </a:r>
            <a:r>
              <a:rPr lang="en-US" sz="2800" b="1" dirty="0" smtClean="0">
                <a:latin typeface="Lucida Console"/>
                <a:cs typeface="Lucida Console"/>
              </a:rPr>
              <a:t>odels </a:t>
            </a:r>
            <a:r>
              <a:rPr lang="en-US" sz="2800" b="1" dirty="0">
                <a:latin typeface="Lucida Console"/>
                <a:cs typeface="Lucida Console"/>
              </a:rPr>
              <a:t>F</a:t>
            </a:r>
            <a:r>
              <a:rPr lang="en-US" sz="2800" b="1" dirty="0" smtClean="0">
                <a:latin typeface="Lucida Console"/>
                <a:cs typeface="Lucida Console"/>
              </a:rPr>
              <a:t>or </a:t>
            </a:r>
            <a:r>
              <a:rPr lang="en-US" sz="2800" b="1" dirty="0">
                <a:latin typeface="Lucida Console"/>
                <a:cs typeface="Lucida Console"/>
              </a:rPr>
              <a:t>C</a:t>
            </a:r>
            <a:r>
              <a:rPr lang="en-US" sz="2800" b="1" dirty="0" smtClean="0">
                <a:latin typeface="Lucida Console"/>
                <a:cs typeface="Lucida Console"/>
              </a:rPr>
              <a:t>oncurrency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shared memory </a:t>
            </a:r>
            <a:r>
              <a:rPr lang="en-US" sz="2400" dirty="0" smtClean="0">
                <a:latin typeface="Lucida Console"/>
                <a:cs typeface="Lucida Console"/>
              </a:rPr>
              <a:t>model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message passing </a:t>
            </a:r>
            <a:r>
              <a:rPr lang="en-US" sz="2400" dirty="0" smtClean="0">
                <a:latin typeface="Lucida Console"/>
                <a:cs typeface="Lucida Console"/>
              </a:rPr>
              <a:t>model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In message-passing, concurrent modules interact </a:t>
            </a:r>
            <a:r>
              <a:rPr lang="en-US" sz="2400" i="1" dirty="0">
                <a:latin typeface="Lucida Console"/>
                <a:cs typeface="Lucida Console"/>
              </a:rPr>
              <a:t>explicitly </a:t>
            </a:r>
            <a:r>
              <a:rPr lang="en-US" sz="2400" dirty="0">
                <a:latin typeface="Lucida Console"/>
                <a:cs typeface="Lucida Console"/>
              </a:rPr>
              <a:t>, by passing messages through the communication channel, rather than </a:t>
            </a:r>
            <a:r>
              <a:rPr lang="en-US" sz="2400" i="1" dirty="0">
                <a:latin typeface="Lucida Console"/>
                <a:cs typeface="Lucida Console"/>
              </a:rPr>
              <a:t>implicitly </a:t>
            </a:r>
            <a:r>
              <a:rPr lang="en-US" sz="2400" dirty="0">
                <a:latin typeface="Lucida Console"/>
                <a:cs typeface="Lucida Console"/>
              </a:rPr>
              <a:t>through mutation of shared data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As a rule messages are immutable, </a:t>
            </a:r>
            <a:r>
              <a:rPr lang="en-US" sz="2400" dirty="0" smtClean="0">
                <a:latin typeface="Lucida Console"/>
                <a:cs typeface="Lucida Console"/>
              </a:rPr>
              <a:t>where as shared </a:t>
            </a:r>
            <a:r>
              <a:rPr lang="en-US" sz="2400" dirty="0" smtClean="0">
                <a:latin typeface="Lucida Console"/>
                <a:cs typeface="Lucida Console"/>
              </a:rPr>
              <a:t>memory uses mutable objects. </a:t>
            </a:r>
          </a:p>
          <a:p>
            <a:endParaRPr lang="sq-AL" sz="22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3737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P</a:t>
            </a:r>
            <a:r>
              <a:rPr lang="en-US" sz="2800" b="1" dirty="0" smtClean="0">
                <a:latin typeface="Lucida Console"/>
                <a:cs typeface="Lucida Console"/>
              </a:rPr>
              <a:t>roducer</a:t>
            </a:r>
            <a:r>
              <a:rPr lang="en-US" sz="2800" b="1" dirty="0">
                <a:latin typeface="Lucida Console"/>
                <a:cs typeface="Lucida Console"/>
              </a:rPr>
              <a:t>-consumer design pattern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Producer threads and consumer threads share a synchronized queue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Producers put data or requests onto the queue, and consumers remove and process them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This queue must be safe for concurrency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endParaRPr lang="en-US" sz="2000" dirty="0">
              <a:latin typeface="Lucida Console"/>
              <a:ea typeface="SimSun" charset="0"/>
              <a:cs typeface="Lucida Console"/>
            </a:endParaRPr>
          </a:p>
          <a:p>
            <a:r>
              <a:rPr lang="en-US" sz="2000" dirty="0" err="1" smtClean="0">
                <a:latin typeface="Lucida Console"/>
                <a:cs typeface="Lucida Console"/>
              </a:rPr>
              <a:t>BlockingQueue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err="1" smtClean="0">
                <a:latin typeface="Lucida Console"/>
                <a:cs typeface="Lucida Console"/>
              </a:rPr>
              <a:t>ArrayBlockingQueue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err="1" smtClean="0">
                <a:latin typeface="Lucida Console"/>
                <a:cs typeface="Lucida Console"/>
              </a:rPr>
              <a:t>LinkedListBlockingQueue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we must design our messages here to prevent race conditions and enable clients to perform the atomic operations they need.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producer-consum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39463"/>
            <a:ext cx="3718390" cy="19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5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latin typeface="Lucida Console"/>
                <a:cs typeface="Lucida Console"/>
              </a:rPr>
              <a:t>Stopping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Poison pill </a:t>
            </a: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strategy</a:t>
            </a:r>
          </a:p>
          <a:p>
            <a:pPr marL="342900" indent="-342900">
              <a:buFont typeface="Arial"/>
              <a:buChar char="•"/>
            </a:pPr>
            <a:endParaRPr lang="sq-AL" sz="22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Change request message </a:t>
            </a: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type</a:t>
            </a:r>
          </a:p>
          <a:p>
            <a:pPr marL="342900" indent="-342900">
              <a:buFont typeface="Arial"/>
              <a:buChar char="•"/>
            </a:pPr>
            <a:endParaRPr lang="sq-AL" sz="22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06423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Interruption is about stopping the run of thread A with a command from thread B.</a:t>
            </a:r>
          </a:p>
          <a:p>
            <a:pPr marL="285750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interrupt() method interrupts thread</a:t>
            </a:r>
          </a:p>
          <a:p>
            <a:pPr marL="285750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It does not stop thread right away!</a:t>
            </a:r>
          </a:p>
          <a:p>
            <a:pPr marL="742950" lvl="1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If a thread is currently in the Runnable or Running state its interrupted flag is set</a:t>
            </a:r>
          </a:p>
          <a:p>
            <a:pPr marL="742950" lvl="1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If a thread is currently blocked, it is awakened and enters the Ready state, and an java.io.InterruptedException is thrown</a:t>
            </a:r>
          </a:p>
          <a:p>
            <a:pPr marL="1200150" lvl="2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Ex. sleep(), join(), file reading</a:t>
            </a:r>
          </a:p>
          <a:p>
            <a:pPr marL="285750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The interrupted thread should notice that it has been interrupted</a:t>
            </a:r>
          </a:p>
          <a:p>
            <a:pPr marL="285750" indent="-285750">
              <a:buFont typeface="Arial"/>
              <a:buChar char="•"/>
            </a:pPr>
            <a:r>
              <a:rPr lang="sq-AL" sz="2200" dirty="0" smtClean="0">
                <a:latin typeface="Lucida Console"/>
                <a:ea typeface="SimSun" charset="0"/>
                <a:cs typeface="Lucida Console"/>
              </a:rPr>
              <a:t>interrupt() is asynchronous!</a:t>
            </a:r>
          </a:p>
          <a:p>
            <a:endParaRPr lang="sq-AL" sz="22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238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boolean isInterrupted() – check the flag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Typically, thread checks this flag in the run loop periodically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When interrupted thread should exit its run, leaving its data structures in a clean state.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boolean interrupted() – checks and clears the flag – do not use!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isInterrupted() will return false if the thread was notified via an InterruptedException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529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Synchronous style – stop()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Has been deprecated, because it is impossible to exit leaving data structures in clean state.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1289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GUIs and Threading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544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 smtClean="0">
                <a:latin typeface="Lucida Console"/>
                <a:cs typeface="Lucida Console"/>
              </a:rPr>
              <a:t>Threads </a:t>
            </a:r>
            <a:r>
              <a:rPr lang="en-US" altLang="zh-CN" sz="2400" b="1" dirty="0">
                <a:latin typeface="Lucida Console"/>
                <a:cs typeface="Lucida Console"/>
              </a:rPr>
              <a:t>in a Swing program:</a:t>
            </a: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endParaRPr lang="en-US" altLang="zh-CN" sz="2400" b="1" dirty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Lucida Console"/>
                <a:cs typeface="Lucida Console"/>
              </a:rPr>
              <a:t>Main thread</a:t>
            </a:r>
            <a:r>
              <a:rPr lang="en-US" altLang="zh-CN" sz="2400" b="1" dirty="0">
                <a:latin typeface="Lucida Console"/>
                <a:cs typeface="Lucida Console"/>
              </a:rPr>
              <a:t>:  started by main method and usually exits after displaying frame window.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endParaRPr lang="en-US" altLang="zh-CN" sz="2400" b="1" dirty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Lucida Console"/>
                <a:cs typeface="Lucida Console"/>
              </a:rPr>
              <a:t>Event dispatch thread</a:t>
            </a:r>
            <a:r>
              <a:rPr lang="en-US" altLang="zh-CN" sz="2400" b="1" dirty="0">
                <a:latin typeface="Lucida Console"/>
                <a:cs typeface="Lucida Console"/>
              </a:rPr>
              <a:t>: started when the first window is shown and stays alive until terminated by user. 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endParaRPr lang="en-US" altLang="zh-CN" sz="2400" b="1" dirty="0">
              <a:latin typeface="Lucida Console"/>
              <a:cs typeface="Lucida Console"/>
            </a:endParaRP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>
                <a:latin typeface="Lucida Console"/>
                <a:cs typeface="Lucida Console"/>
              </a:rPr>
              <a:t>Event dispatch thread runs codes for handling events such as calls to </a:t>
            </a:r>
            <a:r>
              <a:rPr lang="en-US" altLang="zh-CN" sz="2400" b="1" dirty="0" err="1">
                <a:latin typeface="Lucida Console"/>
                <a:cs typeface="Lucida Console"/>
              </a:rPr>
              <a:t>actionPerformed</a:t>
            </a:r>
            <a:r>
              <a:rPr lang="en-US" altLang="zh-CN" sz="2400" b="1" dirty="0">
                <a:latin typeface="Lucida Console"/>
                <a:cs typeface="Lucida Console"/>
              </a:rPr>
              <a:t> or </a:t>
            </a:r>
            <a:r>
              <a:rPr lang="en-US" altLang="zh-CN" sz="2400" b="1" dirty="0" err="1">
                <a:latin typeface="Lucida Console"/>
                <a:cs typeface="Lucida Console"/>
              </a:rPr>
              <a:t>paintComponent</a:t>
            </a:r>
            <a:r>
              <a:rPr lang="en-US" altLang="zh-CN" sz="2400" b="1" dirty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sq-AL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8370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17193</TotalTime>
  <Words>654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408</cp:revision>
  <dcterms:created xsi:type="dcterms:W3CDTF">2012-02-15T19:28:42Z</dcterms:created>
  <dcterms:modified xsi:type="dcterms:W3CDTF">2017-05-01T10:03:38Z</dcterms:modified>
</cp:coreProperties>
</file>