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259" r:id="rId3"/>
    <p:sldId id="260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 autoAdjust="0"/>
    <p:restoredTop sz="94606" autoAdjust="0"/>
  </p:normalViewPr>
  <p:slideViewPr>
    <p:cSldViewPr snapToGrid="0" snapToObjects="1">
      <p:cViewPr varScale="1">
        <p:scale>
          <a:sx n="115" d="100"/>
          <a:sy n="115" d="100"/>
        </p:scale>
        <p:origin x="-80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54A759-5E41-EE44-B2A9-202B3930B1DF}" type="datetimeFigureOut">
              <a:rPr lang="en-US" smtClean="0"/>
              <a:t>5/1/17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CDB01-384D-9846-8E39-A7441B4DAD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589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5/1/17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60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5/1/17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166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5/1/17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4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5/1/17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223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5/1/17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77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5/1/17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366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5/1/17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455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5/1/17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277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5/1/17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99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5/1/17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317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5/1/17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273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C5D58-8B11-E847-8F80-DFE3BEC227C9}" type="datetimeFigureOut">
              <a:rPr lang="en-US" smtClean="0"/>
              <a:t>5/1/17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558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15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038600" cy="225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295400" y="3352800"/>
            <a:ext cx="64008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143000" y="3581400"/>
            <a:ext cx="64008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D40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ts val="1100"/>
              </a:spcBef>
              <a:buSzPct val="65000"/>
            </a:pPr>
            <a:r>
              <a:rPr lang="sq-AL" sz="44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Lucida Console"/>
                <a:ea typeface="SimSun" charset="0"/>
                <a:cs typeface="Lucida Console"/>
              </a:rPr>
              <a:t>პროგრამული უზრუნველყოფის ინჟინერია</a:t>
            </a:r>
            <a:endParaRPr lang="sq-AL" sz="4400" dirty="0">
              <a:effectLst>
                <a:outerShdw blurRad="38100" dist="38100" dir="2700000" algn="tl">
                  <a:srgbClr val="DDDDDD"/>
                </a:outerShdw>
              </a:effectLst>
              <a:latin typeface="Lucida Console"/>
              <a:ea typeface="SimSun" charset="0"/>
              <a:cs typeface="Lucida Console"/>
            </a:endParaRPr>
          </a:p>
          <a:p>
            <a:pPr algn="ctr">
              <a:spcBef>
                <a:spcPts val="450"/>
              </a:spcBef>
              <a:buSzPct val="65000"/>
            </a:pPr>
            <a:r>
              <a:rPr lang="sq-AL" dirty="0">
                <a:effectLst>
                  <a:outerShdw blurRad="38100" dist="38100" dir="2700000" algn="tl">
                    <a:srgbClr val="DDDDDD"/>
                  </a:outerShdw>
                </a:effectLst>
                <a:latin typeface="Lucida Console"/>
                <a:ea typeface="SimSun" charset="0"/>
                <a:cs typeface="Lucida Console"/>
              </a:rPr>
              <a:t>ლექცია 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Lucida Console"/>
                <a:ea typeface="SimSun" charset="0"/>
                <a:cs typeface="Lucida Console"/>
              </a:rPr>
              <a:t>16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859414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Hostnames</a:t>
            </a:r>
            <a:endParaRPr lang="sq-AL" sz="2800" b="1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7279" y="1336860"/>
            <a:ext cx="7445939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Hostnames can be translated to IP addresses</a:t>
            </a:r>
          </a:p>
          <a:p>
            <a:pPr marL="342900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Single hostname may map diffenert IP addresses ad different times</a:t>
            </a:r>
          </a:p>
          <a:p>
            <a:pPr marL="342900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Multiple hostnames can map to single IP address.</a:t>
            </a:r>
          </a:p>
          <a:p>
            <a:pPr marL="342900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dig, nslookup, host</a:t>
            </a:r>
          </a:p>
          <a:p>
            <a:pPr marL="342900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Domain Name System(DNS)</a:t>
            </a:r>
          </a:p>
          <a:p>
            <a:endParaRPr lang="sq-AL" sz="2400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endParaRPr lang="sq-AL" sz="2400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endParaRPr lang="sq-AL" sz="2400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144167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Ports</a:t>
            </a:r>
            <a:endParaRPr lang="sq-AL" sz="2800" b="1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7279" y="1336860"/>
            <a:ext cx="744593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Single machine might have multiple server applications</a:t>
            </a:r>
          </a:p>
          <a:p>
            <a:pPr marL="342900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Network interfaces have multiple ports – 16-bit numbers</a:t>
            </a:r>
          </a:p>
          <a:p>
            <a:pPr marL="342900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Server process binds to a particular port and listens to it.</a:t>
            </a:r>
          </a:p>
          <a:p>
            <a:pPr marL="342900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Some well known ports:</a:t>
            </a:r>
          </a:p>
          <a:p>
            <a:pPr marL="800100" lvl="1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Port 22 – SSH</a:t>
            </a:r>
          </a:p>
          <a:p>
            <a:pPr marL="800100" lvl="1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Port 25 – email server</a:t>
            </a:r>
          </a:p>
          <a:p>
            <a:pPr marL="800100" lvl="1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Port 53 - DNS</a:t>
            </a:r>
          </a:p>
          <a:p>
            <a:pPr marL="800100" lvl="1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Port 80 – web server</a:t>
            </a:r>
          </a:p>
          <a:p>
            <a:endParaRPr lang="sq-AL" sz="2400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endParaRPr lang="sq-AL" sz="2400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endParaRPr lang="sq-AL" sz="2400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574674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Network Sockets</a:t>
            </a:r>
            <a:endParaRPr lang="sq-AL" sz="2800" b="1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7279" y="1336860"/>
            <a:ext cx="744593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Socket represents one end of the connection between server and client</a:t>
            </a:r>
          </a:p>
          <a:p>
            <a:pPr marL="342900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Listening socket</a:t>
            </a:r>
          </a:p>
          <a:p>
            <a:pPr marL="342900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Connected socket</a:t>
            </a:r>
          </a:p>
          <a:p>
            <a:pPr marL="342900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Communication between sockets</a:t>
            </a:r>
          </a:p>
          <a:p>
            <a:endParaRPr lang="sq-AL" sz="2400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endParaRPr lang="sq-AL" sz="2400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endParaRPr lang="sq-AL" sz="2400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381303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Designing A Wire Protocol</a:t>
            </a:r>
            <a:endParaRPr lang="sq-AL" sz="2800" b="1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7279" y="1336860"/>
            <a:ext cx="74459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A protocol is set of messages that can be exchanged</a:t>
            </a:r>
          </a:p>
          <a:p>
            <a:pPr marL="342900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Wire protocol – set of messages represented as byte sequence</a:t>
            </a:r>
          </a:p>
          <a:p>
            <a:pPr marL="342900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Tips:</a:t>
            </a:r>
          </a:p>
          <a:p>
            <a:pPr marL="800100" lvl="1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Keep number of different messages small</a:t>
            </a:r>
          </a:p>
          <a:p>
            <a:pPr marL="800100" lvl="1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Mesages should have well defined porpose</a:t>
            </a:r>
          </a:p>
          <a:p>
            <a:endParaRPr lang="sq-AL" sz="2400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endParaRPr lang="sq-AL" sz="2400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endParaRPr lang="sq-AL" sz="2400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860916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Welcome!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593870"/>
            <a:ext cx="74459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Lucida Console"/>
                <a:cs typeface="Lucida Console"/>
              </a:rPr>
              <a:t>Today:</a:t>
            </a:r>
          </a:p>
          <a:p>
            <a:pPr marL="285750" indent="-28575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Java Synchronization </a:t>
            </a: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Mechanisms</a:t>
            </a:r>
          </a:p>
          <a:p>
            <a:pPr marL="285750" indent="-28575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Concurrency Recap</a:t>
            </a:r>
          </a:p>
          <a:p>
            <a:pPr marL="285750" indent="-28575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Client/Server Design Pattern</a:t>
            </a:r>
          </a:p>
          <a:p>
            <a:pPr marL="285750" indent="-285750">
              <a:buFont typeface="Arial"/>
              <a:buChar char="•"/>
            </a:pPr>
            <a:endParaRPr lang="sq-AL" sz="2400" dirty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  <a:p>
            <a:pPr marL="285750" indent="-285750">
              <a:buFont typeface="Arial"/>
              <a:buChar char="•"/>
            </a:pPr>
            <a:endParaRPr lang="sq-AL" sz="2400" dirty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229484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Java Synchronization Mechanisms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336860"/>
            <a:ext cx="74459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Java.util.concurrent package</a:t>
            </a:r>
          </a:p>
          <a:p>
            <a:pPr marL="800100" lvl="1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CountDownLatch</a:t>
            </a:r>
          </a:p>
          <a:p>
            <a:pPr marL="800100" lvl="1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Cyclic Barrier</a:t>
            </a:r>
          </a:p>
          <a:p>
            <a:pPr marL="800100" lvl="1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Semaphores</a:t>
            </a:r>
          </a:p>
          <a:p>
            <a:endParaRPr lang="sq-AL" sz="2400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123833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CountDownLatch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336860"/>
            <a:ext cx="74459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Thread waits until a number of tasks have been completed by other threads</a:t>
            </a:r>
          </a:p>
          <a:p>
            <a:pPr marL="800100" lvl="1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Create latch in a visible location</a:t>
            </a:r>
          </a:p>
          <a:p>
            <a:pPr marL="800100" lvl="1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Start latch with a counter(number of actions we want to wait for)</a:t>
            </a:r>
          </a:p>
          <a:p>
            <a:pPr marL="800100" lvl="1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Use </a:t>
            </a:r>
            <a:r>
              <a:rPr lang="sq-AL" sz="24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latch.await() </a:t>
            </a: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to halt the main thread until tasks are completed</a:t>
            </a:r>
          </a:p>
          <a:p>
            <a:pPr marL="800100" lvl="1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Use </a:t>
            </a:r>
            <a:r>
              <a:rPr lang="sq-AL" sz="24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latch.countDown() </a:t>
            </a: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to reduse the latch</a:t>
            </a:r>
          </a:p>
          <a:p>
            <a:pPr marL="800100" lvl="1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Example</a:t>
            </a:r>
          </a:p>
          <a:p>
            <a:pPr marL="800100" lvl="1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Join vs. latch</a:t>
            </a:r>
          </a:p>
          <a:p>
            <a:endParaRPr lang="sq-AL" sz="2400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566386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Cyclic Barrier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336860"/>
            <a:ext cx="744593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Can be used to halt threads until a given number of threads are blocked.</a:t>
            </a:r>
          </a:p>
          <a:p>
            <a:pPr marL="800100" lvl="1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Create CyclicBarrier in a visible location</a:t>
            </a:r>
          </a:p>
          <a:p>
            <a:pPr marL="800100" lvl="1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Start barrier with a counter</a:t>
            </a:r>
          </a:p>
          <a:p>
            <a:pPr marL="800100" lvl="1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We have only barrier.await() – which blocks thread.</a:t>
            </a:r>
          </a:p>
          <a:p>
            <a:pPr marL="800100" lvl="1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Threads do some work then wait to synchronize with other threads.</a:t>
            </a:r>
          </a:p>
          <a:p>
            <a:pPr marL="800100" lvl="1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InterruptedException, BrockenBarrierException</a:t>
            </a:r>
          </a:p>
          <a:p>
            <a:pPr marL="800100" lvl="1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Example</a:t>
            </a:r>
          </a:p>
          <a:p>
            <a:pPr marL="800100" lvl="1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Barrier vs. latch</a:t>
            </a:r>
          </a:p>
        </p:txBody>
      </p:sp>
    </p:spTree>
    <p:extLst>
      <p:ext uri="{BB962C8B-B14F-4D97-AF65-F5344CB8AC3E}">
        <p14:creationId xmlns:p14="http://schemas.microsoft.com/office/powerpoint/2010/main" val="1516037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Semaphores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336860"/>
            <a:ext cx="74459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Maintain a number of permits, if the permits are available thread will continue else block(permits will be redused)</a:t>
            </a:r>
          </a:p>
          <a:p>
            <a:pPr marL="800100" lvl="1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Semaphores naturally manage limited resources</a:t>
            </a:r>
          </a:p>
          <a:p>
            <a:pPr marL="1257300" lvl="2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Three printers example</a:t>
            </a:r>
          </a:p>
          <a:p>
            <a:pPr marL="800100" lvl="1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acquire(), release(), tryAcquire() methods</a:t>
            </a:r>
          </a:p>
          <a:p>
            <a:pPr marL="800100" lvl="1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Does not guatantee fair behavior.</a:t>
            </a:r>
          </a:p>
        </p:txBody>
      </p:sp>
    </p:spTree>
    <p:extLst>
      <p:ext uri="{BB962C8B-B14F-4D97-AF65-F5344CB8AC3E}">
        <p14:creationId xmlns:p14="http://schemas.microsoft.com/office/powerpoint/2010/main" val="1730219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Concurrency Recap</a:t>
            </a:r>
            <a:endParaRPr lang="sq-AL" sz="2800" b="1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7279" y="1336860"/>
            <a:ext cx="74459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Concurrency is HARD!</a:t>
            </a:r>
          </a:p>
          <a:p>
            <a:pPr marL="342900" indent="-342900">
              <a:buFont typeface="Arial"/>
              <a:buChar char="•"/>
            </a:pPr>
            <a:r>
              <a:rPr lang="sq-AL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Thread </a:t>
            </a: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Class</a:t>
            </a:r>
            <a:endParaRPr lang="sq-AL" sz="2400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Shared Memory Model</a:t>
            </a:r>
          </a:p>
          <a:p>
            <a:pPr marL="342900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Synchronized keyword</a:t>
            </a:r>
            <a:endParaRPr lang="sq-AL" sz="2400" dirty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Locks and Conditions</a:t>
            </a:r>
          </a:p>
          <a:p>
            <a:pPr marL="342900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Synchronization mechanisms</a:t>
            </a:r>
          </a:p>
          <a:p>
            <a:pPr marL="342900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Massage Passing Model</a:t>
            </a:r>
          </a:p>
          <a:p>
            <a:pPr marL="342900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Producer-consumer pattern</a:t>
            </a:r>
          </a:p>
          <a:p>
            <a:pPr marL="342900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BlockingQueue</a:t>
            </a:r>
          </a:p>
          <a:p>
            <a:pPr marL="342900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Unit Testing and Concurrency</a:t>
            </a:r>
          </a:p>
          <a:p>
            <a:pPr marL="342900" indent="-342900">
              <a:buFont typeface="Arial"/>
              <a:buChar char="•"/>
            </a:pPr>
            <a:endParaRPr lang="sq-AL" sz="2400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endParaRPr lang="sq-AL" sz="2400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255478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Client/Server Design Pattern</a:t>
            </a:r>
            <a:endParaRPr lang="sq-AL" sz="2800" b="1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7279" y="1336860"/>
            <a:ext cx="74459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Massage Passing Model</a:t>
            </a:r>
          </a:p>
          <a:p>
            <a:pPr marL="342900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Two kinds of processes – clients and servers</a:t>
            </a:r>
          </a:p>
          <a:p>
            <a:pPr marL="342900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Client initiates communication</a:t>
            </a:r>
          </a:p>
          <a:p>
            <a:pPr marL="342900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Server replies back</a:t>
            </a:r>
          </a:p>
          <a:p>
            <a:pPr marL="342900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Server might handle connections from many clients</a:t>
            </a:r>
          </a:p>
          <a:p>
            <a:pPr marL="342900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Clients might connect to many servers</a:t>
            </a:r>
          </a:p>
          <a:p>
            <a:pPr marL="342900" indent="-342900">
              <a:buFont typeface="Arial"/>
              <a:buChar char="•"/>
            </a:pPr>
            <a:endParaRPr lang="sq-AL" sz="2400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endParaRPr lang="sq-AL" sz="2400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583788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IP addresses</a:t>
            </a:r>
            <a:endParaRPr lang="sq-AL" sz="2800" b="1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7279" y="1336860"/>
            <a:ext cx="74459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A Network interface is identified by IP address.</a:t>
            </a:r>
          </a:p>
          <a:p>
            <a:pPr marL="342900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IPv4 addresses are 32-bit numbers</a:t>
            </a:r>
          </a:p>
          <a:p>
            <a:pPr marL="342900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freeuni.edu.ge IP address – 185.163.200.15</a:t>
            </a:r>
          </a:p>
          <a:p>
            <a:pPr marL="342900" indent="-34290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localhost – 127.0.0.1</a:t>
            </a:r>
          </a:p>
          <a:p>
            <a:endParaRPr lang="sq-AL" sz="2400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endParaRPr lang="sq-AL" sz="2400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endParaRPr lang="sq-AL" sz="2400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395217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16861</TotalTime>
  <Words>413</Words>
  <Application>Microsoft Macintosh PowerPoint</Application>
  <PresentationFormat>On-screen Show (4:3)</PresentationFormat>
  <Paragraphs>89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iomodo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iomodo iomodo</dc:creator>
  <cp:lastModifiedBy>iomodo iomodo</cp:lastModifiedBy>
  <cp:revision>438</cp:revision>
  <dcterms:created xsi:type="dcterms:W3CDTF">2012-02-15T19:28:42Z</dcterms:created>
  <dcterms:modified xsi:type="dcterms:W3CDTF">2017-05-02T10:32:17Z</dcterms:modified>
</cp:coreProperties>
</file>