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6"/>
  </p:notesMasterIdLst>
  <p:sldIdLst>
    <p:sldId id="257" r:id="rId2"/>
    <p:sldId id="259" r:id="rId3"/>
    <p:sldId id="262" r:id="rId4"/>
    <p:sldId id="264" r:id="rId5"/>
    <p:sldId id="265" r:id="rId6"/>
    <p:sldId id="266" r:id="rId7"/>
    <p:sldId id="267" r:id="rId8"/>
    <p:sldId id="268" r:id="rId9"/>
    <p:sldId id="269" r:id="rId10"/>
    <p:sldId id="271" r:id="rId11"/>
    <p:sldId id="272" r:id="rId12"/>
    <p:sldId id="273" r:id="rId13"/>
    <p:sldId id="274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06" autoAdjust="0"/>
  </p:normalViewPr>
  <p:slideViewPr>
    <p:cSldViewPr snapToGrid="0" snapToObjects="1">
      <p:cViewPr varScale="1">
        <p:scale>
          <a:sx n="81" d="100"/>
          <a:sy n="81" d="100"/>
        </p:scale>
        <p:origin x="-15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4A759-5E41-EE44-B2A9-202B3930B1DF}" type="datetimeFigureOut">
              <a:rPr lang="en-US" smtClean="0"/>
              <a:t>5/4/17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CDB01-384D-9846-8E39-A7441B4DAD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8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B6D8-B9C9-9F41-8C65-531E28EF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1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15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03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90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72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0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2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8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10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5D58-8B11-E847-8F80-DFE3BEC227C9}" type="datetimeFigureOut">
              <a:rPr lang="en-US" smtClean="0"/>
              <a:t>5/4/17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695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C5D58-8B11-E847-8F80-DFE3BEC227C9}" type="datetimeFigureOut">
              <a:rPr lang="en-US" smtClean="0"/>
              <a:t>5/4/17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4D225-8447-0143-B5AC-F81162F16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48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hyperlink" Target="http://bla.com/Login?name=asd&amp;password=123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15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8600" cy="225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295400" y="3352800"/>
            <a:ext cx="6400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43000" y="3581400"/>
            <a:ext cx="64008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40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ts val="1100"/>
              </a:spcBef>
              <a:buSzPct val="65000"/>
            </a:pPr>
            <a:r>
              <a:rPr lang="sq-AL" sz="44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პროგრამული უზრუნველყოფის ინჟინერია</a:t>
            </a:r>
            <a:endParaRPr lang="sq-AL" sz="4400" dirty="0">
              <a:effectLst>
                <a:outerShdw blurRad="38100" dist="38100" dir="2700000" algn="tl">
                  <a:srgbClr val="DDDDDD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pPr algn="ctr">
              <a:spcBef>
                <a:spcPts val="450"/>
              </a:spcBef>
              <a:buSzPct val="65000"/>
            </a:pPr>
            <a:r>
              <a:rPr lang="sq-AL" dirty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ლექცია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Lucida Console"/>
                <a:ea typeface="SimSun" charset="0"/>
                <a:cs typeface="Lucida Console"/>
              </a:rPr>
              <a:t>17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859414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HTML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ucida Console"/>
                <a:cs typeface="Lucida Console"/>
              </a:rPr>
              <a:t>Basic Tags</a:t>
            </a:r>
            <a:endParaRPr lang="en-US" dirty="0" smtClean="0">
              <a:latin typeface="Lucida Console"/>
              <a:cs typeface="Lucida Console"/>
            </a:endParaRP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&lt;</a:t>
            </a:r>
            <a:r>
              <a:rPr lang="en-US" dirty="0" err="1">
                <a:latin typeface="Lucida Console"/>
                <a:cs typeface="Lucida Console"/>
              </a:rPr>
              <a:t>hr</a:t>
            </a:r>
            <a:r>
              <a:rPr lang="en-US" dirty="0">
                <a:latin typeface="Lucida Console"/>
                <a:cs typeface="Lucida Console"/>
              </a:rPr>
              <a:t>&gt; horizontal rule</a:t>
            </a:r>
          </a:p>
          <a:p>
            <a:pPr lvl="1"/>
            <a:r>
              <a:rPr lang="en-US" dirty="0">
                <a:latin typeface="Lucida Console"/>
                <a:cs typeface="Lucida Console"/>
              </a:rPr>
              <a:t>&lt;</a:t>
            </a:r>
            <a:r>
              <a:rPr lang="en-US" dirty="0" err="1">
                <a:latin typeface="Lucida Console"/>
                <a:cs typeface="Lucida Console"/>
              </a:rPr>
              <a:t>br</a:t>
            </a:r>
            <a:r>
              <a:rPr lang="en-US" dirty="0">
                <a:latin typeface="Lucida Console"/>
                <a:cs typeface="Lucida Console"/>
              </a:rPr>
              <a:t>&gt; new line</a:t>
            </a:r>
          </a:p>
          <a:p>
            <a:pPr lvl="1"/>
            <a:r>
              <a:rPr lang="en-US" dirty="0">
                <a:latin typeface="Lucida Console"/>
                <a:cs typeface="Lucida Console"/>
              </a:rPr>
              <a:t>&lt;b&gt;...&lt;/b&gt; bold</a:t>
            </a:r>
          </a:p>
          <a:p>
            <a:pPr lvl="1"/>
            <a:r>
              <a:rPr lang="en-US" dirty="0">
                <a:latin typeface="Lucida Console"/>
                <a:cs typeface="Lucida Console"/>
              </a:rPr>
              <a:t>&lt;</a:t>
            </a:r>
            <a:r>
              <a:rPr lang="en-US" dirty="0" err="1">
                <a:latin typeface="Lucida Console"/>
                <a:cs typeface="Lucida Console"/>
              </a:rPr>
              <a:t>i</a:t>
            </a:r>
            <a:r>
              <a:rPr lang="en-US" dirty="0">
                <a:latin typeface="Lucida Console"/>
                <a:cs typeface="Lucida Console"/>
              </a:rPr>
              <a:t>&gt;...&lt;/</a:t>
            </a:r>
            <a:r>
              <a:rPr lang="en-US" dirty="0" err="1">
                <a:latin typeface="Lucida Console"/>
                <a:cs typeface="Lucida Console"/>
              </a:rPr>
              <a:t>i</a:t>
            </a:r>
            <a:r>
              <a:rPr lang="en-US" dirty="0">
                <a:latin typeface="Lucida Console"/>
                <a:cs typeface="Lucida Console"/>
              </a:rPr>
              <a:t>&gt; italicize text in between</a:t>
            </a:r>
          </a:p>
          <a:p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007819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HTML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ucida Console"/>
                <a:cs typeface="Lucida Console"/>
              </a:rPr>
              <a:t>Advanced Tags</a:t>
            </a:r>
            <a:endParaRPr lang="en-US" dirty="0" smtClean="0">
              <a:latin typeface="Lucida Console"/>
              <a:cs typeface="Lucida Console"/>
            </a:endParaRP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&lt;</a:t>
            </a:r>
            <a:r>
              <a:rPr lang="en-US" dirty="0" err="1">
                <a:latin typeface="Lucida Console"/>
                <a:cs typeface="Lucida Console"/>
              </a:rPr>
              <a:t>ul</a:t>
            </a:r>
            <a:r>
              <a:rPr lang="en-US" dirty="0">
                <a:latin typeface="Lucida Console"/>
                <a:cs typeface="Lucida Console"/>
              </a:rPr>
              <a:t>&gt;&lt;li&gt;First Item&lt;/li&gt;</a:t>
            </a:r>
          </a:p>
          <a:p>
            <a:pPr lvl="1"/>
            <a:r>
              <a:rPr lang="en-US" dirty="0">
                <a:latin typeface="Lucida Console"/>
                <a:cs typeface="Lucida Console"/>
              </a:rPr>
              <a:t>&lt;li&gt;Second Item&gt;&lt;/</a:t>
            </a:r>
            <a:r>
              <a:rPr lang="en-US" dirty="0" err="1">
                <a:latin typeface="Lucida Console"/>
                <a:cs typeface="Lucida Console"/>
              </a:rPr>
              <a:t>ul</a:t>
            </a:r>
            <a:r>
              <a:rPr lang="en-US" dirty="0">
                <a:latin typeface="Lucida Console"/>
                <a:cs typeface="Lucida Console"/>
              </a:rPr>
              <a:t>&gt;</a:t>
            </a:r>
          </a:p>
          <a:p>
            <a:pPr lvl="1"/>
            <a:r>
              <a:rPr lang="en-US" dirty="0">
                <a:latin typeface="Lucida Console"/>
                <a:cs typeface="Lucida Console"/>
              </a:rPr>
              <a:t>Also, &lt;</a:t>
            </a:r>
            <a:r>
              <a:rPr lang="en-US" dirty="0" err="1">
                <a:latin typeface="Lucida Console"/>
                <a:cs typeface="Lucida Console"/>
              </a:rPr>
              <a:t>ol</a:t>
            </a:r>
            <a:r>
              <a:rPr lang="en-US" dirty="0">
                <a:latin typeface="Lucida Console"/>
                <a:cs typeface="Lucida Console"/>
              </a:rPr>
              <a:t>&gt;...&lt;/</a:t>
            </a:r>
            <a:r>
              <a:rPr lang="en-US" dirty="0" err="1">
                <a:latin typeface="Lucida Console"/>
                <a:cs typeface="Lucida Console"/>
              </a:rPr>
              <a:t>ol</a:t>
            </a:r>
            <a:r>
              <a:rPr lang="en-US" dirty="0">
                <a:latin typeface="Lucida Console"/>
                <a:cs typeface="Lucida Console"/>
              </a:rPr>
              <a:t>&gt;</a:t>
            </a:r>
          </a:p>
          <a:p>
            <a:pPr lvl="1"/>
            <a:r>
              <a:rPr lang="en-US" dirty="0">
                <a:latin typeface="Lucida Console"/>
                <a:cs typeface="Lucida Console"/>
              </a:rPr>
              <a:t>&lt;</a:t>
            </a:r>
            <a:r>
              <a:rPr lang="en-US" dirty="0" err="1">
                <a:latin typeface="Lucida Console"/>
                <a:cs typeface="Lucida Console"/>
              </a:rPr>
              <a:t>img</a:t>
            </a:r>
            <a:r>
              <a:rPr lang="en-US" dirty="0">
                <a:latin typeface="Lucida Console"/>
                <a:cs typeface="Lucida Console"/>
              </a:rPr>
              <a:t> </a:t>
            </a:r>
            <a:r>
              <a:rPr lang="en-US" dirty="0" err="1">
                <a:latin typeface="Lucida Console"/>
                <a:cs typeface="Lucida Console"/>
              </a:rPr>
              <a:t>src</a:t>
            </a:r>
            <a:r>
              <a:rPr lang="en-US" dirty="0">
                <a:latin typeface="Lucida Console"/>
                <a:cs typeface="Lucida Console"/>
              </a:rPr>
              <a:t>="URL of image file"&gt;</a:t>
            </a:r>
          </a:p>
          <a:p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713527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How the Web 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82827"/>
            <a:ext cx="74459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Lucida Console"/>
              <a:cs typeface="Lucida Console"/>
            </a:endParaRPr>
          </a:p>
          <a:p>
            <a:pPr marL="285750" indent="-285750">
              <a:buFont typeface="Arial"/>
              <a:buChar char="•"/>
            </a:pPr>
            <a:r>
              <a:rPr lang="sq-AL" sz="2400" b="1" dirty="0" smtClean="0">
                <a:latin typeface="Lucida Console"/>
                <a:ea typeface="SimSun" charset="0"/>
                <a:cs typeface="Lucida Console"/>
              </a:rPr>
              <a:t>Static web pages</a:t>
            </a:r>
          </a:p>
          <a:p>
            <a:pPr marL="285750" indent="-285750">
              <a:buFont typeface="Arial"/>
              <a:buChar char="•"/>
            </a:pPr>
            <a:r>
              <a:rPr lang="sq-AL" sz="2400" b="1" dirty="0" smtClean="0">
                <a:latin typeface="Lucida Console"/>
                <a:ea typeface="SimSun" charset="0"/>
                <a:cs typeface="Lucida Console"/>
              </a:rPr>
              <a:t>Dinamic web pages</a:t>
            </a:r>
          </a:p>
          <a:p>
            <a:pPr marL="742950" lvl="1" indent="-285750">
              <a:buFont typeface="Arial"/>
              <a:buChar char="•"/>
            </a:pPr>
            <a:r>
              <a:rPr lang="sq-AL" sz="2400" b="1" dirty="0" smtClean="0">
                <a:latin typeface="Lucida Console"/>
                <a:ea typeface="SimSun" charset="0"/>
                <a:cs typeface="Lucida Console"/>
              </a:rPr>
              <a:t>Server-side programming</a:t>
            </a:r>
          </a:p>
          <a:p>
            <a:pPr marL="742950" lvl="1" indent="-285750">
              <a:buFont typeface="Arial"/>
              <a:buChar char="•"/>
            </a:pPr>
            <a:r>
              <a:rPr lang="sq-AL" sz="2400" b="1" dirty="0" smtClean="0">
                <a:latin typeface="Lucida Console"/>
                <a:ea typeface="SimSun" charset="0"/>
                <a:cs typeface="Lucida Console"/>
              </a:rPr>
              <a:t>Client-side programming</a:t>
            </a:r>
            <a:endParaRPr lang="sq-AL" sz="2400" b="1" dirty="0">
              <a:latin typeface="Lucida Console"/>
              <a:ea typeface="SimSun" charset="0"/>
              <a:cs typeface="Lucida Console"/>
            </a:endParaRPr>
          </a:p>
          <a:p>
            <a:endParaRPr lang="sq-AL" sz="2400" dirty="0" smtClean="0"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922577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How the Web 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82827"/>
            <a:ext cx="7445939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Lucida Console"/>
              <a:cs typeface="Lucida Console"/>
            </a:endParaRPr>
          </a:p>
          <a:p>
            <a:pPr marL="285750" indent="-285750">
              <a:buFont typeface="Arial"/>
              <a:buChar char="•"/>
            </a:pPr>
            <a:r>
              <a:rPr lang="sq-AL" sz="2400" b="1" dirty="0" smtClean="0">
                <a:latin typeface="Lucida Console"/>
                <a:ea typeface="SimSun" charset="0"/>
                <a:cs typeface="Lucida Console"/>
              </a:rPr>
              <a:t>HTTP is statless</a:t>
            </a:r>
          </a:p>
          <a:p>
            <a:pPr marL="742950" lvl="1" indent="-285750">
              <a:buFont typeface="Arial"/>
              <a:buChar char="•"/>
            </a:pPr>
            <a:r>
              <a:rPr lang="sq-AL" sz="2400" b="1" dirty="0" smtClean="0">
                <a:latin typeface="Lucida Console"/>
                <a:ea typeface="SimSun" charset="0"/>
                <a:cs typeface="Lucida Console"/>
              </a:rPr>
              <a:t>Whenever page is downloaded browser closes its TCP/IP connection to server.</a:t>
            </a:r>
          </a:p>
          <a:p>
            <a:pPr marL="742950" lvl="1" indent="-285750">
              <a:buFont typeface="Arial"/>
              <a:buChar char="•"/>
            </a:pPr>
            <a:r>
              <a:rPr lang="sq-AL" sz="2400" b="1" dirty="0" smtClean="0">
                <a:latin typeface="Lucida Console"/>
                <a:ea typeface="SimSun" charset="0"/>
                <a:cs typeface="Lucida Console"/>
              </a:rPr>
              <a:t>There can be no “second connection”</a:t>
            </a:r>
          </a:p>
          <a:p>
            <a:pPr marL="285750" indent="-285750">
              <a:buFont typeface="Arial"/>
              <a:buChar char="•"/>
            </a:pPr>
            <a:r>
              <a:rPr lang="sq-AL" sz="2400" b="1" dirty="0" smtClean="0">
                <a:latin typeface="Lucida Console"/>
                <a:ea typeface="SimSun" charset="0"/>
                <a:cs typeface="Lucida Console"/>
              </a:rPr>
              <a:t>Coockies</a:t>
            </a:r>
          </a:p>
          <a:p>
            <a:pPr marL="742950" lvl="1" indent="-285750">
              <a:buFont typeface="Arial"/>
              <a:buChar char="•"/>
            </a:pPr>
            <a:r>
              <a:rPr lang="sq-AL" sz="2400" b="1" dirty="0" smtClean="0">
                <a:latin typeface="Lucida Console"/>
                <a:ea typeface="SimSun" charset="0"/>
                <a:cs typeface="Lucida Console"/>
              </a:rPr>
              <a:t>A way to remember state</a:t>
            </a:r>
          </a:p>
          <a:p>
            <a:pPr marL="742950" lvl="1" indent="-285750">
              <a:buFont typeface="Arial"/>
              <a:buChar char="•"/>
            </a:pPr>
            <a:r>
              <a:rPr lang="sq-AL" sz="2400" b="1" dirty="0" smtClean="0">
                <a:latin typeface="Lucida Console"/>
                <a:ea typeface="SimSun" charset="0"/>
                <a:cs typeface="Lucida Console"/>
              </a:rPr>
              <a:t>Eg.: username, password...</a:t>
            </a:r>
            <a:endParaRPr lang="sq-AL" sz="2400" b="1" dirty="0">
              <a:latin typeface="Lucida Console"/>
              <a:ea typeface="SimSun" charset="0"/>
              <a:cs typeface="Lucida Console"/>
            </a:endParaRPr>
          </a:p>
          <a:p>
            <a:pPr marL="1200150" lvl="2" indent="-285750">
              <a:buFont typeface="Arial"/>
              <a:buChar char="•"/>
            </a:pPr>
            <a:r>
              <a:rPr lang="sq-AL" sz="2400" b="1" dirty="0" smtClean="0">
                <a:latin typeface="Lucida Console"/>
                <a:ea typeface="SimSun" charset="0"/>
                <a:cs typeface="Lucida Console"/>
              </a:rPr>
              <a:t>Not a clever one</a:t>
            </a:r>
          </a:p>
          <a:p>
            <a:pPr marL="742950" lvl="1" indent="-285750">
              <a:buFont typeface="Arial"/>
              <a:buChar char="•"/>
            </a:pPr>
            <a:r>
              <a:rPr lang="sq-AL" sz="2400" b="1" dirty="0" smtClean="0">
                <a:latin typeface="Lucida Console"/>
                <a:ea typeface="SimSun" charset="0"/>
                <a:cs typeface="Lucida Console"/>
              </a:rPr>
              <a:t>Better example: store username and password on a server and unique identifier in coockies.</a:t>
            </a:r>
          </a:p>
          <a:p>
            <a:pPr marL="742950" lvl="1" indent="-285750">
              <a:buFont typeface="Arial"/>
              <a:buChar char="•"/>
            </a:pPr>
            <a:endParaRPr lang="sq-AL" sz="2400" b="1" dirty="0">
              <a:latin typeface="Lucida Console"/>
              <a:ea typeface="SimSun" charset="0"/>
              <a:cs typeface="Lucida Console"/>
            </a:endParaRPr>
          </a:p>
          <a:p>
            <a:endParaRPr lang="sq-AL" sz="2400" dirty="0" smtClean="0"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015727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How the Web 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82827"/>
            <a:ext cx="744593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Lucida Console"/>
              <a:cs typeface="Lucida Console"/>
            </a:endParaRPr>
          </a:p>
          <a:p>
            <a:pPr marL="285750" indent="-285750">
              <a:buFont typeface="Arial"/>
              <a:buChar char="•"/>
            </a:pPr>
            <a:r>
              <a:rPr lang="sq-AL" sz="2400" b="1" dirty="0" smtClean="0">
                <a:latin typeface="Lucida Console"/>
                <a:ea typeface="SimSun" charset="0"/>
                <a:cs typeface="Lucida Console"/>
              </a:rPr>
              <a:t>GET vs. POST</a:t>
            </a:r>
          </a:p>
          <a:p>
            <a:pPr marL="742950" lvl="1" indent="-285750">
              <a:buFont typeface="Arial"/>
              <a:buChar char="•"/>
            </a:pPr>
            <a:r>
              <a:rPr lang="sq-AL" sz="2400" b="1" dirty="0" smtClean="0">
                <a:latin typeface="Lucida Console"/>
                <a:ea typeface="SimSun" charset="0"/>
                <a:cs typeface="Lucida Console"/>
              </a:rPr>
              <a:t>GET does not change state of the server</a:t>
            </a:r>
          </a:p>
          <a:p>
            <a:pPr marL="742950" lvl="1" indent="-285750">
              <a:buFont typeface="Arial"/>
              <a:buChar char="•"/>
            </a:pPr>
            <a:r>
              <a:rPr lang="sq-AL" sz="2400" b="1" dirty="0" smtClean="0">
                <a:latin typeface="Lucida Console"/>
                <a:ea typeface="SimSun" charset="0"/>
                <a:cs typeface="Lucida Console"/>
              </a:rPr>
              <a:t>Multiple GET calles return same results</a:t>
            </a:r>
          </a:p>
          <a:p>
            <a:pPr marL="742950" lvl="1" indent="-285750">
              <a:buFont typeface="Arial"/>
              <a:buChar char="•"/>
            </a:pPr>
            <a:r>
              <a:rPr lang="sq-AL" sz="2400" b="1" dirty="0" smtClean="0">
                <a:latin typeface="Lucida Console"/>
                <a:ea typeface="SimSun" charset="0"/>
                <a:cs typeface="Lucida Console"/>
              </a:rPr>
              <a:t>POST changes state</a:t>
            </a:r>
          </a:p>
          <a:p>
            <a:pPr marL="285750" indent="-285750">
              <a:buFont typeface="Arial"/>
              <a:buChar char="•"/>
            </a:pPr>
            <a:r>
              <a:rPr lang="sq-AL" sz="2400" b="1" dirty="0" smtClean="0">
                <a:latin typeface="Lucida Console"/>
                <a:ea typeface="SimSun" charset="0"/>
                <a:cs typeface="Lucida Console"/>
              </a:rPr>
              <a:t>URL using GET</a:t>
            </a:r>
          </a:p>
          <a:p>
            <a:pPr marL="742950" lvl="1" indent="-285750">
              <a:buFont typeface="Arial"/>
              <a:buChar char="•"/>
            </a:pPr>
            <a:r>
              <a:rPr lang="sq-AL" sz="2400" b="1" dirty="0">
                <a:latin typeface="Lucida Console"/>
                <a:ea typeface="SimSun" charset="0"/>
                <a:cs typeface="Lucida Console"/>
                <a:hlinkClick r:id="rId5"/>
              </a:rPr>
              <a:t>http://</a:t>
            </a:r>
            <a:r>
              <a:rPr lang="sq-AL" sz="2400" b="1" dirty="0" smtClean="0">
                <a:latin typeface="Lucida Console"/>
                <a:ea typeface="SimSun" charset="0"/>
                <a:cs typeface="Lucida Console"/>
                <a:hlinkClick r:id="rId5"/>
              </a:rPr>
              <a:t>bla.com/Login?name=asd&amp;password=123</a:t>
            </a:r>
            <a:endParaRPr lang="sq-AL" sz="2400" b="1" dirty="0">
              <a:latin typeface="Lucida Console"/>
              <a:ea typeface="SimSun" charset="0"/>
              <a:cs typeface="Lucida Console"/>
            </a:endParaRPr>
          </a:p>
          <a:p>
            <a:pPr marL="285750" indent="-285750">
              <a:buFont typeface="Arial"/>
              <a:buChar char="•"/>
            </a:pPr>
            <a:r>
              <a:rPr lang="sq-AL" sz="2400" b="1" dirty="0" smtClean="0">
                <a:latin typeface="Lucida Console"/>
                <a:ea typeface="SimSun" charset="0"/>
                <a:cs typeface="Lucida Console"/>
              </a:rPr>
              <a:t>URL using POST</a:t>
            </a:r>
          </a:p>
          <a:p>
            <a:pPr marL="742950" lvl="1" indent="-285750">
              <a:buFont typeface="Arial"/>
              <a:buChar char="•"/>
            </a:pPr>
            <a:r>
              <a:rPr lang="sq-AL" sz="2400" b="1" dirty="0">
                <a:latin typeface="Lucida Console"/>
                <a:ea typeface="SimSun" charset="0"/>
                <a:cs typeface="Lucida Console"/>
              </a:rPr>
              <a:t>http</a:t>
            </a:r>
            <a:r>
              <a:rPr lang="sq-AL" sz="2400" b="1" dirty="0" smtClean="0">
                <a:latin typeface="Lucida Console"/>
                <a:ea typeface="SimSun" charset="0"/>
                <a:cs typeface="Lucida Console"/>
              </a:rPr>
              <a:t>://bla.com/Login</a:t>
            </a:r>
            <a:endParaRPr lang="sq-AL" sz="2400" b="1" dirty="0">
              <a:latin typeface="Lucida Console"/>
              <a:ea typeface="SimSun" charset="0"/>
              <a:cs typeface="Lucida Console"/>
            </a:endParaRPr>
          </a:p>
          <a:p>
            <a:endParaRPr lang="sq-AL" sz="2400" dirty="0" smtClean="0"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830964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Welcome!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7279" y="1593870"/>
            <a:ext cx="74459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Lucida Console"/>
                <a:cs typeface="Lucida Console"/>
              </a:rPr>
              <a:t>Today:</a:t>
            </a:r>
          </a:p>
          <a:p>
            <a:pPr marL="285750" indent="-285750">
              <a:buFont typeface="Arial"/>
              <a:buChar char="•"/>
            </a:pPr>
            <a:r>
              <a:rPr lang="sq-A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What is Internet?</a:t>
            </a:r>
          </a:p>
          <a:p>
            <a:pPr marL="285750" indent="-285750">
              <a:buFont typeface="Arial"/>
              <a:buChar char="•"/>
            </a:pPr>
            <a:r>
              <a:rPr lang="sq-A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HTTP</a:t>
            </a:r>
          </a:p>
          <a:p>
            <a:pPr marL="285750" indent="-285750">
              <a:buFont typeface="Arial"/>
              <a:buChar char="•"/>
            </a:pPr>
            <a:r>
              <a:rPr lang="sq-A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HTML</a:t>
            </a:r>
          </a:p>
          <a:p>
            <a:pPr marL="285750" indent="-285750">
              <a:buFont typeface="Arial"/>
              <a:buChar char="•"/>
            </a:pPr>
            <a:r>
              <a:rPr lang="sq-AL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How The </a:t>
            </a:r>
            <a:r>
              <a:rPr lang="sq-AL" sz="24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Web Works?</a:t>
            </a:r>
            <a:endParaRPr lang="sq-AL" sz="2400" b="1" dirty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  <a:p>
            <a:endParaRPr lang="sq-AL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Lucida Console"/>
              <a:ea typeface="SimSun" charset="0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22948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What is internet?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43000"/>
            <a:ext cx="9144000" cy="502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69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HTTP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>
                <a:latin typeface="Lucida Console"/>
                <a:cs typeface="Lucida Console"/>
              </a:rPr>
              <a:t>User uses HTTP client (Web Browser)</a:t>
            </a:r>
          </a:p>
          <a:p>
            <a:r>
              <a:rPr lang="en-US" sz="2600" dirty="0" smtClean="0">
                <a:latin typeface="Lucida Console"/>
                <a:cs typeface="Lucida Console"/>
              </a:rPr>
              <a:t>It has a URL </a:t>
            </a:r>
            <a:endParaRPr lang="en-US" sz="2600" dirty="0" smtClean="0">
              <a:latin typeface="Lucida Console"/>
              <a:cs typeface="Lucida Console"/>
            </a:endParaRPr>
          </a:p>
          <a:p>
            <a:pPr lvl="1"/>
            <a:r>
              <a:rPr lang="en-US" sz="2200" dirty="0" smtClean="0">
                <a:latin typeface="Lucida Console"/>
                <a:cs typeface="Lucida Console"/>
              </a:rPr>
              <a:t>e.g</a:t>
            </a:r>
            <a:r>
              <a:rPr lang="en-US" sz="2200" dirty="0" smtClean="0">
                <a:latin typeface="Lucida Console"/>
                <a:cs typeface="Lucida Console"/>
              </a:rPr>
              <a:t>. http://</a:t>
            </a:r>
            <a:r>
              <a:rPr lang="en-US" sz="2200" dirty="0" err="1" smtClean="0">
                <a:latin typeface="Lucida Console"/>
                <a:cs typeface="Lucida Console"/>
              </a:rPr>
              <a:t>www.google.com</a:t>
            </a:r>
            <a:r>
              <a:rPr lang="en-US" sz="2200" dirty="0" smtClean="0">
                <a:latin typeface="Lucida Console"/>
                <a:cs typeface="Lucida Console"/>
              </a:rPr>
              <a:t>/</a:t>
            </a:r>
          </a:p>
          <a:p>
            <a:r>
              <a:rPr lang="en-US" sz="2600" dirty="0" smtClean="0">
                <a:latin typeface="Lucida Console"/>
                <a:cs typeface="Lucida Console"/>
              </a:rPr>
              <a:t>Makes a </a:t>
            </a:r>
            <a:r>
              <a:rPr lang="en-US" sz="2600" dirty="0" smtClean="0">
                <a:solidFill>
                  <a:srgbClr val="FFFF00"/>
                </a:solidFill>
                <a:latin typeface="Lucida Console"/>
                <a:cs typeface="Lucida Console"/>
              </a:rPr>
              <a:t>request</a:t>
            </a:r>
            <a:r>
              <a:rPr lang="en-US" sz="2600" dirty="0" smtClean="0">
                <a:latin typeface="Lucida Console"/>
                <a:cs typeface="Lucida Console"/>
              </a:rPr>
              <a:t> to the server</a:t>
            </a:r>
          </a:p>
          <a:p>
            <a:r>
              <a:rPr lang="en-US" sz="2600" dirty="0" smtClean="0">
                <a:latin typeface="Lucida Console"/>
                <a:cs typeface="Lucida Console"/>
              </a:rPr>
              <a:t>Server </a:t>
            </a:r>
            <a:r>
              <a:rPr lang="en-US" sz="2600" dirty="0" smtClean="0">
                <a:latin typeface="Lucida Console"/>
                <a:cs typeface="Lucida Console"/>
              </a:rPr>
              <a:t>sends back data (the </a:t>
            </a:r>
            <a:r>
              <a:rPr lang="en-US" sz="2600" dirty="0" smtClean="0">
                <a:solidFill>
                  <a:srgbClr val="FFFF00"/>
                </a:solidFill>
                <a:latin typeface="Lucida Console"/>
                <a:cs typeface="Lucida Console"/>
              </a:rPr>
              <a:t>response</a:t>
            </a:r>
            <a:r>
              <a:rPr lang="en-US" sz="2600" dirty="0" smtClean="0">
                <a:latin typeface="Lucida Console"/>
                <a:cs typeface="Lucida Console"/>
              </a:rPr>
              <a:t>)</a:t>
            </a:r>
          </a:p>
          <a:p>
            <a:r>
              <a:rPr lang="en-US" sz="2600" dirty="0" smtClean="0">
                <a:latin typeface="Lucida Console"/>
                <a:cs typeface="Lucida Console"/>
              </a:rPr>
              <a:t>User clicks on the client side...</a:t>
            </a:r>
            <a:endParaRPr lang="en-US" sz="2600" dirty="0">
              <a:latin typeface="Lucida Console"/>
              <a:cs typeface="Lucida Console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371600" y="51435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5867400" y="51435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2286000" y="5257800"/>
            <a:ext cx="31242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H="1">
            <a:off x="2286000" y="5486400"/>
            <a:ext cx="31242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Lucida Console"/>
              <a:cs typeface="Lucida Console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955925" y="4837113"/>
            <a:ext cx="19927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request (URL)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2743200" y="5653088"/>
            <a:ext cx="26882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response (HTML, …)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1212850" y="5653088"/>
            <a:ext cx="10191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Client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5695950" y="5653088"/>
            <a:ext cx="10191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Lucida Console"/>
                <a:cs typeface="Lucida Console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812947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HTTP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ucida Console"/>
                <a:cs typeface="Lucida Console"/>
              </a:rPr>
              <a:t>Two Main Request Types</a:t>
            </a:r>
            <a:endParaRPr lang="en-US" dirty="0" smtClean="0">
              <a:latin typeface="Lucida Console"/>
              <a:cs typeface="Lucida Console"/>
            </a:endParaRP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GET</a:t>
            </a:r>
            <a:endParaRPr lang="en-US" dirty="0">
              <a:latin typeface="Lucida Console"/>
              <a:cs typeface="Lucida Console"/>
            </a:endParaRPr>
          </a:p>
          <a:p>
            <a:pPr lvl="1"/>
            <a:r>
              <a:rPr lang="en-US" dirty="0">
                <a:latin typeface="Lucida Console"/>
                <a:cs typeface="Lucida Console"/>
              </a:rPr>
              <a:t>POST</a:t>
            </a:r>
          </a:p>
          <a:p>
            <a:pPr lvl="1"/>
            <a:r>
              <a:rPr lang="en-US" dirty="0">
                <a:latin typeface="Lucida Console"/>
                <a:cs typeface="Lucida Console"/>
              </a:rPr>
              <a:t>PUT &amp; DELETE are rarely used</a:t>
            </a:r>
          </a:p>
          <a:p>
            <a:endParaRPr lang="en-US" dirty="0">
              <a:latin typeface="Lucida Console"/>
              <a:cs typeface="Lucida Console"/>
            </a:endParaRPr>
          </a:p>
          <a:p>
            <a:pPr lvl="1"/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80738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HTTP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ucida Console"/>
                <a:cs typeface="Lucida Console"/>
              </a:rPr>
              <a:t>Response </a:t>
            </a:r>
            <a:r>
              <a:rPr lang="en-US" dirty="0" smtClean="0">
                <a:latin typeface="Lucida Console"/>
                <a:cs typeface="Lucida Console"/>
              </a:rPr>
              <a:t>Header </a:t>
            </a:r>
          </a:p>
          <a:p>
            <a:r>
              <a:rPr lang="en-US" dirty="0" smtClean="0">
                <a:latin typeface="Lucida Console"/>
                <a:cs typeface="Lucida Console"/>
              </a:rPr>
              <a:t>Content</a:t>
            </a:r>
            <a:r>
              <a:rPr lang="en-US" dirty="0">
                <a:latin typeface="Lucida Console"/>
                <a:cs typeface="Lucida Console"/>
              </a:rPr>
              <a:t>-Type: MIME-type</a:t>
            </a:r>
          </a:p>
          <a:p>
            <a:pPr lvl="1"/>
            <a:r>
              <a:rPr lang="en-US" dirty="0">
                <a:latin typeface="Lucida Console"/>
                <a:cs typeface="Lucida Console"/>
              </a:rPr>
              <a:t>text/html</a:t>
            </a:r>
          </a:p>
          <a:p>
            <a:pPr lvl="1"/>
            <a:r>
              <a:rPr lang="en-US" dirty="0">
                <a:latin typeface="Lucida Console"/>
                <a:cs typeface="Lucida Console"/>
              </a:rPr>
              <a:t>text/plain</a:t>
            </a:r>
          </a:p>
          <a:p>
            <a:pPr lvl="1"/>
            <a:r>
              <a:rPr lang="en-US" dirty="0">
                <a:latin typeface="Lucida Console"/>
                <a:cs typeface="Lucida Console"/>
              </a:rPr>
              <a:t>image/jpeg</a:t>
            </a:r>
          </a:p>
          <a:p>
            <a:pPr lvl="1"/>
            <a:r>
              <a:rPr lang="en-US" dirty="0">
                <a:latin typeface="Lucida Console"/>
                <a:cs typeface="Lucida Console"/>
              </a:rPr>
              <a:t>image/gif</a:t>
            </a:r>
          </a:p>
          <a:p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614226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Sylfaen"/>
                <a:ea typeface="SimSun" charset="0"/>
                <a:cs typeface="Sylfaen"/>
              </a:rPr>
              <a:t>HTML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ucida Console"/>
                <a:cs typeface="Lucida Console"/>
              </a:rPr>
              <a:t>Just a Text File!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Lucida Console"/>
                <a:cs typeface="Lucida Console"/>
              </a:rPr>
              <a:t>+ Portable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Lucida Console"/>
                <a:cs typeface="Lucida Console"/>
              </a:rPr>
              <a:t>+ Human Readable/Writable</a:t>
            </a:r>
          </a:p>
          <a:p>
            <a:r>
              <a:rPr lang="en-US" dirty="0">
                <a:latin typeface="Lucida Console"/>
                <a:cs typeface="Lucida Console"/>
              </a:rPr>
              <a:t>Defines the Structure (not Appearance) of the Document</a:t>
            </a:r>
          </a:p>
          <a:p>
            <a:pPr lvl="1"/>
            <a:r>
              <a:rPr lang="en-US" dirty="0">
                <a:latin typeface="Lucida Console"/>
                <a:cs typeface="Lucida Console"/>
              </a:rPr>
              <a:t>Client (Browser) defines the appearance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Lucida Console"/>
                <a:cs typeface="Lucida Console"/>
              </a:rPr>
              <a:t>+ Portable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Lucida Console"/>
                <a:cs typeface="Lucida Console"/>
              </a:rPr>
              <a:t>+ Pours into Browser </a:t>
            </a:r>
            <a:r>
              <a:rPr lang="en-US" dirty="0" smtClean="0">
                <a:latin typeface="Lucida Console"/>
                <a:cs typeface="Lucida Console"/>
              </a:rPr>
              <a:t>(phones, </a:t>
            </a:r>
            <a:r>
              <a:rPr lang="en-US" dirty="0">
                <a:latin typeface="Lucida Console"/>
                <a:cs typeface="Lucida Console"/>
              </a:rPr>
              <a:t>Bigger/Smaller)</a:t>
            </a:r>
          </a:p>
          <a:p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6609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HTML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latin typeface="Lucida Console"/>
                <a:cs typeface="Lucida Console"/>
              </a:rPr>
              <a:t>&lt;</a:t>
            </a:r>
            <a:r>
              <a:rPr lang="en-US" dirty="0">
                <a:solidFill>
                  <a:srgbClr val="FF9900"/>
                </a:solidFill>
                <a:latin typeface="Lucida Console"/>
                <a:cs typeface="Lucida Console"/>
              </a:rPr>
              <a:t>html</a:t>
            </a:r>
            <a:r>
              <a:rPr lang="en-US" dirty="0">
                <a:latin typeface="Lucida Console"/>
                <a:cs typeface="Lucida Console"/>
              </a:rPr>
              <a:t>&gt;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Lucida Console"/>
                <a:cs typeface="Lucida Console"/>
              </a:rPr>
              <a:t>&lt;</a:t>
            </a:r>
            <a:r>
              <a:rPr lang="en-US" dirty="0">
                <a:solidFill>
                  <a:srgbClr val="FFFF00"/>
                </a:solidFill>
                <a:latin typeface="Lucida Console"/>
                <a:cs typeface="Lucida Console"/>
              </a:rPr>
              <a:t>head</a:t>
            </a:r>
            <a:r>
              <a:rPr lang="en-US" dirty="0" smtClean="0">
                <a:latin typeface="Lucida Console"/>
                <a:cs typeface="Lucida Console"/>
              </a:rPr>
              <a:t>&gt;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Lucida Console"/>
                <a:cs typeface="Lucida Console"/>
              </a:rPr>
              <a:t>	</a:t>
            </a:r>
            <a:r>
              <a:rPr lang="en-US" dirty="0" smtClean="0">
                <a:latin typeface="Lucida Console"/>
                <a:cs typeface="Lucida Console"/>
              </a:rPr>
              <a:t>&lt;</a:t>
            </a:r>
            <a:r>
              <a:rPr lang="en-US" dirty="0">
                <a:solidFill>
                  <a:srgbClr val="00FF00"/>
                </a:solidFill>
                <a:latin typeface="Lucida Console"/>
                <a:cs typeface="Lucida Console"/>
              </a:rPr>
              <a:t>title</a:t>
            </a:r>
            <a:r>
              <a:rPr lang="en-US" dirty="0">
                <a:latin typeface="Lucida Console"/>
                <a:cs typeface="Lucida Console"/>
              </a:rPr>
              <a:t>&gt;My First Web Page&lt;</a:t>
            </a:r>
            <a:r>
              <a:rPr lang="en-US" dirty="0">
                <a:solidFill>
                  <a:srgbClr val="00FF00"/>
                </a:solidFill>
                <a:latin typeface="Lucida Console"/>
                <a:cs typeface="Lucida Console"/>
              </a:rPr>
              <a:t>/title</a:t>
            </a:r>
            <a:r>
              <a:rPr lang="en-US" dirty="0">
                <a:latin typeface="Lucida Console"/>
                <a:cs typeface="Lucida Console"/>
              </a:rPr>
              <a:t>&gt;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Lucida Console"/>
                <a:cs typeface="Lucida Console"/>
              </a:rPr>
              <a:t>&lt;</a:t>
            </a:r>
            <a:r>
              <a:rPr lang="en-US" dirty="0">
                <a:solidFill>
                  <a:srgbClr val="FFFF00"/>
                </a:solidFill>
                <a:latin typeface="Lucida Console"/>
                <a:cs typeface="Lucida Console"/>
              </a:rPr>
              <a:t>/head</a:t>
            </a:r>
            <a:r>
              <a:rPr lang="en-US" dirty="0">
                <a:latin typeface="Lucida Console"/>
                <a:cs typeface="Lucida Console"/>
              </a:rPr>
              <a:t>&gt;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Lucida Console"/>
                <a:cs typeface="Lucida Console"/>
              </a:rPr>
              <a:t>&lt;</a:t>
            </a:r>
            <a:r>
              <a:rPr lang="en-US" dirty="0">
                <a:solidFill>
                  <a:srgbClr val="FF33CC"/>
                </a:solidFill>
                <a:latin typeface="Lucida Console"/>
                <a:cs typeface="Lucida Console"/>
              </a:rPr>
              <a:t>body </a:t>
            </a:r>
            <a:r>
              <a:rPr lang="en-US" dirty="0" err="1">
                <a:latin typeface="Lucida Console"/>
                <a:cs typeface="Lucida Console"/>
              </a:rPr>
              <a:t>bgcolor</a:t>
            </a:r>
            <a:r>
              <a:rPr lang="en-US" dirty="0">
                <a:latin typeface="Lucida Console"/>
                <a:cs typeface="Lucida Console"/>
              </a:rPr>
              <a:t>="white"&gt;</a:t>
            </a:r>
          </a:p>
          <a:p>
            <a:pPr>
              <a:buFont typeface="Wingdings" charset="0"/>
              <a:buNone/>
            </a:pPr>
            <a:r>
              <a:rPr lang="en-US" dirty="0" smtClean="0">
                <a:latin typeface="Lucida Console"/>
                <a:cs typeface="Lucida Console"/>
              </a:rPr>
              <a:t>	&lt;</a:t>
            </a:r>
            <a:r>
              <a:rPr lang="en-US" dirty="0">
                <a:solidFill>
                  <a:srgbClr val="00FFFF"/>
                </a:solidFill>
                <a:latin typeface="Lucida Console"/>
                <a:cs typeface="Lucida Console"/>
              </a:rPr>
              <a:t>p</a:t>
            </a:r>
            <a:r>
              <a:rPr lang="en-US" dirty="0">
                <a:latin typeface="Lucida Console"/>
                <a:cs typeface="Lucida Console"/>
              </a:rPr>
              <a:t>&gt;A Paragraph of Text.&lt;</a:t>
            </a:r>
            <a:r>
              <a:rPr lang="en-US" dirty="0">
                <a:solidFill>
                  <a:srgbClr val="00FFFF"/>
                </a:solidFill>
                <a:latin typeface="Lucida Console"/>
                <a:cs typeface="Lucida Console"/>
              </a:rPr>
              <a:t>/p</a:t>
            </a:r>
            <a:r>
              <a:rPr lang="en-US" dirty="0">
                <a:latin typeface="Lucida Console"/>
                <a:cs typeface="Lucida Console"/>
              </a:rPr>
              <a:t>&gt;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Lucida Console"/>
                <a:cs typeface="Lucida Console"/>
              </a:rPr>
              <a:t>&lt;</a:t>
            </a:r>
            <a:r>
              <a:rPr lang="en-US" dirty="0">
                <a:solidFill>
                  <a:srgbClr val="FF33CC"/>
                </a:solidFill>
                <a:latin typeface="Lucida Console"/>
                <a:cs typeface="Lucida Console"/>
              </a:rPr>
              <a:t>/body</a:t>
            </a:r>
            <a:r>
              <a:rPr lang="en-US" dirty="0">
                <a:latin typeface="Lucida Console"/>
                <a:cs typeface="Lucida Console"/>
              </a:rPr>
              <a:t>&gt;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Lucida Console"/>
                <a:cs typeface="Lucida Console"/>
              </a:rPr>
              <a:t>&lt;</a:t>
            </a:r>
            <a:r>
              <a:rPr lang="en-US" dirty="0">
                <a:solidFill>
                  <a:srgbClr val="FF9900"/>
                </a:solidFill>
                <a:latin typeface="Lucida Console"/>
                <a:cs typeface="Lucida Console"/>
              </a:rPr>
              <a:t>/html</a:t>
            </a:r>
            <a:r>
              <a:rPr lang="en-US" dirty="0">
                <a:latin typeface="Lucida Console"/>
                <a:cs typeface="Lucida Console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92151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52800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4114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63"/>
          <a:stretch>
            <a:fillRect/>
          </a:stretch>
        </p:blipFill>
        <p:spPr bwMode="auto">
          <a:xfrm>
            <a:off x="0" y="6386513"/>
            <a:ext cx="9144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26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381000"/>
            <a:ext cx="6019800" cy="762000"/>
          </a:xfrm>
          <a:prstGeom prst="rect">
            <a:avLst/>
          </a:prstGeom>
          <a:gradFill rotWithShape="1">
            <a:gsLst>
              <a:gs pos="0">
                <a:srgbClr val="FFD402"/>
              </a:gs>
              <a:gs pos="100000">
                <a:srgbClr val="FFD402">
                  <a:gamma/>
                  <a:shade val="60392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sq-A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/>
                <a:ea typeface="SimSun" charset="0"/>
                <a:cs typeface="Lucida Console"/>
              </a:rPr>
              <a:t>HTML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457200" y="1600200"/>
            <a:ext cx="8229600" cy="2185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Char char=""/>
              <a:defRPr sz="24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22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20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"/>
              <a:defRPr lang="en-US" sz="1800" kern="1200" dirty="0" smtClean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"/>
              <a:defRPr lang="en-US" sz="1800" kern="1200" dirty="0" smtClean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"/>
              <a:defRPr lang="en-US" sz="1800" kern="1200" dirty="0" smtClean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"/>
              <a:defRPr lang="en-US" sz="1800" kern="1200" dirty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tx1"/>
                </a:solidFill>
                <a:effectLst/>
                <a:latin typeface="Lucida Console"/>
                <a:cs typeface="Lucida Console"/>
              </a:rPr>
              <a:t>Like a tree, each element is contained inside a parent element</a:t>
            </a:r>
          </a:p>
          <a:p>
            <a:r>
              <a:rPr lang="en-US" sz="2800" dirty="0" smtClean="0">
                <a:solidFill>
                  <a:schemeClr val="tx1"/>
                </a:solidFill>
                <a:effectLst/>
                <a:latin typeface="Lucida Console"/>
                <a:cs typeface="Lucida Console"/>
              </a:rPr>
              <a:t>Each element may have any number of attributes</a:t>
            </a:r>
          </a:p>
          <a:p>
            <a:endParaRPr lang="en-US" sz="2800" dirty="0">
              <a:solidFill>
                <a:schemeClr val="tx1"/>
              </a:solidFill>
              <a:latin typeface="Lucida Console"/>
              <a:cs typeface="Lucida Console"/>
            </a:endParaRP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5181600" y="4648200"/>
            <a:ext cx="3962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Arial" charset="0"/>
              </a:rPr>
              <a:t>&lt;body&gt;...&lt;/body&gt; </a:t>
            </a:r>
            <a:r>
              <a:rPr lang="en-US">
                <a:solidFill>
                  <a:schemeClr val="hlink"/>
                </a:solidFill>
                <a:latin typeface="Arial" charset="0"/>
              </a:rPr>
              <a:t>bgcolor="white"</a:t>
            </a:r>
          </a:p>
        </p:txBody>
      </p:sp>
      <p:grpSp>
        <p:nvGrpSpPr>
          <p:cNvPr id="11" name="Group 28"/>
          <p:cNvGrpSpPr>
            <a:grpSpLocks/>
          </p:cNvGrpSpPr>
          <p:nvPr/>
        </p:nvGrpSpPr>
        <p:grpSpPr bwMode="auto">
          <a:xfrm>
            <a:off x="1219200" y="3644900"/>
            <a:ext cx="7696200" cy="2667000"/>
            <a:chOff x="768" y="2296"/>
            <a:chExt cx="4848" cy="1680"/>
          </a:xfrm>
        </p:grpSpPr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2352" y="2296"/>
              <a:ext cx="1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&lt;html&gt;...&lt;/html&gt;</a:t>
              </a:r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1296" y="2920"/>
              <a:ext cx="12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&lt;head&gt;...&lt;/head&gt;</a:t>
              </a: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768" y="3312"/>
              <a:ext cx="48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latin typeface="Arial" charset="0"/>
                </a:rPr>
                <a:t>&lt;title&gt;...&lt;/title&gt; 	other stuff      &lt;p&gt;...&lt;/p&gt;    &lt;br&gt;    &lt;table&gt;...&lt;/table&gt;</a:t>
              </a: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2503" y="3745"/>
              <a:ext cx="1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Arial" charset="0"/>
                </a:rPr>
                <a:t>This is some text!</a:t>
              </a:r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 flipH="1">
              <a:off x="2064" y="2592"/>
              <a:ext cx="864" cy="288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2928" y="2592"/>
              <a:ext cx="960" cy="384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H="1">
              <a:off x="1296" y="3120"/>
              <a:ext cx="576" cy="192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3"/>
            <p:cNvSpPr>
              <a:spLocks noChangeShapeType="1"/>
            </p:cNvSpPr>
            <p:nvPr/>
          </p:nvSpPr>
          <p:spPr bwMode="auto">
            <a:xfrm>
              <a:off x="1872" y="3120"/>
              <a:ext cx="432" cy="192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 flipH="1">
              <a:off x="3120" y="3120"/>
              <a:ext cx="624" cy="24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>
              <a:off x="3744" y="3120"/>
              <a:ext cx="0" cy="24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6"/>
            <p:cNvSpPr>
              <a:spLocks noChangeShapeType="1"/>
            </p:cNvSpPr>
            <p:nvPr/>
          </p:nvSpPr>
          <p:spPr bwMode="auto">
            <a:xfrm>
              <a:off x="3744" y="3120"/>
              <a:ext cx="528" cy="24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>
              <a:off x="3072" y="3504"/>
              <a:ext cx="0" cy="24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231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OP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16997</TotalTime>
  <Words>432</Words>
  <Application>Microsoft Macintosh PowerPoint</Application>
  <PresentationFormat>On-screen Show (4:3)</PresentationFormat>
  <Paragraphs>95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OOPLecture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iomodo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iomodo iomodo</dc:creator>
  <cp:lastModifiedBy>iomodo iomodo</cp:lastModifiedBy>
  <cp:revision>448</cp:revision>
  <dcterms:created xsi:type="dcterms:W3CDTF">2012-02-15T19:28:42Z</dcterms:created>
  <dcterms:modified xsi:type="dcterms:W3CDTF">2017-05-05T11:31:08Z</dcterms:modified>
</cp:coreProperties>
</file>