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7" r:id="rId2"/>
    <p:sldId id="259" r:id="rId3"/>
    <p:sldId id="264" r:id="rId4"/>
    <p:sldId id="279" r:id="rId5"/>
    <p:sldId id="281" r:id="rId6"/>
    <p:sldId id="282" r:id="rId7"/>
    <p:sldId id="283" r:id="rId8"/>
    <p:sldId id="284" r:id="rId9"/>
    <p:sldId id="263" r:id="rId10"/>
    <p:sldId id="285" r:id="rId11"/>
    <p:sldId id="287" r:id="rId12"/>
    <p:sldId id="286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606" autoAdjust="0"/>
  </p:normalViewPr>
  <p:slideViewPr>
    <p:cSldViewPr snapToGrid="0" snapToObjects="1">
      <p:cViewPr varScale="1">
        <p:scale>
          <a:sx n="79" d="100"/>
          <a:sy n="79" d="100"/>
        </p:scale>
        <p:origin x="-179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54A759-5E41-EE44-B2A9-202B3930B1DF}" type="datetimeFigureOut">
              <a:rPr lang="en-US" smtClean="0"/>
              <a:t>5/15/17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CDB01-384D-9846-8E39-A7441B4DAD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589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5/15/17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60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5/15/17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166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5/15/17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4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5/15/17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223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5/15/17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77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5/15/17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366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5/15/17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455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5/15/17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277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5/15/17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99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5/15/17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317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5/15/17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273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C5D58-8B11-E847-8F80-DFE3BEC227C9}" type="datetimeFigureOut">
              <a:rPr lang="en-US" smtClean="0"/>
              <a:t>5/15/17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558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15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038600" cy="225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295400" y="3352800"/>
            <a:ext cx="64008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143000" y="3581400"/>
            <a:ext cx="64008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D40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ts val="1100"/>
              </a:spcBef>
              <a:buSzPct val="65000"/>
            </a:pPr>
            <a:r>
              <a:rPr lang="sq-AL" sz="44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Lucida Console"/>
                <a:ea typeface="SimSun" charset="0"/>
                <a:cs typeface="Lucida Console"/>
              </a:rPr>
              <a:t>პროგრამული უზრუნველყოფის ინჟინერია</a:t>
            </a:r>
            <a:endParaRPr lang="sq-AL" sz="4400" dirty="0">
              <a:effectLst>
                <a:outerShdw blurRad="38100" dist="38100" dir="2700000" algn="tl">
                  <a:srgbClr val="DDDDDD"/>
                </a:outerShdw>
              </a:effectLst>
              <a:latin typeface="Lucida Console"/>
              <a:ea typeface="SimSun" charset="0"/>
              <a:cs typeface="Lucida Console"/>
            </a:endParaRPr>
          </a:p>
          <a:p>
            <a:pPr algn="ctr">
              <a:spcBef>
                <a:spcPts val="450"/>
              </a:spcBef>
              <a:buSzPct val="65000"/>
            </a:pPr>
            <a:r>
              <a:rPr lang="sq-AL" dirty="0">
                <a:effectLst>
                  <a:outerShdw blurRad="38100" dist="38100" dir="2700000" algn="tl">
                    <a:srgbClr val="DDDDDD"/>
                  </a:outerShdw>
                </a:effectLst>
                <a:latin typeface="Lucida Console"/>
                <a:ea typeface="SimSun" charset="0"/>
                <a:cs typeface="Lucida Console"/>
              </a:rPr>
              <a:t>ლექცია 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Lucida Console"/>
                <a:ea typeface="SimSun" charset="0"/>
                <a:cs typeface="Lucida Console"/>
              </a:rPr>
              <a:t>18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859414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Servlet Instance Persistance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192899"/>
            <a:ext cx="806488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Servlets </a:t>
            </a:r>
            <a:r>
              <a:rPr lang="en-US" sz="2400" dirty="0">
                <a:latin typeface="Lucida Console"/>
                <a:cs typeface="Lucida Console"/>
              </a:rPr>
              <a:t>persist between requests as object instances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When </a:t>
            </a:r>
            <a:r>
              <a:rPr lang="en-US" sz="2400" dirty="0" smtClean="0">
                <a:latin typeface="Lucida Console"/>
                <a:cs typeface="Lucida Console"/>
              </a:rPr>
              <a:t>servlet is </a:t>
            </a:r>
            <a:r>
              <a:rPr lang="en-US" sz="2400" dirty="0">
                <a:latin typeface="Lucida Console"/>
                <a:cs typeface="Lucida Console"/>
              </a:rPr>
              <a:t>loaded, the server creates a </a:t>
            </a:r>
            <a:r>
              <a:rPr lang="en-US" sz="2400" dirty="0" smtClean="0">
                <a:latin typeface="Lucida Console"/>
                <a:cs typeface="Lucida Console"/>
              </a:rPr>
              <a:t>single instance </a:t>
            </a:r>
            <a:endParaRPr lang="en-US" sz="2400" dirty="0">
              <a:latin typeface="Lucida Console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The </a:t>
            </a:r>
            <a:r>
              <a:rPr lang="en-US" sz="2400" dirty="0">
                <a:latin typeface="Lucida Console"/>
                <a:cs typeface="Lucida Console"/>
              </a:rPr>
              <a:t>single instance handles every request made of the servlet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Lucida Console"/>
                <a:cs typeface="Lucida Console"/>
              </a:rPr>
              <a:t>Improves performance in three ways </a:t>
            </a:r>
            <a:endParaRPr lang="en-US" sz="2400" dirty="0" smtClean="0">
              <a:latin typeface="Lucida Console"/>
              <a:cs typeface="Lucida Console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Keeps </a:t>
            </a:r>
            <a:r>
              <a:rPr lang="en-US" sz="2400" dirty="0">
                <a:latin typeface="Lucida Console"/>
                <a:cs typeface="Lucida Console"/>
              </a:rPr>
              <a:t>memory footprint </a:t>
            </a:r>
            <a:r>
              <a:rPr lang="en-US" sz="2400" dirty="0" smtClean="0">
                <a:latin typeface="Lucida Console"/>
                <a:cs typeface="Lucida Console"/>
              </a:rPr>
              <a:t>small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Eliminates </a:t>
            </a:r>
            <a:r>
              <a:rPr lang="en-US" sz="2400" dirty="0">
                <a:latin typeface="Lucida Console"/>
                <a:cs typeface="Lucida Console"/>
              </a:rPr>
              <a:t>the object creation overhead 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>
                <a:latin typeface="Lucida Console"/>
                <a:cs typeface="Lucida Console"/>
              </a:rPr>
              <a:t>Enables </a:t>
            </a:r>
            <a:r>
              <a:rPr lang="en-US" sz="2400" dirty="0" smtClean="0">
                <a:latin typeface="Lucida Console"/>
                <a:cs typeface="Lucida Console"/>
              </a:rPr>
              <a:t>persistence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May </a:t>
            </a:r>
            <a:r>
              <a:rPr lang="en-US" sz="2400" dirty="0">
                <a:latin typeface="Lucida Console"/>
                <a:cs typeface="Lucida Console"/>
              </a:rPr>
              <a:t>have already loaded required resources </a:t>
            </a:r>
            <a:endParaRPr lang="en-US" sz="2400" dirty="0">
              <a:effectLst/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4197589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Servlet Thread Model</a:t>
            </a:r>
          </a:p>
        </p:txBody>
      </p:sp>
      <p:pic>
        <p:nvPicPr>
          <p:cNvPr id="2" name="Picture 1" descr="Screen Shot 2017-05-08 at 10.42.47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29" y="1590200"/>
            <a:ext cx="7574922" cy="451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585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HTTPServletRequest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208974"/>
            <a:ext cx="80648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latin typeface="Lucida Console"/>
                <a:cs typeface="Lucida Console"/>
              </a:rPr>
              <a:t>Encapsulate all information from the client request 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>
                <a:latin typeface="Lucida Console"/>
                <a:cs typeface="Lucida Console"/>
              </a:rPr>
              <a:t>HTTP request header and request </a:t>
            </a:r>
            <a:r>
              <a:rPr lang="en-US" sz="2400" dirty="0" smtClean="0">
                <a:latin typeface="Lucida Console"/>
                <a:cs typeface="Lucida Console"/>
              </a:rPr>
              <a:t>body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Methods </a:t>
            </a:r>
            <a:r>
              <a:rPr lang="en-US" sz="2400" dirty="0">
                <a:latin typeface="Lucida Console"/>
                <a:cs typeface="Lucida Console"/>
              </a:rPr>
              <a:t>to retrieve </a:t>
            </a:r>
            <a:r>
              <a:rPr lang="en-US" sz="2400" dirty="0" smtClean="0">
                <a:latin typeface="Lucida Console"/>
                <a:cs typeface="Lucida Console"/>
              </a:rPr>
              <a:t>data. Inherited </a:t>
            </a:r>
            <a:r>
              <a:rPr lang="en-US" sz="2400" dirty="0">
                <a:latin typeface="Lucida Console"/>
                <a:cs typeface="Lucida Console"/>
              </a:rPr>
              <a:t>from </a:t>
            </a:r>
            <a:r>
              <a:rPr lang="en-US" sz="2400" dirty="0" err="1">
                <a:latin typeface="Lucida Console"/>
                <a:cs typeface="Lucida Console"/>
              </a:rPr>
              <a:t>ServletRequest</a:t>
            </a:r>
            <a:r>
              <a:rPr lang="en-US" sz="2400" dirty="0">
                <a:latin typeface="Lucida Console"/>
                <a:cs typeface="Lucida Console"/>
              </a:rPr>
              <a:t> </a:t>
            </a:r>
            <a:endParaRPr lang="en-US" sz="2400" dirty="0" smtClean="0">
              <a:latin typeface="Lucida Console"/>
              <a:cs typeface="Lucida Console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400" dirty="0" err="1" smtClean="0">
                <a:latin typeface="Lucida Console"/>
                <a:cs typeface="Lucida Console"/>
              </a:rPr>
              <a:t>getParameter</a:t>
            </a:r>
            <a:r>
              <a:rPr lang="en-US" sz="2400" dirty="0">
                <a:latin typeface="Lucida Console"/>
                <a:cs typeface="Lucida Console"/>
              </a:rPr>
              <a:t>() </a:t>
            </a:r>
            <a:endParaRPr lang="en-US" sz="2400" dirty="0" smtClean="0">
              <a:latin typeface="Lucida Console"/>
              <a:cs typeface="Lucida Console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400" dirty="0" err="1" smtClean="0">
                <a:latin typeface="Lucida Console"/>
                <a:cs typeface="Lucida Console"/>
              </a:rPr>
              <a:t>getParameterNames</a:t>
            </a:r>
            <a:r>
              <a:rPr lang="en-US" sz="2400" dirty="0">
                <a:latin typeface="Lucida Console"/>
                <a:cs typeface="Lucida Console"/>
              </a:rPr>
              <a:t>(</a:t>
            </a:r>
            <a:r>
              <a:rPr lang="en-US" sz="2400" dirty="0" smtClean="0">
                <a:latin typeface="Lucida Console"/>
                <a:cs typeface="Lucida Console"/>
              </a:rPr>
              <a:t>)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err="1" smtClean="0">
                <a:latin typeface="Lucida Console"/>
                <a:cs typeface="Lucida Console"/>
              </a:rPr>
              <a:t>getParameterValues</a:t>
            </a:r>
            <a:r>
              <a:rPr lang="en-US" sz="2400" dirty="0">
                <a:latin typeface="Lucida Console"/>
                <a:cs typeface="Lucida Console"/>
              </a:rPr>
              <a:t>() </a:t>
            </a:r>
            <a:endParaRPr lang="en-US" sz="2400" dirty="0" smtClean="0">
              <a:latin typeface="Lucida Console"/>
              <a:cs typeface="Lucida Console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400" dirty="0" err="1" smtClean="0">
                <a:latin typeface="Lucida Console"/>
                <a:cs typeface="Lucida Console"/>
              </a:rPr>
              <a:t>getInputStream</a:t>
            </a:r>
            <a:r>
              <a:rPr lang="en-US" sz="2400" dirty="0">
                <a:latin typeface="Lucida Console"/>
                <a:cs typeface="Lucida Console"/>
              </a:rPr>
              <a:t>() </a:t>
            </a:r>
            <a:endParaRPr lang="en-US" sz="2400" dirty="0" smtClean="0">
              <a:latin typeface="Lucida Console"/>
              <a:cs typeface="Lucida Console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400" dirty="0" err="1" smtClean="0">
                <a:latin typeface="Lucida Console"/>
                <a:cs typeface="Lucida Console"/>
              </a:rPr>
              <a:t>getReader</a:t>
            </a:r>
            <a:r>
              <a:rPr lang="en-US" sz="2400" dirty="0">
                <a:latin typeface="Lucida Console"/>
                <a:cs typeface="Lucida Console"/>
              </a:rPr>
              <a:t>() </a:t>
            </a:r>
            <a:endParaRPr lang="en-US" sz="2400" dirty="0">
              <a:effectLst/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664225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HTTPServletResponce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1547" y="1208974"/>
            <a:ext cx="844061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latin typeface="Lucida Console"/>
                <a:cs typeface="Lucida Console"/>
              </a:rPr>
              <a:t>Encapsulate all data to be returned to </a:t>
            </a:r>
            <a:r>
              <a:rPr lang="en-US" sz="2400" dirty="0" smtClean="0">
                <a:latin typeface="Lucida Console"/>
                <a:cs typeface="Lucida Console"/>
              </a:rPr>
              <a:t>client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HTTP </a:t>
            </a:r>
            <a:r>
              <a:rPr lang="en-US" sz="2400" dirty="0">
                <a:latin typeface="Lucida Console"/>
                <a:cs typeface="Lucida Console"/>
              </a:rPr>
              <a:t>response header and response </a:t>
            </a:r>
            <a:r>
              <a:rPr lang="en-US" sz="2400" dirty="0" smtClean="0">
                <a:latin typeface="Lucida Console"/>
                <a:cs typeface="Lucida Console"/>
              </a:rPr>
              <a:t>body</a:t>
            </a:r>
            <a:endParaRPr lang="en-US" sz="2400" dirty="0">
              <a:latin typeface="Lucida Console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Lucida Console"/>
                <a:cs typeface="Lucida Console"/>
              </a:rPr>
              <a:t>Set HTTP response header </a:t>
            </a:r>
            <a:endParaRPr lang="en-US" sz="2400" dirty="0" smtClean="0">
              <a:latin typeface="Lucida Console"/>
              <a:cs typeface="Lucida Console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Primitive </a:t>
            </a:r>
            <a:r>
              <a:rPr lang="en-US" sz="2400" dirty="0">
                <a:latin typeface="Lucida Console"/>
                <a:cs typeface="Lucida Console"/>
              </a:rPr>
              <a:t>manipulation 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dirty="0" err="1">
                <a:latin typeface="Lucida Console"/>
                <a:cs typeface="Lucida Console"/>
              </a:rPr>
              <a:t>setStatus</a:t>
            </a:r>
            <a:r>
              <a:rPr lang="en-US" sz="2400" dirty="0">
                <a:latin typeface="Lucida Console"/>
                <a:cs typeface="Lucida Console"/>
              </a:rPr>
              <a:t>(), </a:t>
            </a:r>
            <a:r>
              <a:rPr lang="en-US" sz="2400" dirty="0" err="1">
                <a:latin typeface="Lucida Console"/>
                <a:cs typeface="Lucida Console"/>
              </a:rPr>
              <a:t>setHeader</a:t>
            </a:r>
            <a:r>
              <a:rPr lang="en-US" sz="2400" dirty="0">
                <a:latin typeface="Lucida Console"/>
                <a:cs typeface="Lucida Console"/>
              </a:rPr>
              <a:t>(), </a:t>
            </a:r>
            <a:r>
              <a:rPr lang="en-US" sz="2400" dirty="0" err="1">
                <a:latin typeface="Lucida Console"/>
                <a:cs typeface="Lucida Console"/>
              </a:rPr>
              <a:t>addHeader</a:t>
            </a:r>
            <a:r>
              <a:rPr lang="en-US" sz="2400" dirty="0">
                <a:latin typeface="Lucida Console"/>
                <a:cs typeface="Lucida Console"/>
              </a:rPr>
              <a:t>(</a:t>
            </a:r>
            <a:r>
              <a:rPr lang="en-US" sz="2400" dirty="0" smtClean="0">
                <a:latin typeface="Lucida Console"/>
                <a:cs typeface="Lucida Console"/>
              </a:rPr>
              <a:t>)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Convenience </a:t>
            </a:r>
            <a:r>
              <a:rPr lang="en-US" sz="2400" dirty="0">
                <a:latin typeface="Lucida Console"/>
                <a:cs typeface="Lucida Console"/>
              </a:rPr>
              <a:t>methods 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dirty="0" err="1">
                <a:latin typeface="Lucida Console"/>
                <a:cs typeface="Lucida Console"/>
              </a:rPr>
              <a:t>setContentType</a:t>
            </a:r>
            <a:r>
              <a:rPr lang="en-US" sz="2400" dirty="0">
                <a:latin typeface="Lucida Console"/>
                <a:cs typeface="Lucida Console"/>
              </a:rPr>
              <a:t>(), </a:t>
            </a:r>
            <a:r>
              <a:rPr lang="en-US" sz="2400" dirty="0" err="1">
                <a:latin typeface="Lucida Console"/>
                <a:cs typeface="Lucida Console"/>
              </a:rPr>
              <a:t>sendRedirect</a:t>
            </a:r>
            <a:r>
              <a:rPr lang="en-US" sz="2400" dirty="0">
                <a:latin typeface="Lucida Console"/>
                <a:cs typeface="Lucida Console"/>
              </a:rPr>
              <a:t>(), </a:t>
            </a:r>
            <a:r>
              <a:rPr lang="en-US" sz="2400" dirty="0" err="1">
                <a:latin typeface="Lucida Console"/>
                <a:cs typeface="Lucida Console"/>
              </a:rPr>
              <a:t>sendError</a:t>
            </a:r>
            <a:r>
              <a:rPr lang="en-US" sz="2400" dirty="0">
                <a:latin typeface="Lucida Console"/>
                <a:cs typeface="Lucida Console"/>
              </a:rPr>
              <a:t>() </a:t>
            </a:r>
            <a:endParaRPr lang="en-US" sz="2400" dirty="0" smtClean="0">
              <a:latin typeface="Lucida Console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Set </a:t>
            </a:r>
            <a:r>
              <a:rPr lang="en-US" sz="2400" dirty="0">
                <a:latin typeface="Lucida Console"/>
                <a:cs typeface="Lucida Console"/>
              </a:rPr>
              <a:t>HTTP response Body 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Obtain a </a:t>
            </a:r>
            <a:r>
              <a:rPr lang="en-US" sz="2400" dirty="0" err="1">
                <a:latin typeface="Lucida Console"/>
                <a:cs typeface="Lucida Console"/>
              </a:rPr>
              <a:t>PrintWriter</a:t>
            </a:r>
            <a:r>
              <a:rPr lang="en-US" sz="2400" dirty="0">
                <a:latin typeface="Lucida Console"/>
                <a:cs typeface="Lucida Console"/>
              </a:rPr>
              <a:t> or </a:t>
            </a:r>
            <a:r>
              <a:rPr lang="en-US" sz="2400" dirty="0" err="1">
                <a:latin typeface="Lucida Console"/>
                <a:cs typeface="Lucida Console"/>
              </a:rPr>
              <a:t>ServletOutputStream</a:t>
            </a:r>
            <a:r>
              <a:rPr lang="en-US" sz="2400" dirty="0">
                <a:latin typeface="Lucida Console"/>
                <a:cs typeface="Lucida Console"/>
              </a:rPr>
              <a:t> to return data to the client 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dirty="0" err="1">
                <a:latin typeface="Lucida Console"/>
                <a:cs typeface="Lucida Console"/>
              </a:rPr>
              <a:t>getWriter</a:t>
            </a:r>
            <a:r>
              <a:rPr lang="en-US" sz="2400" dirty="0">
                <a:latin typeface="Lucida Console"/>
                <a:cs typeface="Lucida Console"/>
              </a:rPr>
              <a:t>(), </a:t>
            </a:r>
            <a:r>
              <a:rPr lang="en-US" sz="2400" dirty="0" err="1">
                <a:latin typeface="Lucida Console"/>
                <a:cs typeface="Lucida Console"/>
              </a:rPr>
              <a:t>getOutputStream</a:t>
            </a:r>
            <a:r>
              <a:rPr lang="en-US" sz="2400" dirty="0">
                <a:latin typeface="Lucida Console"/>
                <a:cs typeface="Lucida Console"/>
              </a:rPr>
              <a:t>() </a:t>
            </a:r>
            <a:endParaRPr lang="en-US" sz="2400" dirty="0">
              <a:effectLst/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848108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Get vs Post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1547" y="1208974"/>
            <a:ext cx="84406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ucida Console"/>
                <a:cs typeface="Lucida Console"/>
              </a:rPr>
              <a:t>GET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All </a:t>
            </a:r>
            <a:r>
              <a:rPr lang="en-US" sz="2400" dirty="0">
                <a:latin typeface="Lucida Console"/>
                <a:cs typeface="Lucida Console"/>
              </a:rPr>
              <a:t>form parameters are embedded in the URL </a:t>
            </a:r>
            <a:endParaRPr lang="en-US" sz="2400" dirty="0" smtClean="0">
              <a:latin typeface="Lucida Console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If </a:t>
            </a:r>
            <a:r>
              <a:rPr lang="en-US" sz="2400" dirty="0">
                <a:latin typeface="Lucida Console"/>
                <a:cs typeface="Lucida Console"/>
              </a:rPr>
              <a:t>you reload, or bookmark and return, the query will get executed a second time with the same parameters 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>
                <a:latin typeface="Lucida Console"/>
                <a:cs typeface="Lucida Console"/>
              </a:rPr>
              <a:t>Bad if page is a credit card order confirmation – 2 charges! </a:t>
            </a:r>
            <a:endParaRPr lang="en-US" sz="2400" dirty="0" smtClean="0">
              <a:latin typeface="Lucida Console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Use </a:t>
            </a:r>
            <a:r>
              <a:rPr lang="en-US" sz="2400" dirty="0">
                <a:latin typeface="Lucida Console"/>
                <a:cs typeface="Lucida Console"/>
              </a:rPr>
              <a:t>GET to obtain info </a:t>
            </a:r>
          </a:p>
        </p:txBody>
      </p:sp>
    </p:spTree>
    <p:extLst>
      <p:ext uri="{BB962C8B-B14F-4D97-AF65-F5344CB8AC3E}">
        <p14:creationId xmlns:p14="http://schemas.microsoft.com/office/powerpoint/2010/main" val="2572817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Get vs Post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1547" y="1208974"/>
            <a:ext cx="84406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Lucida Console"/>
                <a:cs typeface="Lucida Console"/>
              </a:rPr>
              <a:t>POST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Form parameters are included in the request body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On reload 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Browser will ask if it should re-post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On bookmark and return 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Query will proceed with no parameters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Use POST to change state </a:t>
            </a:r>
            <a:endParaRPr lang="en-US" sz="2400" dirty="0">
              <a:effectLst/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604673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Session Managmement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1547" y="1208974"/>
            <a:ext cx="84406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latin typeface="Lucida Console"/>
                <a:cs typeface="Lucida Console"/>
              </a:rPr>
              <a:t>Provide state between HTTP requests </a:t>
            </a:r>
            <a:endParaRPr lang="en-US" sz="2400" dirty="0" smtClean="0">
              <a:latin typeface="Lucida Console"/>
              <a:cs typeface="Lucida Console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Client</a:t>
            </a:r>
            <a:r>
              <a:rPr lang="en-US" sz="2400" dirty="0">
                <a:latin typeface="Lucida Console"/>
                <a:cs typeface="Lucida Console"/>
              </a:rPr>
              <a:t>-side 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Cookies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Hidden </a:t>
            </a:r>
            <a:r>
              <a:rPr lang="en-US" sz="2400" dirty="0">
                <a:latin typeface="Lucida Console"/>
                <a:cs typeface="Lucida Console"/>
              </a:rPr>
              <a:t>variables </a:t>
            </a:r>
            <a:endParaRPr lang="en-US" sz="2400" dirty="0" smtClean="0">
              <a:latin typeface="Lucida Console"/>
              <a:cs typeface="Lucida Console"/>
            </a:endParaRPr>
          </a:p>
          <a:p>
            <a:pPr marL="1257300" lvl="2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URL </a:t>
            </a:r>
            <a:r>
              <a:rPr lang="en-US" sz="2400" dirty="0">
                <a:latin typeface="Lucida Console"/>
                <a:cs typeface="Lucida Console"/>
              </a:rPr>
              <a:t>rewriting </a:t>
            </a:r>
            <a:endParaRPr lang="en-US" sz="2400" dirty="0" smtClean="0">
              <a:latin typeface="Lucida Console"/>
              <a:cs typeface="Lucida Console"/>
            </a:endParaRPr>
          </a:p>
          <a:p>
            <a:pPr marL="1257300" lvl="2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User </a:t>
            </a:r>
            <a:r>
              <a:rPr lang="en-US" sz="2400" dirty="0">
                <a:latin typeface="Lucida Console"/>
                <a:cs typeface="Lucida Console"/>
              </a:rPr>
              <a:t>authentication </a:t>
            </a:r>
          </a:p>
          <a:p>
            <a:pPr marL="1714500" lvl="3" indent="-342900">
              <a:buFont typeface="Arial"/>
              <a:buChar char="•"/>
            </a:pPr>
            <a:r>
              <a:rPr lang="en-US" sz="2400" dirty="0" err="1">
                <a:latin typeface="Lucida Console"/>
                <a:cs typeface="Lucida Console"/>
              </a:rPr>
              <a:t>getRemoteUser</a:t>
            </a:r>
            <a:r>
              <a:rPr lang="en-US" sz="2400" dirty="0">
                <a:latin typeface="Lucida Console"/>
                <a:cs typeface="Lucida Console"/>
              </a:rPr>
              <a:t>(</a:t>
            </a:r>
            <a:r>
              <a:rPr lang="en-US" sz="2400" dirty="0" smtClean="0">
                <a:latin typeface="Lucida Console"/>
                <a:cs typeface="Lucida Console"/>
              </a:rPr>
              <a:t>)</a:t>
            </a:r>
          </a:p>
          <a:p>
            <a:pPr marL="2171700" lvl="4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Provided </a:t>
            </a:r>
            <a:r>
              <a:rPr lang="en-US" sz="2400" dirty="0">
                <a:latin typeface="Lucida Console"/>
                <a:cs typeface="Lucida Console"/>
              </a:rPr>
              <a:t>by </a:t>
            </a:r>
            <a:r>
              <a:rPr lang="en-US" sz="2400" dirty="0" err="1">
                <a:latin typeface="Lucida Console"/>
                <a:cs typeface="Lucida Console"/>
              </a:rPr>
              <a:t>HttpServletRequest</a:t>
            </a:r>
            <a:r>
              <a:rPr lang="en-US" sz="2400" dirty="0">
                <a:latin typeface="Lucida Console"/>
                <a:cs typeface="Lucida Console"/>
              </a:rPr>
              <a:t> 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>
                <a:latin typeface="Lucida Console"/>
                <a:cs typeface="Lucida Console"/>
              </a:rPr>
              <a:t>Server-</a:t>
            </a:r>
            <a:r>
              <a:rPr lang="en-US" sz="2400" dirty="0" smtClean="0">
                <a:latin typeface="Lucida Console"/>
                <a:cs typeface="Lucida Console"/>
              </a:rPr>
              <a:t>side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Servlet’s </a:t>
            </a:r>
            <a:r>
              <a:rPr lang="en-US" sz="2400" dirty="0">
                <a:latin typeface="Lucida Console"/>
                <a:cs typeface="Lucida Console"/>
              </a:rPr>
              <a:t>built-in session tracking </a:t>
            </a:r>
            <a:endParaRPr lang="en-US" sz="2400" dirty="0">
              <a:effectLst/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563332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Persistent Cookies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1547" y="1208974"/>
            <a:ext cx="84406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latin typeface="Lucida Console"/>
                <a:cs typeface="Lucida Console"/>
              </a:rPr>
              <a:t>Stored at the </a:t>
            </a:r>
            <a:r>
              <a:rPr lang="en-US" sz="2400" dirty="0" smtClean="0">
                <a:latin typeface="Lucida Console"/>
                <a:cs typeface="Lucida Console"/>
              </a:rPr>
              <a:t>browser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As </a:t>
            </a:r>
            <a:r>
              <a:rPr lang="en-US" sz="2400" dirty="0">
                <a:latin typeface="Lucida Console"/>
                <a:cs typeface="Lucida Console"/>
              </a:rPr>
              <a:t>name=value </a:t>
            </a:r>
            <a:r>
              <a:rPr lang="en-US" sz="2400" dirty="0" smtClean="0">
                <a:latin typeface="Lucida Console"/>
                <a:cs typeface="Lucida Console"/>
              </a:rPr>
              <a:t>pairs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Browsers </a:t>
            </a:r>
            <a:r>
              <a:rPr lang="en-US" sz="2400" dirty="0">
                <a:latin typeface="Lucida Console"/>
                <a:cs typeface="Lucida Console"/>
              </a:rPr>
              <a:t>limit the size of cookies </a:t>
            </a:r>
            <a:endParaRPr lang="en-US" sz="2400" dirty="0" smtClean="0">
              <a:latin typeface="Lucida Console"/>
              <a:cs typeface="Lucida Console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Users </a:t>
            </a:r>
            <a:r>
              <a:rPr lang="en-US" sz="2400" dirty="0">
                <a:latin typeface="Lucida Console"/>
                <a:cs typeface="Lucida Console"/>
              </a:rPr>
              <a:t>can refuse to accept them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Lucida Console"/>
                <a:cs typeface="Lucida Console"/>
              </a:rPr>
              <a:t>Attached to subsequent requests to the same server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Lucida Console"/>
                <a:cs typeface="Lucida Console"/>
              </a:rPr>
              <a:t>Servlets can create </a:t>
            </a:r>
            <a:r>
              <a:rPr lang="en-US" sz="2400" dirty="0" smtClean="0">
                <a:latin typeface="Lucida Console"/>
                <a:cs typeface="Lucida Console"/>
              </a:rPr>
              <a:t>cookies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Included </a:t>
            </a:r>
            <a:r>
              <a:rPr lang="en-US" sz="2400" dirty="0">
                <a:latin typeface="Lucida Console"/>
                <a:cs typeface="Lucida Console"/>
              </a:rPr>
              <a:t>in the HTTP response header </a:t>
            </a:r>
          </a:p>
          <a:p>
            <a:pPr marL="342900" indent="-342900">
              <a:buFont typeface="Arial"/>
              <a:buChar char="•"/>
            </a:pPr>
            <a:endParaRPr lang="en-US" sz="2400" dirty="0">
              <a:effectLst/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505564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Adding a Cookie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1547" y="1208974"/>
            <a:ext cx="8440616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err="1" smtClean="0">
                <a:latin typeface="Lucida Console"/>
                <a:cs typeface="Lucida Console"/>
              </a:rPr>
              <a:t>MaxAge</a:t>
            </a:r>
            <a:r>
              <a:rPr lang="en-US" sz="2400" dirty="0">
                <a:latin typeface="Lucida Console"/>
                <a:cs typeface="Lucida Console"/>
              </a:rPr>
              <a:t> </a:t>
            </a:r>
            <a:r>
              <a:rPr lang="en-US" sz="2400" dirty="0" smtClean="0">
                <a:latin typeface="Lucida Console"/>
                <a:cs typeface="Lucida Console"/>
              </a:rPr>
              <a:t>- Given </a:t>
            </a:r>
            <a:r>
              <a:rPr lang="en-US" sz="2400" dirty="0">
                <a:latin typeface="Lucida Console"/>
                <a:cs typeface="Lucida Console"/>
              </a:rPr>
              <a:t>in </a:t>
            </a:r>
            <a:r>
              <a:rPr lang="en-US" sz="2400" dirty="0" smtClean="0">
                <a:latin typeface="Lucida Console"/>
                <a:cs typeface="Lucida Console"/>
              </a:rPr>
              <a:t>seconds. If </a:t>
            </a:r>
            <a:r>
              <a:rPr lang="en-US" sz="2400" dirty="0">
                <a:latin typeface="Lucida Console"/>
                <a:cs typeface="Lucida Console"/>
              </a:rPr>
              <a:t>negative, cookie persists until </a:t>
            </a:r>
            <a:r>
              <a:rPr lang="en-US" sz="2400" dirty="0" smtClean="0">
                <a:latin typeface="Lucida Console"/>
                <a:cs typeface="Lucida Console"/>
              </a:rPr>
              <a:t>browser </a:t>
            </a:r>
            <a:r>
              <a:rPr lang="en-US" sz="2400" dirty="0">
                <a:latin typeface="Lucida Console"/>
                <a:cs typeface="Lucida Console"/>
              </a:rPr>
              <a:t>exists  </a:t>
            </a:r>
            <a:endParaRPr lang="en-US" sz="2400" dirty="0" smtClean="0">
              <a:latin typeface="Lucida Console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Domain - Return </a:t>
            </a:r>
            <a:r>
              <a:rPr lang="en-US" sz="2400" dirty="0">
                <a:latin typeface="Lucida Console"/>
                <a:cs typeface="Lucida Console"/>
              </a:rPr>
              <a:t>cookie to servers matching the specified domain </a:t>
            </a:r>
            <a:r>
              <a:rPr lang="en-US" sz="2400" dirty="0" smtClean="0">
                <a:latin typeface="Lucida Console"/>
                <a:cs typeface="Lucida Console"/>
              </a:rPr>
              <a:t>pattern. By </a:t>
            </a:r>
            <a:r>
              <a:rPr lang="en-US" sz="2400" dirty="0">
                <a:latin typeface="Lucida Console"/>
                <a:cs typeface="Lucida Console"/>
              </a:rPr>
              <a:t>default, only return to the server that sent it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Secure </a:t>
            </a:r>
            <a:r>
              <a:rPr lang="en-US" sz="2400" dirty="0">
                <a:latin typeface="Lucida Console"/>
                <a:cs typeface="Lucida Console"/>
              </a:rPr>
              <a:t>flag </a:t>
            </a:r>
            <a:r>
              <a:rPr lang="en-US" sz="2400" dirty="0" smtClean="0">
                <a:latin typeface="Lucida Console"/>
                <a:cs typeface="Lucida Console"/>
              </a:rPr>
              <a:t>- Send </a:t>
            </a:r>
            <a:r>
              <a:rPr lang="en-US" sz="2400" dirty="0">
                <a:latin typeface="Lucida Console"/>
                <a:cs typeface="Lucida Console"/>
              </a:rPr>
              <a:t>cookie only on secure channels </a:t>
            </a:r>
          </a:p>
          <a:p>
            <a:endParaRPr lang="en-US" sz="2400" dirty="0" smtClean="0">
              <a:latin typeface="Lucida Console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err="1">
                <a:latin typeface="Lucida Console"/>
                <a:cs typeface="Lucida Console"/>
              </a:rPr>
              <a:t>HttpServletResponse</a:t>
            </a:r>
            <a:r>
              <a:rPr lang="en-US" sz="2400" dirty="0">
                <a:latin typeface="Lucida Console"/>
                <a:cs typeface="Lucida Console"/>
              </a:rPr>
              <a:t> 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err="1" smtClean="0">
                <a:latin typeface="Lucida Console"/>
                <a:cs typeface="Lucida Console"/>
              </a:rPr>
              <a:t>addCoockie</a:t>
            </a:r>
            <a:r>
              <a:rPr lang="en-US" sz="2400" dirty="0">
                <a:latin typeface="Lucida Console"/>
                <a:cs typeface="Lucida Console"/>
              </a:rPr>
              <a:t>(Cookie cookie) </a:t>
            </a:r>
          </a:p>
          <a:p>
            <a:pPr marL="342900" indent="-342900">
              <a:buFont typeface="Arial"/>
              <a:buChar char="•"/>
            </a:pPr>
            <a:endParaRPr lang="en-US" sz="2400" dirty="0">
              <a:effectLst/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203464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Retrieving a Cookie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1547" y="1208974"/>
            <a:ext cx="84406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err="1" smtClean="0">
                <a:latin typeface="Lucida Console"/>
                <a:cs typeface="Lucida Console"/>
              </a:rPr>
              <a:t>HttpServletRequest</a:t>
            </a:r>
            <a:endParaRPr lang="en-US" sz="2400" dirty="0">
              <a:latin typeface="Lucida Console"/>
              <a:cs typeface="Lucida Console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public </a:t>
            </a:r>
            <a:r>
              <a:rPr lang="en-US" sz="2400" dirty="0">
                <a:latin typeface="Lucida Console"/>
                <a:cs typeface="Lucida Console"/>
              </a:rPr>
              <a:t>Cookie[] </a:t>
            </a:r>
            <a:r>
              <a:rPr lang="en-US" sz="2400" dirty="0" err="1">
                <a:latin typeface="Lucida Console"/>
                <a:cs typeface="Lucida Console"/>
              </a:rPr>
              <a:t>getCookies</a:t>
            </a:r>
            <a:r>
              <a:rPr lang="en-US" sz="2400" dirty="0">
                <a:latin typeface="Lucida Console"/>
                <a:cs typeface="Lucida Console"/>
              </a:rPr>
              <a:t>() </a:t>
            </a:r>
          </a:p>
          <a:p>
            <a:pPr marL="342900" indent="-342900">
              <a:buFont typeface="Arial"/>
              <a:buChar char="•"/>
            </a:pPr>
            <a:endParaRPr lang="en-US" sz="2400" dirty="0" smtClean="0">
              <a:latin typeface="Lucida Console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Cookie</a:t>
            </a:r>
            <a:endParaRPr lang="en-US" sz="2400" dirty="0">
              <a:latin typeface="Lucida Console"/>
              <a:cs typeface="Lucida Console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400" dirty="0" err="1" smtClean="0">
                <a:latin typeface="Lucida Console"/>
                <a:cs typeface="Lucida Console"/>
              </a:rPr>
              <a:t>getName</a:t>
            </a:r>
            <a:r>
              <a:rPr lang="en-US" sz="2400" dirty="0">
                <a:latin typeface="Lucida Console"/>
                <a:cs typeface="Lucida Console"/>
              </a:rPr>
              <a:t>(</a:t>
            </a:r>
            <a:r>
              <a:rPr lang="en-US" sz="2400" dirty="0" smtClean="0">
                <a:latin typeface="Lucida Console"/>
                <a:cs typeface="Lucida Console"/>
              </a:rPr>
              <a:t>)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err="1" smtClean="0">
                <a:latin typeface="Lucida Console"/>
                <a:cs typeface="Lucida Console"/>
              </a:rPr>
              <a:t>getValue</a:t>
            </a:r>
            <a:r>
              <a:rPr lang="en-US" sz="2400" dirty="0">
                <a:latin typeface="Lucida Console"/>
                <a:cs typeface="Lucida Console"/>
              </a:rPr>
              <a:t>(</a:t>
            </a:r>
            <a:r>
              <a:rPr lang="en-US" sz="2400" dirty="0" smtClean="0">
                <a:latin typeface="Lucida Console"/>
                <a:cs typeface="Lucida Console"/>
              </a:rPr>
              <a:t>)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err="1" smtClean="0">
                <a:latin typeface="Lucida Console"/>
                <a:cs typeface="Lucida Console"/>
              </a:rPr>
              <a:t>getDomain</a:t>
            </a:r>
            <a:r>
              <a:rPr lang="en-US" sz="2400" dirty="0">
                <a:latin typeface="Lucida Console"/>
                <a:cs typeface="Lucida Console"/>
              </a:rPr>
              <a:t>() </a:t>
            </a:r>
            <a:endParaRPr lang="en-US" sz="2400" dirty="0" smtClean="0">
              <a:latin typeface="Lucida Console"/>
              <a:cs typeface="Lucida Console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400" dirty="0" err="1" smtClean="0">
                <a:latin typeface="Lucida Console"/>
                <a:cs typeface="Lucida Console"/>
              </a:rPr>
              <a:t>getSecure</a:t>
            </a:r>
            <a:r>
              <a:rPr lang="en-US" sz="2400" dirty="0">
                <a:latin typeface="Lucida Console"/>
                <a:cs typeface="Lucida Console"/>
              </a:rPr>
              <a:t>() </a:t>
            </a:r>
            <a:endParaRPr lang="en-US" sz="2400" dirty="0">
              <a:effectLst/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3508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Welcome!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1976" y="1593870"/>
            <a:ext cx="74459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Lucida Console"/>
                <a:cs typeface="Lucida Console"/>
              </a:rPr>
              <a:t>Today: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Lucida Console"/>
                <a:cs typeface="Lucida Console"/>
              </a:rPr>
              <a:t>HTTP Servlet </a:t>
            </a:r>
            <a:endParaRPr lang="en-US" sz="2400" dirty="0" smtClean="0">
              <a:latin typeface="Lucida Console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Basics </a:t>
            </a:r>
            <a:r>
              <a:rPr lang="en-US" sz="2400" dirty="0">
                <a:latin typeface="Lucida Console"/>
                <a:cs typeface="Lucida Console"/>
              </a:rPr>
              <a:t>Servlet </a:t>
            </a:r>
            <a:r>
              <a:rPr lang="en-US" sz="2400" dirty="0" smtClean="0">
                <a:latin typeface="Lucida Console"/>
                <a:cs typeface="Lucida Console"/>
              </a:rPr>
              <a:t>Lifecycle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Request </a:t>
            </a:r>
            <a:r>
              <a:rPr lang="en-US" sz="2400" dirty="0">
                <a:latin typeface="Lucida Console"/>
                <a:cs typeface="Lucida Console"/>
              </a:rPr>
              <a:t>and </a:t>
            </a:r>
            <a:r>
              <a:rPr lang="en-US" sz="2400" dirty="0" smtClean="0">
                <a:latin typeface="Lucida Console"/>
                <a:cs typeface="Lucida Console"/>
              </a:rPr>
              <a:t>Response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Session </a:t>
            </a:r>
            <a:r>
              <a:rPr lang="en-US" sz="2400" dirty="0">
                <a:latin typeface="Lucida Console"/>
                <a:cs typeface="Lucida Console"/>
              </a:rPr>
              <a:t>Management </a:t>
            </a:r>
            <a:endParaRPr lang="en-US" sz="2400" dirty="0" smtClean="0">
              <a:latin typeface="Lucida Console"/>
              <a:cs typeface="Lucida Console"/>
            </a:endParaRPr>
          </a:p>
          <a:p>
            <a:endParaRPr lang="sq-AL" sz="2400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229484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Builtin Session Tracking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1547" y="1208974"/>
            <a:ext cx="844061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latin typeface="Lucida Console"/>
                <a:cs typeface="Lucida Console"/>
              </a:rPr>
              <a:t>Session tracking </a:t>
            </a:r>
            <a:r>
              <a:rPr lang="en-US" sz="2400" dirty="0" smtClean="0">
                <a:latin typeface="Lucida Console"/>
                <a:cs typeface="Lucida Console"/>
              </a:rPr>
              <a:t>API devoted </a:t>
            </a:r>
            <a:r>
              <a:rPr lang="en-US" sz="2400" dirty="0">
                <a:latin typeface="Lucida Console"/>
                <a:cs typeface="Lucida Console"/>
              </a:rPr>
              <a:t>to servlet session tracking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Lucida Console"/>
                <a:cs typeface="Lucida Console"/>
              </a:rPr>
              <a:t>Most servers support session </a:t>
            </a:r>
            <a:r>
              <a:rPr lang="en-US" sz="2400" dirty="0" smtClean="0">
                <a:latin typeface="Lucida Console"/>
                <a:cs typeface="Lucida Console"/>
              </a:rPr>
              <a:t>tracking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Through </a:t>
            </a:r>
            <a:r>
              <a:rPr lang="en-US" sz="2400" dirty="0">
                <a:latin typeface="Lucida Console"/>
                <a:cs typeface="Lucida Console"/>
              </a:rPr>
              <a:t>the use of persistent </a:t>
            </a:r>
            <a:r>
              <a:rPr lang="en-US" sz="2400" dirty="0" smtClean="0">
                <a:latin typeface="Lucida Console"/>
                <a:cs typeface="Lucida Console"/>
              </a:rPr>
              <a:t>cookies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Able </a:t>
            </a:r>
            <a:r>
              <a:rPr lang="en-US" sz="2400" dirty="0">
                <a:latin typeface="Lucida Console"/>
                <a:cs typeface="Lucida Console"/>
              </a:rPr>
              <a:t>to revert to URL rewriting when cookies fail </a:t>
            </a:r>
            <a:endParaRPr lang="en-US" sz="2400" dirty="0" smtClean="0">
              <a:latin typeface="Lucida Console"/>
              <a:cs typeface="Lucida Console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Servlet </a:t>
            </a:r>
            <a:r>
              <a:rPr lang="en-US" sz="2400" dirty="0">
                <a:latin typeface="Lucida Console"/>
                <a:cs typeface="Lucida Console"/>
              </a:rPr>
              <a:t>uses the token to fetch session state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Lucida Console"/>
                <a:cs typeface="Lucida Console"/>
              </a:rPr>
              <a:t>Session objects are maintained in memory 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>
                <a:latin typeface="Lucida Console"/>
                <a:cs typeface="Lucida Console"/>
              </a:rPr>
              <a:t>Some servers allow them to be written to file system or database as memory fills up or when server shuts down 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dirty="0">
                <a:latin typeface="Lucida Console"/>
                <a:cs typeface="Lucida Console"/>
              </a:rPr>
              <a:t>Items in the session need to be </a:t>
            </a:r>
            <a:r>
              <a:rPr lang="en-US" sz="2400" dirty="0" err="1">
                <a:latin typeface="Lucida Console"/>
                <a:cs typeface="Lucida Console"/>
              </a:rPr>
              <a:t>serializable</a:t>
            </a:r>
            <a:r>
              <a:rPr lang="en-US" sz="2400" dirty="0">
                <a:latin typeface="Lucida Console"/>
                <a:cs typeface="Lucida Console"/>
              </a:rPr>
              <a:t> </a:t>
            </a:r>
            <a:endParaRPr lang="en-US" sz="2400" dirty="0">
              <a:effectLst/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254083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Session Tracking Basics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1547" y="1208974"/>
            <a:ext cx="84406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latin typeface="Lucida Console"/>
                <a:cs typeface="Lucida Console"/>
              </a:rPr>
              <a:t>Every user of a site is associated with a </a:t>
            </a:r>
            <a:r>
              <a:rPr lang="en-US" sz="2400" dirty="0" err="1">
                <a:latin typeface="Lucida Console"/>
                <a:cs typeface="Lucida Console"/>
              </a:rPr>
              <a:t>javax.servlet.http.HttpSession</a:t>
            </a:r>
            <a:r>
              <a:rPr lang="en-US" sz="2400" dirty="0">
                <a:latin typeface="Lucida Console"/>
                <a:cs typeface="Lucida Console"/>
              </a:rPr>
              <a:t> object 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>
                <a:latin typeface="Lucida Console"/>
                <a:cs typeface="Lucida Console"/>
              </a:rPr>
              <a:t>To store and retrieve information about the user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Lucida Console"/>
                <a:cs typeface="Lucida Console"/>
              </a:rPr>
              <a:t>Retrieve the current </a:t>
            </a:r>
            <a:r>
              <a:rPr lang="en-US" sz="2400" dirty="0" err="1">
                <a:latin typeface="Lucida Console"/>
                <a:cs typeface="Lucida Console"/>
              </a:rPr>
              <a:t>HttpSession</a:t>
            </a:r>
            <a:r>
              <a:rPr lang="en-US" sz="2400" dirty="0">
                <a:latin typeface="Lucida Console"/>
                <a:cs typeface="Lucida Console"/>
              </a:rPr>
              <a:t> </a:t>
            </a:r>
            <a:r>
              <a:rPr lang="en-US" sz="2400" dirty="0" smtClean="0">
                <a:latin typeface="Lucida Console"/>
                <a:cs typeface="Lucida Console"/>
              </a:rPr>
              <a:t>object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public </a:t>
            </a:r>
            <a:r>
              <a:rPr lang="en-US" sz="2400" dirty="0" err="1">
                <a:latin typeface="Lucida Console"/>
                <a:cs typeface="Lucida Console"/>
              </a:rPr>
              <a:t>HttpSession</a:t>
            </a:r>
            <a:r>
              <a:rPr lang="en-US" sz="2400" dirty="0">
                <a:latin typeface="Lucida Console"/>
                <a:cs typeface="Lucida Console"/>
              </a:rPr>
              <a:t> </a:t>
            </a:r>
            <a:r>
              <a:rPr lang="en-US" sz="2400" dirty="0" err="1">
                <a:latin typeface="Lucida Console"/>
                <a:cs typeface="Lucida Console"/>
              </a:rPr>
              <a:t>HttpServletRequest.getSession</a:t>
            </a:r>
            <a:r>
              <a:rPr lang="en-US" sz="2400" dirty="0">
                <a:latin typeface="Lucida Console"/>
                <a:cs typeface="Lucida Console"/>
              </a:rPr>
              <a:t>() 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dirty="0">
                <a:latin typeface="Lucida Console"/>
                <a:cs typeface="Lucida Console"/>
              </a:rPr>
              <a:t>Creates one if no valid session found </a:t>
            </a:r>
            <a:endParaRPr lang="en-US" sz="2400" dirty="0">
              <a:effectLst/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246085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Session Attributes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1547" y="1208974"/>
            <a:ext cx="844061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latin typeface="Lucida Console"/>
                <a:cs typeface="Lucida Console"/>
              </a:rPr>
              <a:t>To add data to a session </a:t>
            </a:r>
            <a:r>
              <a:rPr lang="en-US" sz="2400" dirty="0" smtClean="0">
                <a:latin typeface="Lucida Console"/>
                <a:cs typeface="Lucida Console"/>
              </a:rPr>
              <a:t>object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public </a:t>
            </a:r>
            <a:r>
              <a:rPr lang="en-US" sz="2400" dirty="0">
                <a:latin typeface="Lucida Console"/>
                <a:cs typeface="Lucida Console"/>
              </a:rPr>
              <a:t>void </a:t>
            </a:r>
            <a:r>
              <a:rPr lang="en-US" sz="2400" dirty="0" err="1" smtClean="0">
                <a:latin typeface="Lucida Console"/>
                <a:cs typeface="Lucida Console"/>
              </a:rPr>
              <a:t>HttpSession.setAttribute</a:t>
            </a:r>
            <a:r>
              <a:rPr lang="en-US" sz="2400" dirty="0" smtClean="0">
                <a:latin typeface="Lucida Console"/>
                <a:cs typeface="Lucida Console"/>
              </a:rPr>
              <a:t> (</a:t>
            </a:r>
            <a:r>
              <a:rPr lang="en-US" sz="2400" dirty="0">
                <a:latin typeface="Lucida Console"/>
                <a:cs typeface="Lucida Console"/>
              </a:rPr>
              <a:t>String name, </a:t>
            </a:r>
            <a:r>
              <a:rPr lang="en-US" sz="2400" dirty="0" smtClean="0">
                <a:latin typeface="Lucida Console"/>
                <a:cs typeface="Lucida Console"/>
              </a:rPr>
              <a:t>Object </a:t>
            </a:r>
            <a:r>
              <a:rPr lang="en-US" sz="2400" dirty="0">
                <a:latin typeface="Lucida Console"/>
                <a:cs typeface="Lucida Console"/>
              </a:rPr>
              <a:t>value</a:t>
            </a:r>
            <a:r>
              <a:rPr lang="en-US" sz="2400" dirty="0" smtClean="0">
                <a:latin typeface="Lucida Console"/>
                <a:cs typeface="Lucida Console"/>
              </a:rPr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To </a:t>
            </a:r>
            <a:r>
              <a:rPr lang="en-US" sz="2400" dirty="0">
                <a:latin typeface="Lucida Console"/>
                <a:cs typeface="Lucida Console"/>
              </a:rPr>
              <a:t>retrieve an object from a session </a:t>
            </a:r>
            <a:endParaRPr lang="en-US" sz="2400" dirty="0" smtClean="0">
              <a:latin typeface="Lucida Console"/>
              <a:cs typeface="Lucida Console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public </a:t>
            </a:r>
            <a:r>
              <a:rPr lang="en-US" sz="2400" dirty="0">
                <a:latin typeface="Lucida Console"/>
                <a:cs typeface="Lucida Console"/>
              </a:rPr>
              <a:t>Object </a:t>
            </a:r>
            <a:r>
              <a:rPr lang="en-US" sz="2400" dirty="0" err="1" smtClean="0">
                <a:latin typeface="Lucida Console"/>
                <a:cs typeface="Lucida Console"/>
              </a:rPr>
              <a:t>HttpSession.getAttribute</a:t>
            </a:r>
            <a:r>
              <a:rPr lang="en-US" sz="2400" dirty="0" smtClean="0">
                <a:latin typeface="Lucida Console"/>
                <a:cs typeface="Lucida Console"/>
              </a:rPr>
              <a:t>	(</a:t>
            </a:r>
            <a:r>
              <a:rPr lang="en-US" sz="2400" dirty="0">
                <a:latin typeface="Lucida Console"/>
                <a:cs typeface="Lucida Console"/>
              </a:rPr>
              <a:t>String name) </a:t>
            </a:r>
            <a:endParaRPr lang="en-US" sz="2400" dirty="0" smtClean="0">
              <a:latin typeface="Lucida Console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To </a:t>
            </a:r>
            <a:r>
              <a:rPr lang="en-US" sz="2400" dirty="0">
                <a:latin typeface="Lucida Console"/>
                <a:cs typeface="Lucida Console"/>
              </a:rPr>
              <a:t>get the names of all objects in a session 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>
                <a:latin typeface="Lucida Console"/>
                <a:cs typeface="Lucida Console"/>
              </a:rPr>
              <a:t>public Enumeration </a:t>
            </a:r>
            <a:r>
              <a:rPr lang="en-US" sz="2400" dirty="0" err="1">
                <a:latin typeface="Lucida Console"/>
                <a:cs typeface="Lucida Console"/>
              </a:rPr>
              <a:t>HttpSession.getAttributeNames</a:t>
            </a:r>
            <a:r>
              <a:rPr lang="en-US" sz="2400" dirty="0">
                <a:latin typeface="Lucida Console"/>
                <a:cs typeface="Lucida Console"/>
              </a:rPr>
              <a:t>() </a:t>
            </a:r>
            <a:endParaRPr lang="en-US" sz="2400" dirty="0" smtClean="0">
              <a:latin typeface="Lucida Console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To </a:t>
            </a:r>
            <a:r>
              <a:rPr lang="en-US" sz="2400" dirty="0">
                <a:latin typeface="Lucida Console"/>
                <a:cs typeface="Lucida Console"/>
              </a:rPr>
              <a:t>remove an object from a session 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>
                <a:latin typeface="Lucida Console"/>
                <a:cs typeface="Lucida Console"/>
              </a:rPr>
              <a:t>public void </a:t>
            </a:r>
            <a:r>
              <a:rPr lang="en-US" sz="2400" dirty="0" err="1" smtClean="0">
                <a:latin typeface="Lucida Console"/>
                <a:cs typeface="Lucida Console"/>
              </a:rPr>
              <a:t>HttpSession.removeAttribute</a:t>
            </a:r>
            <a:r>
              <a:rPr lang="en-US" sz="2400" dirty="0" smtClean="0">
                <a:latin typeface="Lucida Console"/>
                <a:cs typeface="Lucida Console"/>
              </a:rPr>
              <a:t>	(</a:t>
            </a:r>
            <a:r>
              <a:rPr lang="en-US" sz="2400" dirty="0">
                <a:latin typeface="Lucida Console"/>
                <a:cs typeface="Lucida Console"/>
              </a:rPr>
              <a:t>String name</a:t>
            </a:r>
            <a:r>
              <a:rPr lang="en-US" sz="2400" dirty="0" smtClean="0">
                <a:latin typeface="Lucida Console"/>
                <a:cs typeface="Lucida Console"/>
              </a:rPr>
              <a:t>)</a:t>
            </a:r>
            <a:endParaRPr lang="en-US" sz="2400" dirty="0">
              <a:effectLst/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4028722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Session Lifesicle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1547" y="1208974"/>
            <a:ext cx="84406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latin typeface="Lucida Console"/>
                <a:cs typeface="Lucida Console"/>
              </a:rPr>
              <a:t>Sessions do not last forever </a:t>
            </a:r>
            <a:endParaRPr lang="en-US" sz="2400" dirty="0" smtClean="0">
              <a:latin typeface="Lucida Console"/>
              <a:cs typeface="Lucida Console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Expire </a:t>
            </a:r>
            <a:r>
              <a:rPr lang="en-US" sz="2400" dirty="0">
                <a:latin typeface="Lucida Console"/>
                <a:cs typeface="Lucida Console"/>
              </a:rPr>
              <a:t>automatically due to inactivity 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dirty="0">
                <a:latin typeface="Lucida Console"/>
                <a:cs typeface="Lucida Console"/>
              </a:rPr>
              <a:t>Default 30 </a:t>
            </a:r>
            <a:r>
              <a:rPr lang="en-US" sz="2400" dirty="0" smtClean="0">
                <a:latin typeface="Lucida Console"/>
                <a:cs typeface="Lucida Console"/>
              </a:rPr>
              <a:t>min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Explicitly </a:t>
            </a:r>
            <a:r>
              <a:rPr lang="en-US" sz="2400" dirty="0">
                <a:latin typeface="Lucida Console"/>
                <a:cs typeface="Lucida Console"/>
              </a:rPr>
              <a:t>invalidated by servlet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Lucida Console"/>
                <a:cs typeface="Lucida Console"/>
              </a:rPr>
              <a:t>When session expires (or is invalidated) 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>
                <a:latin typeface="Lucida Console"/>
                <a:cs typeface="Lucida Console"/>
              </a:rPr>
              <a:t>The </a:t>
            </a:r>
            <a:r>
              <a:rPr lang="en-US" sz="2400" dirty="0" err="1">
                <a:latin typeface="Lucida Console"/>
                <a:cs typeface="Lucida Console"/>
              </a:rPr>
              <a:t>HttpSession</a:t>
            </a:r>
            <a:r>
              <a:rPr lang="en-US" sz="2400" dirty="0">
                <a:latin typeface="Lucida Console"/>
                <a:cs typeface="Lucida Console"/>
              </a:rPr>
              <a:t> object and its data values are removed </a:t>
            </a:r>
          </a:p>
          <a:p>
            <a:pPr marL="342900" indent="-342900">
              <a:buFont typeface="Arial"/>
              <a:buChar char="•"/>
            </a:pPr>
            <a:endParaRPr lang="en-US" sz="2400" dirty="0">
              <a:effectLst/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4028722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Setting Session Timeout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1547" y="1208974"/>
            <a:ext cx="844061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>
                <a:latin typeface="Lucida Console"/>
                <a:cs typeface="Lucida Console"/>
              </a:rPr>
              <a:t>Setting default session timeout </a:t>
            </a:r>
            <a:endParaRPr lang="en-US" sz="2000" dirty="0" smtClean="0">
              <a:latin typeface="Lucida Console"/>
              <a:cs typeface="Lucida Console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latin typeface="Lucida Console"/>
                <a:cs typeface="Lucida Console"/>
              </a:rPr>
              <a:t>Deployment </a:t>
            </a:r>
            <a:r>
              <a:rPr lang="en-US" sz="2000" dirty="0">
                <a:latin typeface="Lucida Console"/>
                <a:cs typeface="Lucida Console"/>
              </a:rPr>
              <a:t>descriptor, </a:t>
            </a:r>
            <a:r>
              <a:rPr lang="en-US" sz="2000" dirty="0" err="1">
                <a:latin typeface="Lucida Console"/>
                <a:cs typeface="Lucida Console"/>
              </a:rPr>
              <a:t>web.xml</a:t>
            </a:r>
            <a:r>
              <a:rPr lang="en-US" sz="2000" dirty="0">
                <a:latin typeface="Lucida Console"/>
                <a:cs typeface="Lucida Console"/>
              </a:rPr>
              <a:t> 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>
                <a:latin typeface="Lucida Console"/>
                <a:cs typeface="Lucida Console"/>
              </a:rPr>
              <a:t>Applies to all sessions created in the given web application </a:t>
            </a:r>
            <a:endParaRPr lang="en-US" sz="2000" dirty="0" smtClean="0">
              <a:latin typeface="Lucida Console"/>
              <a:cs typeface="Lucida Console"/>
            </a:endParaRPr>
          </a:p>
          <a:p>
            <a:pPr lvl="5"/>
            <a:r>
              <a:rPr lang="en-US" sz="2000" dirty="0" smtClean="0">
                <a:latin typeface="Lucida Console"/>
                <a:cs typeface="Lucida Console"/>
              </a:rPr>
              <a:t>&lt;</a:t>
            </a:r>
            <a:r>
              <a:rPr lang="en-US" sz="2000" dirty="0">
                <a:latin typeface="Lucida Console"/>
                <a:cs typeface="Lucida Console"/>
              </a:rPr>
              <a:t>session-</a:t>
            </a:r>
            <a:r>
              <a:rPr lang="en-US" sz="2000" dirty="0" err="1">
                <a:latin typeface="Lucida Console"/>
                <a:cs typeface="Lucida Console"/>
              </a:rPr>
              <a:t>config</a:t>
            </a:r>
            <a:r>
              <a:rPr lang="en-US" sz="2000" dirty="0">
                <a:latin typeface="Lucida Console"/>
                <a:cs typeface="Lucida Console"/>
              </a:rPr>
              <a:t>&gt; </a:t>
            </a:r>
          </a:p>
          <a:p>
            <a:pPr lvl="5"/>
            <a:r>
              <a:rPr lang="en-US" sz="2000" dirty="0" smtClean="0">
                <a:latin typeface="Lucida Console"/>
                <a:cs typeface="Lucida Console"/>
              </a:rPr>
              <a:t>	&lt;</a:t>
            </a:r>
            <a:r>
              <a:rPr lang="en-US" sz="2000" dirty="0">
                <a:latin typeface="Lucida Console"/>
                <a:cs typeface="Lucida Console"/>
              </a:rPr>
              <a:t>session-timeout&gt;</a:t>
            </a:r>
            <a:br>
              <a:rPr lang="en-US" sz="2000" dirty="0">
                <a:latin typeface="Lucida Console"/>
                <a:cs typeface="Lucida Console"/>
              </a:rPr>
            </a:br>
            <a:r>
              <a:rPr lang="en-US" sz="2000" dirty="0" smtClean="0">
                <a:latin typeface="Lucida Console"/>
                <a:cs typeface="Lucida Console"/>
              </a:rPr>
              <a:t>		30 </a:t>
            </a:r>
            <a:r>
              <a:rPr lang="en-US" sz="2000" dirty="0">
                <a:latin typeface="Lucida Console"/>
                <a:cs typeface="Lucida Console"/>
              </a:rPr>
              <a:t>&lt;!– minutes --&gt; </a:t>
            </a:r>
          </a:p>
          <a:p>
            <a:pPr lvl="5"/>
            <a:r>
              <a:rPr lang="en-US" sz="2000" dirty="0" smtClean="0">
                <a:latin typeface="Lucida Console"/>
                <a:cs typeface="Lucida Console"/>
              </a:rPr>
              <a:t>	&lt;</a:t>
            </a:r>
            <a:r>
              <a:rPr lang="en-US" sz="2000" dirty="0">
                <a:latin typeface="Lucida Console"/>
                <a:cs typeface="Lucida Console"/>
              </a:rPr>
              <a:t>/session-timeout&gt; </a:t>
            </a:r>
            <a:endParaRPr lang="en-US" sz="2000" dirty="0" smtClean="0">
              <a:latin typeface="Lucida Console"/>
              <a:cs typeface="Lucida Console"/>
            </a:endParaRPr>
          </a:p>
          <a:p>
            <a:pPr lvl="5"/>
            <a:r>
              <a:rPr lang="en-US" sz="2000" dirty="0" smtClean="0">
                <a:latin typeface="Lucida Console"/>
                <a:cs typeface="Lucida Console"/>
              </a:rPr>
              <a:t>&lt;</a:t>
            </a:r>
            <a:r>
              <a:rPr lang="en-US" sz="2000" dirty="0">
                <a:latin typeface="Lucida Console"/>
                <a:cs typeface="Lucida Console"/>
              </a:rPr>
              <a:t>/session-</a:t>
            </a:r>
            <a:r>
              <a:rPr lang="en-US" sz="2000" dirty="0" err="1">
                <a:latin typeface="Lucida Console"/>
                <a:cs typeface="Lucida Console"/>
              </a:rPr>
              <a:t>config</a:t>
            </a:r>
            <a:r>
              <a:rPr lang="en-US" sz="2000" dirty="0">
                <a:latin typeface="Lucida Console"/>
                <a:cs typeface="Lucida Console"/>
              </a:rPr>
              <a:t>&gt;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latin typeface="Lucida Console"/>
                <a:cs typeface="Lucida Console"/>
              </a:rPr>
              <a:t>Configured </a:t>
            </a:r>
            <a:r>
              <a:rPr lang="en-US" sz="2000" dirty="0" smtClean="0">
                <a:latin typeface="Lucida Console"/>
                <a:cs typeface="Lucida Console"/>
              </a:rPr>
              <a:t>individually</a:t>
            </a:r>
            <a:endParaRPr lang="en-US" sz="2000" dirty="0">
              <a:latin typeface="Lucida Console"/>
              <a:cs typeface="Lucida Console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latin typeface="Lucida Console"/>
                <a:cs typeface="Lucida Console"/>
              </a:rPr>
              <a:t>public </a:t>
            </a:r>
            <a:r>
              <a:rPr lang="en-US" sz="2000" dirty="0">
                <a:latin typeface="Lucida Console"/>
                <a:cs typeface="Lucida Console"/>
              </a:rPr>
              <a:t>void </a:t>
            </a:r>
            <a:r>
              <a:rPr lang="en-US" sz="2000" dirty="0" err="1" smtClean="0">
                <a:latin typeface="Lucida Console"/>
                <a:cs typeface="Lucida Console"/>
              </a:rPr>
              <a:t>HttpSession.setMaxInactiveInterval</a:t>
            </a:r>
            <a:endParaRPr lang="en-US" sz="2000" dirty="0" smtClean="0">
              <a:latin typeface="Lucida Console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latin typeface="Lucida Console"/>
                <a:cs typeface="Lucida Console"/>
              </a:rPr>
              <a:t>Terminating a session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err="1" smtClean="0">
                <a:latin typeface="Lucida Console"/>
                <a:cs typeface="Lucida Console"/>
              </a:rPr>
              <a:t>session.invalidate</a:t>
            </a:r>
            <a:r>
              <a:rPr lang="en-US" sz="2000" dirty="0" smtClean="0">
                <a:latin typeface="Lucida Console"/>
                <a:cs typeface="Lucida Console"/>
              </a:rPr>
              <a:t>()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latin typeface="Lucida Console"/>
                <a:cs typeface="Lucida Console"/>
              </a:rPr>
              <a:t>Deletes </a:t>
            </a:r>
            <a:r>
              <a:rPr lang="en-US" sz="2000" dirty="0">
                <a:latin typeface="Lucida Console"/>
                <a:cs typeface="Lucida Console"/>
              </a:rPr>
              <a:t>session related attributes form </a:t>
            </a:r>
            <a:r>
              <a:rPr lang="en-US" sz="2000" dirty="0" smtClean="0">
                <a:latin typeface="Lucida Console"/>
                <a:cs typeface="Lucida Console"/>
              </a:rPr>
              <a:t>server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latin typeface="Lucida Console"/>
                <a:cs typeface="Lucida Console"/>
              </a:rPr>
              <a:t>Removes </a:t>
            </a:r>
            <a:r>
              <a:rPr lang="en-US" sz="2000" dirty="0">
                <a:latin typeface="Lucida Console"/>
                <a:cs typeface="Lucida Console"/>
              </a:rPr>
              <a:t>cookie from client </a:t>
            </a:r>
          </a:p>
          <a:p>
            <a:pPr marL="342900" indent="-342900">
              <a:buFont typeface="Arial"/>
              <a:buChar char="•"/>
            </a:pPr>
            <a:endParaRPr lang="en-US" sz="2000" dirty="0">
              <a:effectLst/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4028722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ServletContext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1547" y="1208974"/>
            <a:ext cx="8440616" cy="5632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latin typeface="Lucida Console"/>
                <a:cs typeface="Lucida Console"/>
              </a:rPr>
              <a:t>Reference to the web application in which servlets execute 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>
                <a:latin typeface="Lucida Console"/>
                <a:cs typeface="Lucida Console"/>
              </a:rPr>
              <a:t>One </a:t>
            </a:r>
            <a:r>
              <a:rPr lang="en-US" sz="2400" dirty="0" err="1">
                <a:latin typeface="Lucida Console"/>
                <a:cs typeface="Lucida Console"/>
              </a:rPr>
              <a:t>ServletContext</a:t>
            </a:r>
            <a:r>
              <a:rPr lang="en-US" sz="2400" dirty="0">
                <a:latin typeface="Lucida Console"/>
                <a:cs typeface="Lucida Console"/>
              </a:rPr>
              <a:t> for each app on the server </a:t>
            </a:r>
            <a:endParaRPr lang="en-US" sz="2400" dirty="0" smtClean="0">
              <a:latin typeface="Lucida Console"/>
              <a:cs typeface="Lucida Console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Allow </a:t>
            </a:r>
            <a:r>
              <a:rPr lang="en-US" sz="2400" dirty="0">
                <a:latin typeface="Lucida Console"/>
                <a:cs typeface="Lucida Console"/>
              </a:rPr>
              <a:t>servlets to access server information 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dirty="0" err="1" smtClean="0">
                <a:latin typeface="Lucida Console"/>
                <a:cs typeface="Lucida Console"/>
              </a:rPr>
              <a:t>GenericServlet.getServletContex</a:t>
            </a:r>
            <a:r>
              <a:rPr lang="en-US" sz="2400" dirty="0">
                <a:latin typeface="Lucida Console"/>
                <a:cs typeface="Lucida Console"/>
              </a:rPr>
              <a:t>() </a:t>
            </a:r>
            <a:endParaRPr lang="en-US" sz="2400" dirty="0" smtClean="0">
              <a:latin typeface="Lucida Console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Using </a:t>
            </a:r>
            <a:r>
              <a:rPr lang="en-US" sz="2400" dirty="0" err="1">
                <a:latin typeface="Lucida Console"/>
                <a:cs typeface="Lucida Console"/>
              </a:rPr>
              <a:t>ServletContext</a:t>
            </a:r>
            <a:r>
              <a:rPr lang="en-US" sz="2400" dirty="0">
                <a:latin typeface="Lucida Console"/>
                <a:cs typeface="Lucida Console"/>
              </a:rPr>
              <a:t>, servlets can 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>
                <a:latin typeface="Lucida Console"/>
                <a:cs typeface="Lucida Console"/>
              </a:rPr>
              <a:t>Log </a:t>
            </a:r>
            <a:r>
              <a:rPr lang="en-US" sz="2400" dirty="0" smtClean="0">
                <a:latin typeface="Lucida Console"/>
                <a:cs typeface="Lucida Console"/>
              </a:rPr>
              <a:t>events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Obtain </a:t>
            </a:r>
            <a:r>
              <a:rPr lang="en-US" sz="2400" dirty="0">
                <a:latin typeface="Lucida Console"/>
                <a:cs typeface="Lucida Console"/>
              </a:rPr>
              <a:t>URL references to </a:t>
            </a:r>
            <a:r>
              <a:rPr lang="en-US" sz="2400" dirty="0" smtClean="0">
                <a:latin typeface="Lucida Console"/>
                <a:cs typeface="Lucida Console"/>
              </a:rPr>
              <a:t>resources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Access </a:t>
            </a:r>
            <a:r>
              <a:rPr lang="en-US" sz="2400" dirty="0">
                <a:latin typeface="Lucida Console"/>
                <a:cs typeface="Lucida Console"/>
              </a:rPr>
              <a:t>to initialization parameters (in </a:t>
            </a:r>
            <a:r>
              <a:rPr lang="en-US" sz="2400" dirty="0" err="1">
                <a:latin typeface="Lucida Console"/>
                <a:cs typeface="Lucida Console"/>
              </a:rPr>
              <a:t>web.xml</a:t>
            </a:r>
            <a:r>
              <a:rPr lang="en-US" sz="2400" dirty="0">
                <a:latin typeface="Lucida Console"/>
                <a:cs typeface="Lucida Console"/>
              </a:rPr>
              <a:t>) 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>
                <a:latin typeface="Lucida Console"/>
                <a:cs typeface="Lucida Console"/>
              </a:rPr>
              <a:t>Share attributes with other servlets in the context </a:t>
            </a:r>
            <a:endParaRPr lang="en-US" sz="2400" dirty="0" smtClean="0">
              <a:latin typeface="Lucida Console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endParaRPr lang="en-US" sz="2400" dirty="0">
              <a:effectLst/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4028722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Servlet API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335900"/>
            <a:ext cx="806488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err="1" smtClean="0">
                <a:latin typeface="Lucida Console"/>
                <a:cs typeface="Lucida Console"/>
              </a:rPr>
              <a:t>javax.servlet</a:t>
            </a:r>
            <a:endParaRPr lang="en-US" sz="2000" dirty="0">
              <a:latin typeface="Lucida Console"/>
              <a:cs typeface="Lucida Console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latin typeface="Lucida Console"/>
                <a:cs typeface="Lucida Console"/>
              </a:rPr>
              <a:t>Support </a:t>
            </a:r>
            <a:r>
              <a:rPr lang="en-US" sz="2000" dirty="0">
                <a:latin typeface="Lucida Console"/>
                <a:cs typeface="Lucida Console"/>
              </a:rPr>
              <a:t>generic, protocol-independent servlets 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>
                <a:latin typeface="Lucida Console"/>
                <a:cs typeface="Lucida Console"/>
              </a:rPr>
              <a:t>Servlet (interface</a:t>
            </a:r>
            <a:r>
              <a:rPr lang="en-US" sz="2000" dirty="0" smtClean="0">
                <a:latin typeface="Lucida Console"/>
                <a:cs typeface="Lucida Console"/>
              </a:rPr>
              <a:t>)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 err="1" smtClean="0">
                <a:latin typeface="Lucida Console"/>
                <a:cs typeface="Lucida Console"/>
              </a:rPr>
              <a:t>GenericServlet</a:t>
            </a:r>
            <a:r>
              <a:rPr lang="en-US" sz="2000" dirty="0" smtClean="0">
                <a:latin typeface="Lucida Console"/>
                <a:cs typeface="Lucida Console"/>
              </a:rPr>
              <a:t> </a:t>
            </a:r>
            <a:r>
              <a:rPr lang="en-US" sz="2000" dirty="0">
                <a:latin typeface="Lucida Console"/>
                <a:cs typeface="Lucida Console"/>
              </a:rPr>
              <a:t>(class) 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 err="1" smtClean="0">
                <a:latin typeface="Lucida Console"/>
                <a:cs typeface="Lucida Console"/>
              </a:rPr>
              <a:t>ServletRequest</a:t>
            </a:r>
            <a:r>
              <a:rPr lang="en-US" sz="2000" dirty="0" smtClean="0">
                <a:latin typeface="Lucida Console"/>
                <a:cs typeface="Lucida Console"/>
              </a:rPr>
              <a:t> </a:t>
            </a:r>
            <a:r>
              <a:rPr lang="en-US" sz="2000" dirty="0">
                <a:latin typeface="Lucida Console"/>
                <a:cs typeface="Lucida Console"/>
              </a:rPr>
              <a:t>and </a:t>
            </a:r>
            <a:r>
              <a:rPr lang="en-US" sz="2000" dirty="0" err="1">
                <a:latin typeface="Lucida Console"/>
                <a:cs typeface="Lucida Console"/>
              </a:rPr>
              <a:t>ServletResponse</a:t>
            </a:r>
            <a:r>
              <a:rPr lang="en-US" sz="2000" dirty="0">
                <a:latin typeface="Lucida Console"/>
                <a:cs typeface="Lucida Console"/>
              </a:rPr>
              <a:t> </a:t>
            </a:r>
          </a:p>
          <a:p>
            <a:pPr marL="1714500" lvl="3" indent="-342900">
              <a:buFont typeface="Arial"/>
              <a:buChar char="•"/>
            </a:pPr>
            <a:r>
              <a:rPr lang="en-US" sz="2000" dirty="0">
                <a:latin typeface="Lucida Console"/>
                <a:cs typeface="Lucida Console"/>
              </a:rPr>
              <a:t>Provide access to generic server requests and responses </a:t>
            </a:r>
            <a:endParaRPr lang="en-US" sz="2000" dirty="0" smtClean="0">
              <a:latin typeface="Lucida Console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 err="1" smtClean="0">
                <a:latin typeface="Lucida Console"/>
                <a:cs typeface="Lucida Console"/>
              </a:rPr>
              <a:t>javax.servlet.http</a:t>
            </a:r>
            <a:r>
              <a:rPr lang="en-US" sz="2000" dirty="0" smtClean="0">
                <a:latin typeface="Lucida Console"/>
                <a:cs typeface="Lucida Console"/>
              </a:rPr>
              <a:t> </a:t>
            </a:r>
            <a:endParaRPr lang="en-US" sz="2000" dirty="0">
              <a:latin typeface="Lucida Console"/>
              <a:cs typeface="Lucida Console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000" dirty="0">
                <a:latin typeface="Lucida Console"/>
                <a:cs typeface="Lucida Console"/>
              </a:rPr>
              <a:t>Extended to add HTTP-specific functionality </a:t>
            </a:r>
            <a:endParaRPr lang="en-US" sz="2000" dirty="0" smtClean="0">
              <a:latin typeface="Lucida Console"/>
              <a:cs typeface="Lucida Console"/>
            </a:endParaRPr>
          </a:p>
          <a:p>
            <a:pPr marL="1257300" lvl="2" indent="-342900">
              <a:buFont typeface="Arial"/>
              <a:buChar char="•"/>
            </a:pPr>
            <a:r>
              <a:rPr lang="en-US" sz="2000" dirty="0" err="1" smtClean="0">
                <a:latin typeface="Lucida Console"/>
                <a:cs typeface="Lucida Console"/>
              </a:rPr>
              <a:t>HttpServlet</a:t>
            </a:r>
            <a:r>
              <a:rPr lang="en-US" sz="2000" dirty="0" smtClean="0">
                <a:latin typeface="Lucida Console"/>
                <a:cs typeface="Lucida Console"/>
              </a:rPr>
              <a:t> </a:t>
            </a:r>
            <a:r>
              <a:rPr lang="en-US" sz="2000" dirty="0">
                <a:latin typeface="Lucida Console"/>
                <a:cs typeface="Lucida Console"/>
              </a:rPr>
              <a:t>(extends </a:t>
            </a:r>
            <a:r>
              <a:rPr lang="en-US" sz="2000" dirty="0" err="1">
                <a:latin typeface="Lucida Console"/>
                <a:cs typeface="Lucida Console"/>
              </a:rPr>
              <a:t>GenericServlet</a:t>
            </a:r>
            <a:r>
              <a:rPr lang="en-US" sz="2000" dirty="0">
                <a:latin typeface="Lucida Console"/>
                <a:cs typeface="Lucida Console"/>
              </a:rPr>
              <a:t> ) </a:t>
            </a:r>
          </a:p>
          <a:p>
            <a:pPr marL="1714500" lvl="3" indent="-342900">
              <a:buFont typeface="Arial"/>
              <a:buChar char="•"/>
            </a:pPr>
            <a:r>
              <a:rPr lang="en-US" sz="2000" dirty="0" err="1">
                <a:latin typeface="Lucida Console"/>
                <a:cs typeface="Lucida Console"/>
              </a:rPr>
              <a:t>doGet</a:t>
            </a:r>
            <a:r>
              <a:rPr lang="en-US" sz="2000" dirty="0">
                <a:latin typeface="Lucida Console"/>
                <a:cs typeface="Lucida Console"/>
              </a:rPr>
              <a:t>() </a:t>
            </a:r>
          </a:p>
          <a:p>
            <a:pPr marL="1714500" lvl="3" indent="-342900">
              <a:buFont typeface="Arial"/>
              <a:buChar char="•"/>
            </a:pPr>
            <a:r>
              <a:rPr lang="en-US" sz="2000" dirty="0" err="1">
                <a:latin typeface="Lucida Console"/>
                <a:cs typeface="Lucida Console"/>
              </a:rPr>
              <a:t>doPost</a:t>
            </a:r>
            <a:r>
              <a:rPr lang="en-US" sz="2000" dirty="0">
                <a:latin typeface="Lucida Console"/>
                <a:cs typeface="Lucida Console"/>
              </a:rPr>
              <a:t>() 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 err="1">
                <a:latin typeface="Lucida Console"/>
                <a:cs typeface="Lucida Console"/>
              </a:rPr>
              <a:t>HttpServletRequest</a:t>
            </a:r>
            <a:r>
              <a:rPr lang="en-US" sz="2000" dirty="0">
                <a:latin typeface="Lucida Console"/>
                <a:cs typeface="Lucida Console"/>
              </a:rPr>
              <a:t> and </a:t>
            </a:r>
            <a:r>
              <a:rPr lang="en-US" sz="2000" dirty="0" err="1">
                <a:latin typeface="Lucida Console"/>
                <a:cs typeface="Lucida Console"/>
              </a:rPr>
              <a:t>HttpServletResponse</a:t>
            </a:r>
            <a:r>
              <a:rPr lang="en-US" sz="2000" dirty="0">
                <a:latin typeface="Lucida Console"/>
                <a:cs typeface="Lucida Console"/>
              </a:rPr>
              <a:t> </a:t>
            </a:r>
            <a:endParaRPr lang="en-US" sz="2000" dirty="0" smtClean="0">
              <a:latin typeface="Lucida Console"/>
              <a:cs typeface="Lucida Console"/>
            </a:endParaRPr>
          </a:p>
          <a:p>
            <a:pPr marL="1257300" lvl="2" indent="-342900">
              <a:buFont typeface="Arial"/>
              <a:buChar char="•"/>
            </a:pPr>
            <a:r>
              <a:rPr lang="en-US" sz="2000" dirty="0" smtClean="0">
                <a:latin typeface="Lucida Console"/>
                <a:cs typeface="Lucida Console"/>
              </a:rPr>
              <a:t>Provide </a:t>
            </a:r>
            <a:r>
              <a:rPr lang="en-US" sz="2000" dirty="0">
                <a:latin typeface="Lucida Console"/>
                <a:cs typeface="Lucida Console"/>
              </a:rPr>
              <a:t>access to HTTP requests and responses </a:t>
            </a:r>
          </a:p>
          <a:p>
            <a:pPr marL="342900" indent="-342900">
              <a:buFont typeface="Arial"/>
              <a:buChar char="•"/>
            </a:pPr>
            <a:endParaRPr lang="sq-AL" sz="2000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349042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User Defined Servlets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335900"/>
            <a:ext cx="80648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latin typeface="Lucida Console"/>
                <a:cs typeface="Lucida Console"/>
              </a:rPr>
              <a:t>Inherit from </a:t>
            </a:r>
            <a:r>
              <a:rPr lang="en-US" sz="2400" dirty="0" err="1" smtClean="0">
                <a:latin typeface="Lucida Console"/>
                <a:cs typeface="Lucida Console"/>
              </a:rPr>
              <a:t>HttpServlet</a:t>
            </a:r>
            <a:endParaRPr lang="en-US" sz="2400" dirty="0">
              <a:latin typeface="Lucida Console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Override </a:t>
            </a:r>
            <a:r>
              <a:rPr lang="en-US" sz="2400" dirty="0" err="1">
                <a:latin typeface="Lucida Console"/>
                <a:cs typeface="Lucida Console"/>
              </a:rPr>
              <a:t>doGet</a:t>
            </a:r>
            <a:r>
              <a:rPr lang="en-US" sz="2400" dirty="0">
                <a:latin typeface="Lucida Console"/>
                <a:cs typeface="Lucida Console"/>
              </a:rPr>
              <a:t>() and </a:t>
            </a:r>
            <a:r>
              <a:rPr lang="en-US" sz="2400" dirty="0" err="1">
                <a:latin typeface="Lucida Console"/>
                <a:cs typeface="Lucida Console"/>
              </a:rPr>
              <a:t>doPost</a:t>
            </a:r>
            <a:r>
              <a:rPr lang="en-US" sz="2400" dirty="0">
                <a:latin typeface="Lucida Console"/>
                <a:cs typeface="Lucida Console"/>
              </a:rPr>
              <a:t>() 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>
                <a:latin typeface="Lucida Console"/>
                <a:cs typeface="Lucida Console"/>
              </a:rPr>
              <a:t>To handle GET and POST requests </a:t>
            </a:r>
            <a:endParaRPr lang="en-US" sz="2400" dirty="0" smtClean="0">
              <a:latin typeface="Lucida Console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Have </a:t>
            </a:r>
            <a:r>
              <a:rPr lang="en-US" sz="2400" dirty="0">
                <a:latin typeface="Lucida Console"/>
                <a:cs typeface="Lucida Console"/>
              </a:rPr>
              <a:t>no main() method </a:t>
            </a:r>
          </a:p>
          <a:p>
            <a:pPr marL="342900" indent="-342900">
              <a:buFont typeface="Arial"/>
              <a:buChar char="•"/>
            </a:pPr>
            <a:endParaRPr lang="sq-AL" sz="2400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789768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doGet() and doPost()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335900"/>
            <a:ext cx="8064884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latin typeface="Lucida Console"/>
                <a:cs typeface="Lucida Console"/>
              </a:rPr>
              <a:t>protected void </a:t>
            </a:r>
            <a:r>
              <a:rPr lang="en-US" sz="2400" dirty="0" err="1">
                <a:latin typeface="Lucida Console"/>
                <a:cs typeface="Lucida Console"/>
              </a:rPr>
              <a:t>doGet</a:t>
            </a:r>
            <a:r>
              <a:rPr lang="en-US" sz="2400" dirty="0">
                <a:latin typeface="Lucida Console"/>
                <a:cs typeface="Lucida Console"/>
              </a:rPr>
              <a:t>( </a:t>
            </a:r>
            <a:endParaRPr lang="en-US" sz="2400" dirty="0" smtClean="0">
              <a:latin typeface="Lucida Console"/>
              <a:cs typeface="Lucida Console"/>
            </a:endParaRPr>
          </a:p>
          <a:p>
            <a:r>
              <a:rPr lang="en-US" sz="2400" dirty="0">
                <a:latin typeface="Lucida Console"/>
                <a:cs typeface="Lucida Console"/>
              </a:rPr>
              <a:t>	</a:t>
            </a:r>
            <a:r>
              <a:rPr lang="en-US" sz="2400" dirty="0" smtClean="0">
                <a:latin typeface="Lucida Console"/>
                <a:cs typeface="Lucida Console"/>
              </a:rPr>
              <a:t>	</a:t>
            </a:r>
            <a:r>
              <a:rPr lang="en-US" sz="2400" dirty="0" err="1" smtClean="0">
                <a:latin typeface="Lucida Console"/>
                <a:cs typeface="Lucida Console"/>
              </a:rPr>
              <a:t>HttpServletRequest</a:t>
            </a:r>
            <a:r>
              <a:rPr lang="en-US" sz="2400" dirty="0" smtClean="0">
                <a:latin typeface="Lucida Console"/>
                <a:cs typeface="Lucida Console"/>
              </a:rPr>
              <a:t> </a:t>
            </a:r>
            <a:r>
              <a:rPr lang="en-US" sz="2400" dirty="0" err="1">
                <a:latin typeface="Lucida Console"/>
                <a:cs typeface="Lucida Console"/>
              </a:rPr>
              <a:t>req</a:t>
            </a:r>
            <a:r>
              <a:rPr lang="en-US" sz="2400" dirty="0" smtClean="0">
                <a:latin typeface="Lucida Console"/>
                <a:cs typeface="Lucida Console"/>
              </a:rPr>
              <a:t>,</a:t>
            </a:r>
          </a:p>
          <a:p>
            <a:r>
              <a:rPr lang="en-US" sz="2400" dirty="0">
                <a:latin typeface="Lucida Console"/>
                <a:cs typeface="Lucida Console"/>
              </a:rPr>
              <a:t>	</a:t>
            </a:r>
            <a:r>
              <a:rPr lang="en-US" sz="2400" dirty="0" smtClean="0">
                <a:latin typeface="Lucida Console"/>
                <a:cs typeface="Lucida Console"/>
              </a:rPr>
              <a:t>	</a:t>
            </a:r>
            <a:r>
              <a:rPr lang="en-US" sz="2400" dirty="0" err="1" smtClean="0">
                <a:latin typeface="Lucida Console"/>
                <a:cs typeface="Lucida Console"/>
              </a:rPr>
              <a:t>HttpServletResponse</a:t>
            </a:r>
            <a:r>
              <a:rPr lang="en-US" sz="2400" dirty="0" smtClean="0">
                <a:latin typeface="Lucida Console"/>
                <a:cs typeface="Lucida Console"/>
              </a:rPr>
              <a:t> </a:t>
            </a:r>
            <a:r>
              <a:rPr lang="en-US" sz="2400" dirty="0" err="1">
                <a:latin typeface="Lucida Console"/>
                <a:cs typeface="Lucida Console"/>
              </a:rPr>
              <a:t>resp</a:t>
            </a:r>
            <a:r>
              <a:rPr lang="en-US" sz="2400" dirty="0">
                <a:latin typeface="Lucida Console"/>
                <a:cs typeface="Lucida Console"/>
              </a:rPr>
              <a:t>) </a:t>
            </a:r>
            <a:endParaRPr lang="en-US" sz="2400" dirty="0" smtClean="0">
              <a:latin typeface="Lucida Console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endParaRPr lang="en-US" sz="2400" dirty="0" smtClean="0">
              <a:latin typeface="Lucida Console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endParaRPr lang="en-US" sz="2400" dirty="0">
              <a:latin typeface="Lucida Console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protected </a:t>
            </a:r>
            <a:r>
              <a:rPr lang="en-US" sz="2400" dirty="0">
                <a:latin typeface="Lucida Console"/>
                <a:cs typeface="Lucida Console"/>
              </a:rPr>
              <a:t>void </a:t>
            </a:r>
            <a:r>
              <a:rPr lang="en-US" sz="2400" dirty="0" err="1">
                <a:latin typeface="Lucida Console"/>
                <a:cs typeface="Lucida Console"/>
              </a:rPr>
              <a:t>doPost</a:t>
            </a:r>
            <a:r>
              <a:rPr lang="en-US" sz="2400" dirty="0">
                <a:latin typeface="Lucida Console"/>
                <a:cs typeface="Lucida Console"/>
              </a:rPr>
              <a:t>( </a:t>
            </a:r>
            <a:endParaRPr lang="en-US" sz="2400" dirty="0" smtClean="0">
              <a:latin typeface="Lucida Console"/>
              <a:cs typeface="Lucida Console"/>
            </a:endParaRPr>
          </a:p>
          <a:p>
            <a:r>
              <a:rPr lang="en-US" sz="2400" dirty="0">
                <a:latin typeface="Lucida Console"/>
                <a:cs typeface="Lucida Console"/>
              </a:rPr>
              <a:t>	</a:t>
            </a:r>
            <a:r>
              <a:rPr lang="en-US" sz="2400" dirty="0" smtClean="0">
                <a:latin typeface="Lucida Console"/>
                <a:cs typeface="Lucida Console"/>
              </a:rPr>
              <a:t>	</a:t>
            </a:r>
            <a:r>
              <a:rPr lang="en-US" sz="2400" dirty="0" err="1" smtClean="0">
                <a:latin typeface="Lucida Console"/>
                <a:cs typeface="Lucida Console"/>
              </a:rPr>
              <a:t>HttpServletRequest</a:t>
            </a:r>
            <a:r>
              <a:rPr lang="en-US" sz="2400" dirty="0" smtClean="0">
                <a:latin typeface="Lucida Console"/>
                <a:cs typeface="Lucida Console"/>
              </a:rPr>
              <a:t> </a:t>
            </a:r>
            <a:r>
              <a:rPr lang="en-US" sz="2400" dirty="0" err="1">
                <a:latin typeface="Lucida Console"/>
                <a:cs typeface="Lucida Console"/>
              </a:rPr>
              <a:t>req</a:t>
            </a:r>
            <a:r>
              <a:rPr lang="en-US" sz="2400" dirty="0">
                <a:latin typeface="Lucida Console"/>
                <a:cs typeface="Lucida Console"/>
              </a:rPr>
              <a:t>, </a:t>
            </a:r>
            <a:endParaRPr lang="en-US" sz="2400" dirty="0" smtClean="0">
              <a:latin typeface="Lucida Console"/>
              <a:cs typeface="Lucida Console"/>
            </a:endParaRPr>
          </a:p>
          <a:p>
            <a:r>
              <a:rPr lang="en-US" sz="2400" dirty="0">
                <a:latin typeface="Lucida Console"/>
                <a:cs typeface="Lucida Console"/>
              </a:rPr>
              <a:t>	</a:t>
            </a:r>
            <a:r>
              <a:rPr lang="en-US" sz="2400" dirty="0" smtClean="0">
                <a:latin typeface="Lucida Console"/>
                <a:cs typeface="Lucida Console"/>
              </a:rPr>
              <a:t>	</a:t>
            </a:r>
            <a:r>
              <a:rPr lang="en-US" sz="2400" dirty="0" err="1" smtClean="0">
                <a:latin typeface="Lucida Console"/>
                <a:cs typeface="Lucida Console"/>
              </a:rPr>
              <a:t>HttpServletResponse</a:t>
            </a:r>
            <a:r>
              <a:rPr lang="en-US" sz="2400" dirty="0" smtClean="0">
                <a:latin typeface="Lucida Console"/>
                <a:cs typeface="Lucida Console"/>
              </a:rPr>
              <a:t> </a:t>
            </a:r>
            <a:r>
              <a:rPr lang="en-US" sz="2400" dirty="0" err="1">
                <a:latin typeface="Lucida Console"/>
                <a:cs typeface="Lucida Console"/>
              </a:rPr>
              <a:t>resp</a:t>
            </a:r>
            <a:r>
              <a:rPr lang="en-US" sz="2400" dirty="0" smtClean="0">
                <a:latin typeface="Lucida Console"/>
                <a:cs typeface="Lucida Console"/>
              </a:rPr>
              <a:t>)</a:t>
            </a:r>
          </a:p>
          <a:p>
            <a:endParaRPr lang="en-US" sz="2400" dirty="0">
              <a:latin typeface="Lucida Console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example</a:t>
            </a:r>
            <a:endParaRPr lang="en-US" sz="2400" dirty="0">
              <a:latin typeface="Lucida Console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endParaRPr lang="sq-AL" sz="2400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486317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End-to-end process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335900"/>
            <a:ext cx="806488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latin typeface="Lucida Console"/>
                <a:cs typeface="Lucida Console"/>
              </a:rPr>
              <a:t>Client makes </a:t>
            </a:r>
            <a:r>
              <a:rPr lang="en-US" sz="2000" dirty="0">
                <a:latin typeface="Lucida Console"/>
                <a:cs typeface="Lucida Console"/>
              </a:rPr>
              <a:t>a request to a servlet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latin typeface="Lucida Console"/>
                <a:cs typeface="Lucida Console"/>
              </a:rPr>
              <a:t>Web </a:t>
            </a:r>
            <a:r>
              <a:rPr lang="en-US" sz="2000" dirty="0" smtClean="0">
                <a:latin typeface="Lucida Console"/>
                <a:cs typeface="Lucida Console"/>
              </a:rPr>
              <a:t>Server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latin typeface="Lucida Console"/>
                <a:cs typeface="Lucida Console"/>
              </a:rPr>
              <a:t>Receives </a:t>
            </a:r>
            <a:r>
              <a:rPr lang="en-US" sz="2000" dirty="0">
                <a:latin typeface="Lucida Console"/>
                <a:cs typeface="Lucida Console"/>
              </a:rPr>
              <a:t>the </a:t>
            </a:r>
            <a:r>
              <a:rPr lang="en-US" sz="2000" dirty="0" smtClean="0">
                <a:latin typeface="Lucida Console"/>
                <a:cs typeface="Lucida Console"/>
              </a:rPr>
              <a:t>request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latin typeface="Lucida Console"/>
                <a:cs typeface="Lucida Console"/>
              </a:rPr>
              <a:t>Identifies </a:t>
            </a:r>
            <a:r>
              <a:rPr lang="en-US" sz="2000" dirty="0">
                <a:latin typeface="Lucida Console"/>
                <a:cs typeface="Lucida Console"/>
              </a:rPr>
              <a:t>the request as a servlet </a:t>
            </a:r>
            <a:r>
              <a:rPr lang="en-US" sz="2000" dirty="0" smtClean="0">
                <a:latin typeface="Lucida Console"/>
                <a:cs typeface="Lucida Console"/>
              </a:rPr>
              <a:t>request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latin typeface="Lucida Console"/>
                <a:cs typeface="Lucida Console"/>
              </a:rPr>
              <a:t>Passes </a:t>
            </a:r>
            <a:r>
              <a:rPr lang="en-US" sz="2000" dirty="0">
                <a:latin typeface="Lucida Console"/>
                <a:cs typeface="Lucida Console"/>
              </a:rPr>
              <a:t>the request to the servlet container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latin typeface="Lucida Console"/>
                <a:cs typeface="Lucida Console"/>
              </a:rPr>
              <a:t>Servlet </a:t>
            </a:r>
            <a:r>
              <a:rPr lang="en-US" sz="2000" dirty="0" smtClean="0">
                <a:latin typeface="Lucida Console"/>
                <a:cs typeface="Lucida Console"/>
              </a:rPr>
              <a:t>Container</a:t>
            </a:r>
            <a:endParaRPr lang="en-US" sz="2000" dirty="0">
              <a:latin typeface="Lucida Console"/>
              <a:cs typeface="Lucida Console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latin typeface="Lucida Console"/>
                <a:cs typeface="Lucida Console"/>
              </a:rPr>
              <a:t>Locates </a:t>
            </a:r>
            <a:r>
              <a:rPr lang="en-US" sz="2000" dirty="0">
                <a:latin typeface="Lucida Console"/>
                <a:cs typeface="Lucida Console"/>
              </a:rPr>
              <a:t>the servlet</a:t>
            </a:r>
            <a:br>
              <a:rPr lang="en-US" sz="2000" dirty="0">
                <a:latin typeface="Lucida Console"/>
                <a:cs typeface="Lucida Console"/>
              </a:rPr>
            </a:br>
            <a:r>
              <a:rPr lang="en-US" sz="2000" dirty="0">
                <a:latin typeface="Lucida Console"/>
                <a:cs typeface="Lucida Console"/>
              </a:rPr>
              <a:t>Passes the request to the servlet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latin typeface="Lucida Console"/>
                <a:cs typeface="Lucida Console"/>
              </a:rPr>
              <a:t>Servlet</a:t>
            </a:r>
            <a:endParaRPr lang="en-US" sz="2000" dirty="0">
              <a:latin typeface="Lucida Console"/>
              <a:cs typeface="Lucida Console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latin typeface="Lucida Console"/>
                <a:cs typeface="Lucida Console"/>
              </a:rPr>
              <a:t>Executes </a:t>
            </a:r>
            <a:r>
              <a:rPr lang="en-US" sz="2000" dirty="0">
                <a:latin typeface="Lucida Console"/>
                <a:cs typeface="Lucida Console"/>
              </a:rPr>
              <a:t>in the current </a:t>
            </a:r>
            <a:r>
              <a:rPr lang="en-US" sz="2000" dirty="0" smtClean="0">
                <a:latin typeface="Lucida Console"/>
                <a:cs typeface="Lucida Console"/>
              </a:rPr>
              <a:t>thread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latin typeface="Lucida Console"/>
                <a:cs typeface="Lucida Console"/>
              </a:rPr>
              <a:t>The </a:t>
            </a:r>
            <a:r>
              <a:rPr lang="en-US" sz="2000" dirty="0">
                <a:latin typeface="Lucida Console"/>
                <a:cs typeface="Lucida Console"/>
              </a:rPr>
              <a:t>servlet can store/retrieve objects from the </a:t>
            </a:r>
            <a:r>
              <a:rPr lang="en-US" sz="2000" dirty="0" smtClean="0">
                <a:latin typeface="Lucida Console"/>
                <a:cs typeface="Lucida Console"/>
              </a:rPr>
              <a:t>container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latin typeface="Lucida Console"/>
                <a:cs typeface="Lucida Console"/>
              </a:rPr>
              <a:t>Output </a:t>
            </a:r>
            <a:r>
              <a:rPr lang="en-US" sz="2000" dirty="0">
                <a:latin typeface="Lucida Console"/>
                <a:cs typeface="Lucida Console"/>
              </a:rPr>
              <a:t>is sent back to the requesting browser via the web server </a:t>
            </a:r>
            <a:endParaRPr lang="en-US" sz="2000" dirty="0" smtClean="0">
              <a:latin typeface="Lucida Console"/>
              <a:cs typeface="Lucida Console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latin typeface="Lucida Console"/>
                <a:cs typeface="Lucida Console"/>
              </a:rPr>
              <a:t>Servlet </a:t>
            </a:r>
            <a:r>
              <a:rPr lang="en-US" sz="2000" dirty="0">
                <a:latin typeface="Lucida Console"/>
                <a:cs typeface="Lucida Console"/>
              </a:rPr>
              <a:t>continues to be available in the servlet container </a:t>
            </a:r>
          </a:p>
          <a:p>
            <a:pPr marL="342900" indent="-342900">
              <a:buFont typeface="Arial"/>
              <a:buChar char="•"/>
            </a:pPr>
            <a:endParaRPr lang="sq-AL" sz="2000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961870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Servlet Container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335900"/>
            <a:ext cx="80648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>
                <a:latin typeface="Lucida Console"/>
                <a:cs typeface="Lucida Console"/>
              </a:rPr>
              <a:t>Provide web server with servlet support </a:t>
            </a:r>
            <a:endParaRPr lang="en-US" sz="2000" dirty="0" smtClean="0">
              <a:latin typeface="Lucida Console"/>
              <a:cs typeface="Lucida Console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latin typeface="Lucida Console"/>
                <a:cs typeface="Lucida Console"/>
              </a:rPr>
              <a:t>Execute </a:t>
            </a:r>
            <a:r>
              <a:rPr lang="en-US" sz="2000" dirty="0">
                <a:latin typeface="Lucida Console"/>
                <a:cs typeface="Lucida Console"/>
              </a:rPr>
              <a:t>and manage </a:t>
            </a:r>
            <a:r>
              <a:rPr lang="en-US" sz="2000" dirty="0" smtClean="0">
                <a:latin typeface="Lucida Console"/>
                <a:cs typeface="Lucida Console"/>
              </a:rPr>
              <a:t>servlets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latin typeface="Lucida Console"/>
                <a:cs typeface="Lucida Console"/>
              </a:rPr>
              <a:t>E.g</a:t>
            </a:r>
            <a:r>
              <a:rPr lang="en-US" sz="2000" dirty="0">
                <a:latin typeface="Lucida Console"/>
                <a:cs typeface="Lucida Console"/>
              </a:rPr>
              <a:t>., Tomcat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latin typeface="Lucida Console"/>
                <a:cs typeface="Lucida Console"/>
              </a:rPr>
              <a:t>Must conform to the following lifecycle </a:t>
            </a:r>
            <a:r>
              <a:rPr lang="en-US" sz="2000" dirty="0" smtClean="0">
                <a:latin typeface="Lucida Console"/>
                <a:cs typeface="Lucida Console"/>
              </a:rPr>
              <a:t>contract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latin typeface="Lucida Console"/>
                <a:cs typeface="Lucida Console"/>
              </a:rPr>
              <a:t>Create </a:t>
            </a:r>
            <a:r>
              <a:rPr lang="en-US" sz="2000" dirty="0">
                <a:latin typeface="Lucida Console"/>
                <a:cs typeface="Lucida Console"/>
              </a:rPr>
              <a:t>and initialize the </a:t>
            </a:r>
            <a:r>
              <a:rPr lang="en-US" sz="2000" dirty="0" smtClean="0">
                <a:latin typeface="Lucida Console"/>
                <a:cs typeface="Lucida Console"/>
              </a:rPr>
              <a:t>servlet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latin typeface="Lucida Console"/>
                <a:cs typeface="Lucida Console"/>
              </a:rPr>
              <a:t>Handle </a:t>
            </a:r>
            <a:r>
              <a:rPr lang="en-US" sz="2000" dirty="0">
                <a:latin typeface="Lucida Console"/>
                <a:cs typeface="Lucida Console"/>
              </a:rPr>
              <a:t>zero or more service calls from </a:t>
            </a:r>
            <a:r>
              <a:rPr lang="en-US" sz="2000" dirty="0" smtClean="0">
                <a:latin typeface="Lucida Console"/>
                <a:cs typeface="Lucida Console"/>
              </a:rPr>
              <a:t>clients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latin typeface="Lucida Console"/>
                <a:cs typeface="Lucida Console"/>
              </a:rPr>
              <a:t>Destroy </a:t>
            </a:r>
            <a:r>
              <a:rPr lang="en-US" sz="2000" dirty="0">
                <a:latin typeface="Lucida Console"/>
                <a:cs typeface="Lucida Console"/>
              </a:rPr>
              <a:t>the servlet and then garbage collect it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latin typeface="Lucida Console"/>
                <a:cs typeface="Lucida Console"/>
              </a:rPr>
              <a:t>Usually </a:t>
            </a:r>
            <a:r>
              <a:rPr lang="en-US" sz="2000" dirty="0">
                <a:latin typeface="Lucida Console"/>
                <a:cs typeface="Lucida Console"/>
              </a:rPr>
              <a:t>execute all servlets in a single JVM </a:t>
            </a:r>
            <a:endParaRPr lang="en-US" sz="2000" dirty="0">
              <a:effectLst/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671505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Loading Servlet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192899"/>
            <a:ext cx="806488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latin typeface="Lucida Console"/>
                <a:cs typeface="Lucida Console"/>
              </a:rPr>
              <a:t>Server calls servlet’s </a:t>
            </a:r>
            <a:r>
              <a:rPr lang="en-US" sz="2400" dirty="0" err="1">
                <a:latin typeface="Lucida Console"/>
                <a:cs typeface="Lucida Console"/>
              </a:rPr>
              <a:t>init</a:t>
            </a:r>
            <a:r>
              <a:rPr lang="en-US" sz="2400" dirty="0">
                <a:latin typeface="Lucida Console"/>
                <a:cs typeface="Lucida Console"/>
              </a:rPr>
              <a:t>() </a:t>
            </a:r>
            <a:r>
              <a:rPr lang="en-US" sz="2400" dirty="0" smtClean="0">
                <a:latin typeface="Lucida Console"/>
                <a:cs typeface="Lucida Console"/>
              </a:rPr>
              <a:t>method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After </a:t>
            </a:r>
            <a:r>
              <a:rPr lang="en-US" sz="2400" dirty="0">
                <a:latin typeface="Lucida Console"/>
                <a:cs typeface="Lucida Console"/>
              </a:rPr>
              <a:t>the server constructs the servlet instance 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>
                <a:latin typeface="Lucida Console"/>
                <a:cs typeface="Lucida Console"/>
              </a:rPr>
              <a:t>and before the servlet handles any requests </a:t>
            </a:r>
            <a:endParaRPr lang="en-US" sz="2400" dirty="0" smtClean="0">
              <a:latin typeface="Lucida Console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err="1" smtClean="0">
                <a:latin typeface="Lucida Console"/>
                <a:cs typeface="Lucida Console"/>
              </a:rPr>
              <a:t>init</a:t>
            </a:r>
            <a:r>
              <a:rPr lang="en-US" sz="2400" dirty="0">
                <a:latin typeface="Lucida Console"/>
                <a:cs typeface="Lucida Console"/>
              </a:rPr>
              <a:t>() 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Servlet </a:t>
            </a:r>
            <a:r>
              <a:rPr lang="en-US" sz="2400" dirty="0" smtClean="0">
                <a:latin typeface="Lucida Console"/>
                <a:cs typeface="Lucida Console"/>
              </a:rPr>
              <a:t>initialization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May </a:t>
            </a:r>
            <a:r>
              <a:rPr lang="en-US" sz="2400" dirty="0">
                <a:latin typeface="Lucida Console"/>
                <a:cs typeface="Lucida Console"/>
              </a:rPr>
              <a:t>be called ... 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dirty="0">
                <a:latin typeface="Lucida Console"/>
                <a:cs typeface="Lucida Console"/>
              </a:rPr>
              <a:t>When the server starts 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dirty="0">
                <a:latin typeface="Lucida Console"/>
                <a:cs typeface="Lucida Console"/>
              </a:rPr>
              <a:t>When the servlet is first requested, just before the service() method is invoked 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dirty="0">
                <a:latin typeface="Lucida Console"/>
                <a:cs typeface="Lucida Console"/>
              </a:rPr>
              <a:t>At the request of the server administrator </a:t>
            </a:r>
            <a:endParaRPr lang="en-US" sz="2400" dirty="0">
              <a:effectLst/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885207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Removing Servlets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8" y="1582827"/>
            <a:ext cx="819350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latin typeface="Lucida Console"/>
                <a:cs typeface="Lucida Console"/>
              </a:rPr>
              <a:t>Server calls the destroy() method 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>
                <a:latin typeface="Lucida Console"/>
                <a:cs typeface="Lucida Console"/>
              </a:rPr>
              <a:t>After the servlet has been taken out of service and all pending requests to the servlet have completed or timed out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Lucida Console"/>
                <a:cs typeface="Lucida Console"/>
              </a:rPr>
              <a:t>destroy(</a:t>
            </a:r>
            <a:r>
              <a:rPr lang="en-US" sz="2400" dirty="0" smtClean="0">
                <a:latin typeface="Lucida Console"/>
                <a:cs typeface="Lucida Console"/>
              </a:rPr>
              <a:t>)</a:t>
            </a:r>
            <a:endParaRPr lang="en-US" sz="2400" dirty="0">
              <a:latin typeface="Lucida Console"/>
              <a:cs typeface="Lucida Console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Resources </a:t>
            </a:r>
            <a:r>
              <a:rPr lang="en-US" sz="2400" dirty="0">
                <a:latin typeface="Lucida Console"/>
                <a:cs typeface="Lucida Console"/>
              </a:rPr>
              <a:t>acquired should be freed </a:t>
            </a:r>
            <a:r>
              <a:rPr lang="en-US" sz="2400" dirty="0" smtClean="0">
                <a:latin typeface="Lucida Console"/>
                <a:cs typeface="Lucida Console"/>
              </a:rPr>
              <a:t>up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A </a:t>
            </a:r>
            <a:r>
              <a:rPr lang="en-US" sz="2400" dirty="0">
                <a:latin typeface="Lucida Console"/>
                <a:cs typeface="Lucida Console"/>
              </a:rPr>
              <a:t>chance to write out its unsaved cached info </a:t>
            </a:r>
            <a:endParaRPr lang="en-US" sz="2400" dirty="0" smtClean="0">
              <a:latin typeface="Lucida Console"/>
              <a:cs typeface="Lucida Console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Last </a:t>
            </a:r>
            <a:r>
              <a:rPr lang="en-US" sz="2400" dirty="0">
                <a:latin typeface="Lucida Console"/>
                <a:cs typeface="Lucida Console"/>
              </a:rPr>
              <a:t>step before being garbage collected </a:t>
            </a:r>
            <a:endParaRPr lang="en-US" sz="2400" dirty="0">
              <a:effectLst/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75489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17580</TotalTime>
  <Words>934</Words>
  <Application>Microsoft Macintosh PowerPoint</Application>
  <PresentationFormat>On-screen Show (4:3)</PresentationFormat>
  <Paragraphs>211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iomodo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iomodo iomodo</dc:creator>
  <cp:lastModifiedBy>iomodo iomodo</cp:lastModifiedBy>
  <cp:revision>509</cp:revision>
  <dcterms:created xsi:type="dcterms:W3CDTF">2012-02-15T19:28:42Z</dcterms:created>
  <dcterms:modified xsi:type="dcterms:W3CDTF">2017-05-16T07:30:49Z</dcterms:modified>
</cp:coreProperties>
</file>