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84" r:id="rId4"/>
    <p:sldId id="286" r:id="rId5"/>
    <p:sldId id="287" r:id="rId6"/>
    <p:sldId id="288" r:id="rId7"/>
    <p:sldId id="279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3" d="100"/>
          <a:sy n="113" d="100"/>
        </p:scale>
        <p:origin x="-14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5/19/17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5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პროგრამული უზრუნველყოფის ინჟინერია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19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&lt;%@ Directive %&gt;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57200" y="1600200"/>
            <a:ext cx="868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&lt;%@ page </a:t>
            </a:r>
            <a:r>
              <a:rPr lang="en-US" sz="18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contentType</a:t>
            </a:r>
            <a:r>
              <a:rPr lang="en-US" sz="18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="text/html" %&gt;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&lt;%@ </a:t>
            </a:r>
            <a:r>
              <a:rPr lang="en-US" sz="18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taglib</a:t>
            </a:r>
            <a:r>
              <a:rPr lang="en-US" sz="18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 prefix="c" </a:t>
            </a:r>
            <a:r>
              <a:rPr lang="en-US" sz="18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uri</a:t>
            </a:r>
            <a:r>
              <a:rPr lang="en-US" sz="18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=http://</a:t>
            </a:r>
            <a:r>
              <a:rPr lang="en-US" sz="18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java.sun.com</a:t>
            </a:r>
            <a:r>
              <a:rPr lang="en-US" sz="18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/</a:t>
            </a:r>
            <a:r>
              <a:rPr lang="en-US" sz="18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jstl</a:t>
            </a:r>
            <a:r>
              <a:rPr lang="en-US" sz="18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/core %&gt;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&lt;html&gt;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  &lt;head&gt;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    &lt;title&gt;JSP is Easy&lt;/title&gt;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  &lt;/head&gt;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  &lt;body </a:t>
            </a:r>
            <a:r>
              <a:rPr lang="en-US" sz="1800" b="1" dirty="0" err="1" smtClean="0">
                <a:latin typeface="Lucida Console"/>
                <a:cs typeface="Lucida Console"/>
              </a:rPr>
              <a:t>bgcolor</a:t>
            </a:r>
            <a:r>
              <a:rPr lang="en-US" sz="1800" b="1" dirty="0" smtClean="0">
                <a:latin typeface="Lucida Console"/>
                <a:cs typeface="Lucida Console"/>
              </a:rPr>
              <a:t>="white"&gt;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    &lt;h1&gt;JSP is as easy as ...&lt;/h1&gt;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    &lt;%-- Calculate the sum of 1 + 2 + 3 dynamically --%&gt;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    1 + 2 + 3 = &lt;</a:t>
            </a:r>
            <a:r>
              <a:rPr lang="en-US" sz="1800" b="1" dirty="0" err="1" smtClean="0">
                <a:latin typeface="Lucida Console"/>
                <a:cs typeface="Lucida Console"/>
              </a:rPr>
              <a:t>c:out</a:t>
            </a:r>
            <a:r>
              <a:rPr lang="en-US" sz="1800" b="1" dirty="0" smtClean="0">
                <a:latin typeface="Lucida Console"/>
                <a:cs typeface="Lucida Console"/>
              </a:rPr>
              <a:t> value="${1 + 2 + 3}" /&gt;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  &lt;/body&gt;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&lt;/html&gt;</a:t>
            </a:r>
          </a:p>
          <a:p>
            <a:pPr>
              <a:lnSpc>
                <a:spcPct val="80000"/>
              </a:lnSpc>
            </a:pPr>
            <a:endParaRPr lang="en-US" sz="18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0112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&lt;%-- JSP Comment %&gt;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57200" y="1600200"/>
            <a:ext cx="868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Lucida Console"/>
                <a:cs typeface="Lucida Console"/>
              </a:rPr>
              <a:t>&lt;%@ page </a:t>
            </a:r>
            <a:r>
              <a:rPr lang="en-US" sz="1800" b="1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contentType</a:t>
            </a:r>
            <a:r>
              <a:rPr lang="en-US" sz="1800" b="1" dirty="0" smtClean="0">
                <a:solidFill>
                  <a:srgbClr val="000000"/>
                </a:solidFill>
                <a:latin typeface="Lucida Console"/>
                <a:cs typeface="Lucida Console"/>
              </a:rPr>
              <a:t>="text/html" %&gt;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Lucida Console"/>
                <a:cs typeface="Lucida Console"/>
              </a:rPr>
              <a:t>&lt;%@ </a:t>
            </a:r>
            <a:r>
              <a:rPr lang="en-US" sz="1800" b="1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taglib</a:t>
            </a:r>
            <a:r>
              <a:rPr lang="en-US" sz="1800" b="1" dirty="0" smtClean="0">
                <a:solidFill>
                  <a:srgbClr val="000000"/>
                </a:solidFill>
                <a:latin typeface="Lucida Console"/>
                <a:cs typeface="Lucida Console"/>
              </a:rPr>
              <a:t> prefix="c" </a:t>
            </a:r>
            <a:r>
              <a:rPr lang="en-US" sz="1800" b="1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uri</a:t>
            </a:r>
            <a:r>
              <a:rPr lang="en-US" sz="1800" b="1" dirty="0" smtClean="0">
                <a:solidFill>
                  <a:srgbClr val="000000"/>
                </a:solidFill>
                <a:latin typeface="Lucida Console"/>
                <a:cs typeface="Lucida Console"/>
              </a:rPr>
              <a:t>=http://</a:t>
            </a:r>
            <a:r>
              <a:rPr lang="en-US" sz="1800" b="1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java.sun.com</a:t>
            </a:r>
            <a:r>
              <a:rPr lang="en-US" sz="1800" b="1" dirty="0" smtClean="0">
                <a:solidFill>
                  <a:srgbClr val="000000"/>
                </a:solidFill>
                <a:latin typeface="Lucida Console"/>
                <a:cs typeface="Lucida Console"/>
              </a:rPr>
              <a:t>/</a:t>
            </a:r>
            <a:r>
              <a:rPr lang="en-US" sz="1800" b="1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jstl</a:t>
            </a:r>
            <a:r>
              <a:rPr lang="en-US" sz="1800" b="1" dirty="0" smtClean="0">
                <a:solidFill>
                  <a:srgbClr val="000000"/>
                </a:solidFill>
                <a:latin typeface="Lucida Console"/>
                <a:cs typeface="Lucida Console"/>
              </a:rPr>
              <a:t>/core %&gt;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&lt;html&gt;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  &lt;head&gt;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    &lt;title&gt;JSP is Easy&lt;/title&gt;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  &lt;/head&gt;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  &lt;body </a:t>
            </a:r>
            <a:r>
              <a:rPr lang="en-US" sz="1800" b="1" dirty="0" err="1" smtClean="0">
                <a:latin typeface="Lucida Console"/>
                <a:cs typeface="Lucida Console"/>
              </a:rPr>
              <a:t>bgcolor</a:t>
            </a:r>
            <a:r>
              <a:rPr lang="en-US" sz="1800" b="1" dirty="0" smtClean="0">
                <a:latin typeface="Lucida Console"/>
                <a:cs typeface="Lucida Console"/>
              </a:rPr>
              <a:t>="white"&gt;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    &lt;h1&gt;JSP is as easy as ...&lt;/h1&gt;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    &lt;%-- Calculate the sum of 1 + 2 + 3 dynamically --%&gt;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    1 + 2 + 3 = &lt;</a:t>
            </a:r>
            <a:r>
              <a:rPr lang="en-US" sz="1800" b="1" dirty="0" err="1" smtClean="0">
                <a:latin typeface="Lucida Console"/>
                <a:cs typeface="Lucida Console"/>
              </a:rPr>
              <a:t>c:out</a:t>
            </a:r>
            <a:r>
              <a:rPr lang="en-US" sz="1800" b="1" dirty="0" smtClean="0">
                <a:latin typeface="Lucida Console"/>
                <a:cs typeface="Lucida Console"/>
              </a:rPr>
              <a:t> value="${1 + 2 + 3}" /&gt;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  &lt;/body&gt;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&lt;/html&gt;</a:t>
            </a:r>
          </a:p>
          <a:p>
            <a:pPr>
              <a:lnSpc>
                <a:spcPct val="80000"/>
              </a:lnSpc>
            </a:pPr>
            <a:endParaRPr lang="en-US" sz="18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8703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Template Text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57200" y="1600200"/>
            <a:ext cx="868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Lucida Console"/>
                <a:cs typeface="Lucida Console"/>
              </a:rPr>
              <a:t>&lt;%@ page </a:t>
            </a:r>
            <a:r>
              <a:rPr lang="en-US" sz="1800" b="1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contentType</a:t>
            </a:r>
            <a:r>
              <a:rPr lang="en-US" sz="1800" b="1" dirty="0" smtClean="0">
                <a:solidFill>
                  <a:srgbClr val="000000"/>
                </a:solidFill>
                <a:latin typeface="Lucida Console"/>
                <a:cs typeface="Lucida Console"/>
              </a:rPr>
              <a:t>="text/html" %&gt;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Lucida Console"/>
                <a:cs typeface="Lucida Console"/>
              </a:rPr>
              <a:t>&lt;%@ </a:t>
            </a:r>
            <a:r>
              <a:rPr lang="en-US" sz="1800" b="1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taglib</a:t>
            </a:r>
            <a:r>
              <a:rPr lang="en-US" sz="1800" b="1" dirty="0" smtClean="0">
                <a:solidFill>
                  <a:srgbClr val="000000"/>
                </a:solidFill>
                <a:latin typeface="Lucida Console"/>
                <a:cs typeface="Lucida Console"/>
              </a:rPr>
              <a:t> prefix="c" </a:t>
            </a:r>
            <a:r>
              <a:rPr lang="en-US" sz="1800" b="1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uri</a:t>
            </a:r>
            <a:r>
              <a:rPr lang="en-US" sz="1800" b="1" dirty="0" smtClean="0">
                <a:solidFill>
                  <a:srgbClr val="000000"/>
                </a:solidFill>
                <a:latin typeface="Lucida Console"/>
                <a:cs typeface="Lucida Console"/>
              </a:rPr>
              <a:t>=http://</a:t>
            </a:r>
            <a:r>
              <a:rPr lang="en-US" sz="1800" b="1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java.sun.com</a:t>
            </a:r>
            <a:r>
              <a:rPr lang="en-US" sz="1800" b="1" dirty="0" smtClean="0">
                <a:solidFill>
                  <a:srgbClr val="000000"/>
                </a:solidFill>
                <a:latin typeface="Lucida Console"/>
                <a:cs typeface="Lucida Console"/>
              </a:rPr>
              <a:t>/</a:t>
            </a:r>
            <a:r>
              <a:rPr lang="en-US" sz="1800" b="1" dirty="0" err="1" smtClean="0">
                <a:solidFill>
                  <a:srgbClr val="000000"/>
                </a:solidFill>
                <a:latin typeface="Lucida Console"/>
                <a:cs typeface="Lucida Console"/>
              </a:rPr>
              <a:t>jstl</a:t>
            </a:r>
            <a:r>
              <a:rPr lang="en-US" sz="1800" b="1" dirty="0" smtClean="0">
                <a:solidFill>
                  <a:srgbClr val="000000"/>
                </a:solidFill>
                <a:latin typeface="Lucida Console"/>
                <a:cs typeface="Lucida Console"/>
              </a:rPr>
              <a:t>/core %&gt;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&lt;html&gt;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  &lt;head&gt;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    &lt;title&gt;JSP is Easy&lt;/title&gt;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  &lt;/head&gt;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  &lt;body </a:t>
            </a:r>
            <a:r>
              <a:rPr lang="en-US" sz="18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bgcolor</a:t>
            </a:r>
            <a:r>
              <a:rPr lang="en-US" sz="18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="white"&gt;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    &lt;h1&gt;JSP is as easy as ...&lt;/h1&gt;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    &lt;%-- Calculate the sum of 1 + 2 + 3 dynamically --%&gt;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    </a:t>
            </a:r>
            <a:r>
              <a:rPr lang="en-US" sz="18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1 + 2 + 3 = </a:t>
            </a:r>
            <a:r>
              <a:rPr lang="en-US" sz="1800" b="1" dirty="0" smtClean="0">
                <a:latin typeface="Lucida Console"/>
                <a:cs typeface="Lucida Console"/>
              </a:rPr>
              <a:t>&lt;</a:t>
            </a:r>
            <a:r>
              <a:rPr lang="en-US" sz="1800" b="1" dirty="0" err="1" smtClean="0">
                <a:latin typeface="Lucida Console"/>
                <a:cs typeface="Lucida Console"/>
              </a:rPr>
              <a:t>c:out</a:t>
            </a:r>
            <a:r>
              <a:rPr lang="en-US" sz="1800" b="1" dirty="0" smtClean="0">
                <a:latin typeface="Lucida Console"/>
                <a:cs typeface="Lucida Console"/>
              </a:rPr>
              <a:t> value="${1 + 2 + 3}" /&gt;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 &lt;/body&gt;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&lt;/html&gt;</a:t>
            </a:r>
          </a:p>
          <a:p>
            <a:pPr>
              <a:lnSpc>
                <a:spcPct val="80000"/>
              </a:lnSpc>
            </a:pPr>
            <a:endParaRPr lang="en-US" sz="18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6783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Scripting Element Tags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Lucida Console"/>
                <a:cs typeface="Lucida Console"/>
              </a:rPr>
              <a:t>&lt;%= </a:t>
            </a:r>
            <a:r>
              <a:rPr lang="en-US" b="1" dirty="0" err="1" smtClean="0">
                <a:latin typeface="Lucida Console"/>
                <a:cs typeface="Lucida Console"/>
              </a:rPr>
              <a:t>expr</a:t>
            </a:r>
            <a:r>
              <a:rPr lang="en-US" b="1" dirty="0" smtClean="0">
                <a:latin typeface="Lucida Console"/>
                <a:cs typeface="Lucida Console"/>
              </a:rPr>
              <a:t> %&gt;</a:t>
            </a:r>
          </a:p>
          <a:p>
            <a:r>
              <a:rPr lang="en-US" b="1" dirty="0" smtClean="0">
                <a:latin typeface="Lucida Console"/>
                <a:cs typeface="Lucida Console"/>
              </a:rPr>
              <a:t>&lt;%! </a:t>
            </a:r>
            <a:r>
              <a:rPr lang="en-US" b="1" dirty="0" err="1" smtClean="0">
                <a:latin typeface="Lucida Console"/>
                <a:cs typeface="Lucida Console"/>
              </a:rPr>
              <a:t>decl</a:t>
            </a:r>
            <a:r>
              <a:rPr lang="en-US" b="1" dirty="0" smtClean="0">
                <a:latin typeface="Lucida Console"/>
                <a:cs typeface="Lucida Console"/>
              </a:rPr>
              <a:t> %&gt;</a:t>
            </a:r>
          </a:p>
          <a:p>
            <a:r>
              <a:rPr lang="en-US" b="1" dirty="0" smtClean="0">
                <a:latin typeface="Lucida Console"/>
                <a:cs typeface="Lucida Console"/>
              </a:rPr>
              <a:t>&lt;% code %&gt;</a:t>
            </a:r>
          </a:p>
          <a:p>
            <a:endParaRPr lang="en-US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7180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Special Variables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Lucida Console"/>
                <a:cs typeface="Lucida Console"/>
              </a:rPr>
              <a:t>out</a:t>
            </a:r>
            <a:r>
              <a:rPr lang="en-US" b="1" dirty="0">
                <a:latin typeface="Lucida Console"/>
                <a:cs typeface="Lucida Console"/>
              </a:rPr>
              <a:t> – gives access to a </a:t>
            </a:r>
            <a:r>
              <a:rPr lang="en-US" b="1" dirty="0" err="1">
                <a:latin typeface="Lucida Console"/>
                <a:cs typeface="Lucida Console"/>
              </a:rPr>
              <a:t>PrintWriter</a:t>
            </a:r>
            <a:r>
              <a:rPr lang="en-US" b="1" dirty="0">
                <a:latin typeface="Lucida Console"/>
                <a:cs typeface="Lucida Console"/>
              </a:rPr>
              <a:t> for the response. </a:t>
            </a:r>
            <a:endParaRPr lang="en-US" b="1" dirty="0" smtClean="0">
              <a:latin typeface="Lucida Console"/>
              <a:cs typeface="Lucida Console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request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– gives access to the </a:t>
            </a:r>
            <a:r>
              <a:rPr lang="en-US" b="1" dirty="0" err="1">
                <a:latin typeface="Lucida Console"/>
                <a:cs typeface="Lucida Console"/>
              </a:rPr>
              <a:t>HttpServletRequest</a:t>
            </a:r>
            <a:r>
              <a:rPr lang="en-US" b="1" dirty="0">
                <a:latin typeface="Lucida Console"/>
                <a:cs typeface="Lucida Console"/>
              </a:rPr>
              <a:t> object</a:t>
            </a:r>
            <a:r>
              <a:rPr lang="en-US" b="1" dirty="0" smtClean="0">
                <a:latin typeface="Lucida Console"/>
                <a:cs typeface="Lucida Console"/>
              </a:rPr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response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– gives access to the </a:t>
            </a:r>
            <a:r>
              <a:rPr lang="en-US" b="1" dirty="0" err="1">
                <a:latin typeface="Lucida Console"/>
                <a:cs typeface="Lucida Console"/>
              </a:rPr>
              <a:t>HttpServletReponse</a:t>
            </a:r>
            <a:r>
              <a:rPr lang="en-US" b="1" dirty="0">
                <a:latin typeface="Lucida Console"/>
                <a:cs typeface="Lucida Console"/>
              </a:rPr>
              <a:t> object. </a:t>
            </a:r>
            <a:endParaRPr lang="en-US" b="1" dirty="0" smtClean="0">
              <a:latin typeface="Lucida Console"/>
              <a:cs typeface="Lucida Console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session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– gives access to the </a:t>
            </a:r>
            <a:r>
              <a:rPr lang="en-US" b="1" dirty="0" err="1">
                <a:latin typeface="Lucida Console"/>
                <a:cs typeface="Lucida Console"/>
              </a:rPr>
              <a:t>HttpSession</a:t>
            </a:r>
            <a:r>
              <a:rPr lang="en-US" b="1" dirty="0">
                <a:latin typeface="Lucida Console"/>
                <a:cs typeface="Lucida Console"/>
              </a:rPr>
              <a:t> object</a:t>
            </a:r>
            <a:r>
              <a:rPr lang="en-US" b="1" dirty="0" smtClean="0">
                <a:latin typeface="Lucida Console"/>
                <a:cs typeface="Lucida Console"/>
              </a:rPr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application</a:t>
            </a:r>
            <a:r>
              <a:rPr lang="en-US" b="1" dirty="0" smtClean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– gives access to the </a:t>
            </a:r>
            <a:r>
              <a:rPr lang="en-US" b="1" dirty="0" err="1">
                <a:latin typeface="Lucida Console"/>
                <a:cs typeface="Lucida Console"/>
              </a:rPr>
              <a:t>ServletContext</a:t>
            </a:r>
            <a:r>
              <a:rPr lang="en-US" b="1" dirty="0">
                <a:latin typeface="Lucida Console"/>
                <a:cs typeface="Lucida Console"/>
              </a:rPr>
              <a:t> object. </a:t>
            </a:r>
            <a:endParaRPr lang="en-US" b="1" dirty="0" smtClean="0">
              <a:latin typeface="Lucida Console"/>
              <a:cs typeface="Lucida Console"/>
            </a:endParaRPr>
          </a:p>
          <a:p>
            <a:r>
              <a:rPr lang="en-US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config</a:t>
            </a:r>
            <a:r>
              <a:rPr lang="en-US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– gives access to the </a:t>
            </a:r>
            <a:r>
              <a:rPr lang="en-US" b="1" dirty="0" err="1">
                <a:latin typeface="Lucida Console"/>
                <a:cs typeface="Lucida Console"/>
              </a:rPr>
              <a:t>ServletConfig</a:t>
            </a:r>
            <a:r>
              <a:rPr lang="en-US" b="1" dirty="0">
                <a:latin typeface="Lucida Console"/>
                <a:cs typeface="Lucida Console"/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28024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Model-View-Controller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Lucida Console"/>
                <a:cs typeface="Lucida Console"/>
              </a:rPr>
              <a:t>A Design Pattern</a:t>
            </a:r>
          </a:p>
          <a:p>
            <a:r>
              <a:rPr lang="en-US" b="1" dirty="0" smtClean="0">
                <a:latin typeface="Lucida Console"/>
                <a:cs typeface="Lucida Console"/>
              </a:rPr>
              <a:t>Controller -- receives user interface input, updates data model</a:t>
            </a:r>
          </a:p>
          <a:p>
            <a:r>
              <a:rPr lang="en-US" b="1" dirty="0" smtClean="0">
                <a:latin typeface="Lucida Console"/>
                <a:cs typeface="Lucida Console"/>
              </a:rPr>
              <a:t>Model -- represents state of the world (e.g. shopping cart)</a:t>
            </a:r>
          </a:p>
          <a:p>
            <a:r>
              <a:rPr lang="en-US" b="1" dirty="0" smtClean="0">
                <a:latin typeface="Lucida Console"/>
                <a:cs typeface="Lucida Console"/>
              </a:rPr>
              <a:t>View -- looks at model and generates an appropriate user interface to present the data and allow for further input</a:t>
            </a:r>
          </a:p>
          <a:p>
            <a:endParaRPr lang="en-US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1281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Model-View-Controller</a:t>
            </a:r>
          </a:p>
        </p:txBody>
      </p:sp>
      <p:pic>
        <p:nvPicPr>
          <p:cNvPr id="9" name="Picture 4" descr="imag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4200" y="4800600"/>
            <a:ext cx="1308100" cy="1308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66800" y="3048000"/>
            <a:ext cx="1219200" cy="1143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Lucida Console"/>
                <a:cs typeface="Lucida Console"/>
              </a:rPr>
              <a:t>Bean</a:t>
            </a:r>
          </a:p>
        </p:txBody>
      </p:sp>
      <p:sp>
        <p:nvSpPr>
          <p:cNvPr id="11" name="Oval 7"/>
          <p:cNvSpPr>
            <a:spLocks noChangeAspect="1" noChangeArrowheads="1"/>
          </p:cNvSpPr>
          <p:nvPr/>
        </p:nvSpPr>
        <p:spPr bwMode="auto">
          <a:xfrm>
            <a:off x="3962400" y="1828800"/>
            <a:ext cx="1143000" cy="1143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Lucida Console"/>
                <a:cs typeface="Lucida Console"/>
              </a:rPr>
              <a:t>JSP</a:t>
            </a:r>
          </a:p>
        </p:txBody>
      </p:sp>
      <p:sp>
        <p:nvSpPr>
          <p:cNvPr id="12" name="Oval 9"/>
          <p:cNvSpPr>
            <a:spLocks noChangeAspect="1" noChangeArrowheads="1"/>
          </p:cNvSpPr>
          <p:nvPr/>
        </p:nvSpPr>
        <p:spPr bwMode="auto">
          <a:xfrm>
            <a:off x="3962400" y="4267200"/>
            <a:ext cx="1143000" cy="1143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Lucida Console"/>
                <a:cs typeface="Lucida Console"/>
              </a:rPr>
              <a:t>Servlet</a:t>
            </a:r>
          </a:p>
        </p:txBody>
      </p:sp>
      <p:pic>
        <p:nvPicPr>
          <p:cNvPr id="13" name="Picture 10" descr="images-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4200" y="1447800"/>
            <a:ext cx="1371600" cy="1409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5257800" y="5105400"/>
            <a:ext cx="14478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Lucida Console"/>
              <a:cs typeface="Lucida Console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438400" y="4191000"/>
            <a:ext cx="13716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Lucida Console"/>
              <a:cs typeface="Lucida Console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2362200" y="2514600"/>
            <a:ext cx="14478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Lucida Console"/>
              <a:cs typeface="Lucida Console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533900" y="2971800"/>
            <a:ext cx="0" cy="129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Lucida Console"/>
              <a:cs typeface="Lucida Console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5334000" y="2133600"/>
            <a:ext cx="1371600" cy="76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Lucida Console"/>
              <a:cs typeface="Lucida Console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181600" y="4267200"/>
            <a:ext cx="2039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latin typeface="Lucida Console"/>
                <a:cs typeface="Lucida Console"/>
              </a:rPr>
              <a:t>Controller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334000" y="2362200"/>
            <a:ext cx="9284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latin typeface="Lucida Console"/>
                <a:cs typeface="Lucida Console"/>
              </a:rPr>
              <a:t>View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1143000" y="4419600"/>
            <a:ext cx="11119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latin typeface="Lucida Console"/>
                <a:cs typeface="Lucida Console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73418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8600" y="2235200"/>
            <a:ext cx="3811861" cy="3323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public class </a:t>
            </a:r>
            <a:r>
              <a:rPr lang="en-US" sz="1400" b="1" dirty="0" err="1">
                <a:solidFill>
                  <a:schemeClr val="bg2"/>
                </a:solidFill>
                <a:latin typeface="Lucida Console"/>
                <a:cs typeface="Lucida Console"/>
              </a:rPr>
              <a:t>OrderServlet</a:t>
            </a:r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 … {</a:t>
            </a:r>
          </a:p>
          <a:p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  public void </a:t>
            </a:r>
            <a:r>
              <a:rPr lang="en-US" sz="1400" b="1" dirty="0" err="1">
                <a:solidFill>
                  <a:schemeClr val="bg2"/>
                </a:solidFill>
                <a:latin typeface="Lucida Console"/>
                <a:cs typeface="Lucida Console"/>
              </a:rPr>
              <a:t>dogGet</a:t>
            </a:r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(…){</a:t>
            </a:r>
          </a:p>
          <a:p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    if(</a:t>
            </a:r>
            <a:r>
              <a:rPr lang="en-US" sz="1400" b="1" dirty="0" err="1">
                <a:solidFill>
                  <a:schemeClr val="bg2"/>
                </a:solidFill>
                <a:latin typeface="Lucida Console"/>
                <a:cs typeface="Lucida Console"/>
              </a:rPr>
              <a:t>isOrderValid</a:t>
            </a:r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(</a:t>
            </a:r>
            <a:r>
              <a:rPr lang="en-US" sz="1400" b="1" dirty="0" err="1">
                <a:solidFill>
                  <a:schemeClr val="bg2"/>
                </a:solidFill>
                <a:latin typeface="Lucida Console"/>
                <a:cs typeface="Lucida Console"/>
              </a:rPr>
              <a:t>req</a:t>
            </a:r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)){</a:t>
            </a:r>
          </a:p>
          <a:p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      </a:t>
            </a:r>
            <a:r>
              <a:rPr lang="en-US" sz="1400" b="1" dirty="0" err="1">
                <a:solidFill>
                  <a:schemeClr val="bg2"/>
                </a:solidFill>
                <a:latin typeface="Lucida Console"/>
                <a:cs typeface="Lucida Console"/>
              </a:rPr>
              <a:t>saveOrder</a:t>
            </a:r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(</a:t>
            </a:r>
            <a:r>
              <a:rPr lang="en-US" sz="1400" b="1" dirty="0" err="1">
                <a:solidFill>
                  <a:schemeClr val="bg2"/>
                </a:solidFill>
                <a:latin typeface="Lucida Console"/>
                <a:cs typeface="Lucida Console"/>
              </a:rPr>
              <a:t>req</a:t>
            </a:r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      …</a:t>
            </a:r>
          </a:p>
          <a:p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      </a:t>
            </a:r>
            <a:r>
              <a:rPr lang="en-US" sz="1400" b="1" dirty="0" err="1">
                <a:solidFill>
                  <a:schemeClr val="bg2"/>
                </a:solidFill>
                <a:latin typeface="Lucida Console"/>
                <a:cs typeface="Lucida Console"/>
              </a:rPr>
              <a:t>out.println</a:t>
            </a:r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(</a:t>
            </a:r>
            <a:r>
              <a:rPr lang="ja-JP" alt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“</a:t>
            </a:r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&lt;html&gt;&lt;body&gt;</a:t>
            </a:r>
            <a:r>
              <a:rPr lang="ja-JP" alt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”</a:t>
            </a:r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      …</a:t>
            </a:r>
          </a:p>
          <a:p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  }</a:t>
            </a:r>
          </a:p>
          <a:p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  private void </a:t>
            </a:r>
            <a:r>
              <a:rPr lang="en-US" sz="1400" b="1" dirty="0" err="1">
                <a:solidFill>
                  <a:schemeClr val="bg2"/>
                </a:solidFill>
                <a:latin typeface="Lucida Console"/>
                <a:cs typeface="Lucida Console"/>
              </a:rPr>
              <a:t>isOrderValid</a:t>
            </a:r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(…){</a:t>
            </a:r>
          </a:p>
          <a:p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     …</a:t>
            </a:r>
          </a:p>
          <a:p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  }</a:t>
            </a:r>
          </a:p>
          <a:p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  private void </a:t>
            </a:r>
            <a:r>
              <a:rPr lang="en-US" sz="1400" b="1" dirty="0" err="1">
                <a:solidFill>
                  <a:schemeClr val="bg2"/>
                </a:solidFill>
                <a:latin typeface="Lucida Console"/>
                <a:cs typeface="Lucida Console"/>
              </a:rPr>
              <a:t>saveOrder</a:t>
            </a:r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(…){</a:t>
            </a:r>
          </a:p>
          <a:p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    …</a:t>
            </a:r>
          </a:p>
          <a:p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  }</a:t>
            </a:r>
          </a:p>
          <a:p>
            <a:r>
              <a:rPr lang="en-US" sz="1400" b="1" dirty="0">
                <a:solidFill>
                  <a:schemeClr val="bg2"/>
                </a:solidFill>
                <a:latin typeface="Lucida Console"/>
                <a:cs typeface="Lucida Console"/>
              </a:rPr>
              <a:t>}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257800" y="685800"/>
            <a:ext cx="3581400" cy="20313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Public class OrderServlet … {</a:t>
            </a:r>
          </a:p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  public void doGet(…){</a:t>
            </a:r>
          </a:p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    …</a:t>
            </a:r>
          </a:p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     if(bean.isOrderValid(…)){</a:t>
            </a:r>
          </a:p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      bean.saveOrder(req);</a:t>
            </a:r>
          </a:p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      …</a:t>
            </a:r>
          </a:p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      forward(</a:t>
            </a:r>
            <a:r>
              <a:rPr lang="ja-JP" altLang="en-US" sz="1400" b="1">
                <a:solidFill>
                  <a:schemeClr val="bg2"/>
                </a:solidFill>
                <a:latin typeface="Lucida Console"/>
                <a:cs typeface="Lucida Console"/>
              </a:rPr>
              <a:t>“</a:t>
            </a:r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conf.jsp</a:t>
            </a:r>
            <a:r>
              <a:rPr lang="ja-JP" altLang="en-US" sz="1400" b="1">
                <a:solidFill>
                  <a:schemeClr val="bg2"/>
                </a:solidFill>
                <a:latin typeface="Lucida Console"/>
                <a:cs typeface="Lucida Console"/>
              </a:rPr>
              <a:t>”</a:t>
            </a:r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  }</a:t>
            </a:r>
          </a:p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}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257800" y="2971800"/>
            <a:ext cx="3596382" cy="1600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&lt;html&gt;</a:t>
            </a:r>
          </a:p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  &lt;body&gt;</a:t>
            </a:r>
          </a:p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    &lt;c:forEach items=</a:t>
            </a:r>
            <a:r>
              <a:rPr lang="ja-JP" altLang="en-US" sz="1400" b="1">
                <a:solidFill>
                  <a:schemeClr val="bg2"/>
                </a:solidFill>
                <a:latin typeface="Lucida Console"/>
                <a:cs typeface="Lucida Console"/>
              </a:rPr>
              <a:t>“</a:t>
            </a:r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${order}</a:t>
            </a:r>
            <a:r>
              <a:rPr lang="ja-JP" altLang="en-US" sz="1400" b="1">
                <a:solidFill>
                  <a:schemeClr val="bg2"/>
                </a:solidFill>
                <a:latin typeface="Lucida Console"/>
                <a:cs typeface="Lucida Console"/>
              </a:rPr>
              <a:t>”</a:t>
            </a:r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    …</a:t>
            </a:r>
          </a:p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    &lt;/c:forEach&gt;</a:t>
            </a:r>
          </a:p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  &lt;/body&gt;</a:t>
            </a:r>
          </a:p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&lt;/html&gt;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5257800" y="4953000"/>
            <a:ext cx="3581400" cy="11695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isOrderValid()</a:t>
            </a:r>
          </a:p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saveOrder()</a:t>
            </a:r>
          </a:p>
          <a:p>
            <a:endParaRPr lang="en-US" sz="1400" b="1">
              <a:solidFill>
                <a:schemeClr val="bg2"/>
              </a:solidFill>
              <a:latin typeface="Lucida Console"/>
              <a:cs typeface="Lucida Console"/>
            </a:endParaRPr>
          </a:p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------------------</a:t>
            </a:r>
          </a:p>
          <a:p>
            <a:r>
              <a:rPr lang="en-US" sz="1400" b="1">
                <a:solidFill>
                  <a:schemeClr val="bg2"/>
                </a:solidFill>
                <a:latin typeface="Lucida Console"/>
                <a:cs typeface="Lucida Console"/>
              </a:rPr>
              <a:t>private state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1219200" y="1766888"/>
            <a:ext cx="1853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Lucida Console"/>
                <a:cs typeface="Lucida Console"/>
              </a:rPr>
              <a:t>Pure Servlet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133850" y="838200"/>
            <a:ext cx="11582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Lucida Console"/>
                <a:cs typeface="Lucida Console"/>
              </a:rPr>
              <a:t>Servlet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267200" y="3581400"/>
            <a:ext cx="61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Lucida Console"/>
                <a:cs typeface="Lucida Console"/>
              </a:rPr>
              <a:t>JSP</a:t>
            </a: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3917950" y="5410200"/>
            <a:ext cx="1436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Lucida Console"/>
                <a:cs typeface="Lucida Console"/>
              </a:rPr>
              <a:t>Java Bean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228600" y="2514600"/>
            <a:ext cx="37338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Lucida Console"/>
              <a:cs typeface="Lucida Console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228600" y="3200400"/>
            <a:ext cx="37338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Lucida Console"/>
              <a:cs typeface="Lucida Console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28600" y="3962400"/>
            <a:ext cx="3733800" cy="152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Lucida Console"/>
              <a:cs typeface="Lucida Console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flipV="1">
            <a:off x="4114800" y="1447800"/>
            <a:ext cx="106680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Lucida Console"/>
              <a:cs typeface="Lucida Console"/>
            </a:endParaRP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>
            <a:off x="4038600" y="3505200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Lucida Console"/>
              <a:cs typeface="Lucida Console"/>
            </a:endParaRPr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4114800" y="4800600"/>
            <a:ext cx="99060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5143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976" y="1593870"/>
            <a:ext cx="7445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</a:t>
            </a:r>
            <a:r>
              <a:rPr lang="en-US" sz="2400" dirty="0" smtClean="0">
                <a:latin typeface="Lucida Console"/>
                <a:cs typeface="Lucida Console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Information Sharing</a:t>
            </a:r>
          </a:p>
          <a:p>
            <a:pPr marL="342900" indent="-342900">
              <a:buFont typeface="Arial"/>
              <a:buChar char="•"/>
            </a:pPr>
            <a:r>
              <a:rPr lang="en-US" sz="2400" smtClean="0">
                <a:latin typeface="Lucida Console"/>
                <a:cs typeface="Lucida Console"/>
              </a:rPr>
              <a:t>JSP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MVC</a:t>
            </a:r>
            <a:endParaRPr lang="en-US" sz="2400" dirty="0">
              <a:latin typeface="Lucida Console"/>
              <a:cs typeface="Lucida Console"/>
            </a:endParaRP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Information Sharing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547" y="1208974"/>
            <a:ext cx="8440616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ServletContext</a:t>
            </a:r>
            <a:r>
              <a:rPr lang="en-US" sz="2400" dirty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shared by all servlets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getServletContext</a:t>
            </a:r>
            <a:r>
              <a:rPr lang="en-US" sz="2400" dirty="0" smtClean="0">
                <a:latin typeface="Lucida Console"/>
                <a:cs typeface="Lucida Console"/>
              </a:rPr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One may store database connection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HttpSession</a:t>
            </a:r>
            <a:endParaRPr lang="en-US" sz="2400" dirty="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One session per “user”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getHttpSession</a:t>
            </a:r>
            <a:r>
              <a:rPr lang="en-US" sz="2400" dirty="0" smtClean="0">
                <a:latin typeface="Lucida Console"/>
                <a:cs typeface="Lucida Console"/>
              </a:rPr>
              <a:t>()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One may store items in shopping cart</a:t>
            </a: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HttpServletRequest</a:t>
            </a:r>
            <a:endParaRPr lang="en-US" sz="2400" dirty="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Servlets can forward to other servlets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Lucida Console"/>
                <a:cs typeface="Lucida Console"/>
              </a:rPr>
              <a:t>Request object can be used to pass </a:t>
            </a:r>
            <a:r>
              <a:rPr lang="en-US" sz="2400" dirty="0" smtClean="0">
                <a:latin typeface="Lucida Console"/>
                <a:cs typeface="Lucida Console"/>
              </a:rPr>
              <a:t>information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ServletConfig</a:t>
            </a:r>
            <a:endParaRPr lang="en-US" sz="2400" dirty="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err="1" smtClean="0">
                <a:latin typeface="Lucida Console"/>
                <a:cs typeface="Lucida Console"/>
              </a:rPr>
              <a:t>Config</a:t>
            </a:r>
            <a:r>
              <a:rPr lang="en-US" sz="2400" dirty="0" smtClean="0">
                <a:latin typeface="Lucida Console"/>
                <a:cs typeface="Lucida Console"/>
              </a:rPr>
              <a:t> from </a:t>
            </a:r>
            <a:r>
              <a:rPr lang="en-US" sz="2400" dirty="0" err="1" smtClean="0">
                <a:latin typeface="Lucida Console"/>
                <a:cs typeface="Lucida Console"/>
              </a:rPr>
              <a:t>web.xml</a:t>
            </a:r>
            <a:r>
              <a:rPr lang="en-US" sz="2400" dirty="0" smtClean="0">
                <a:latin typeface="Lucida Console"/>
                <a:cs typeface="Lucida Console"/>
              </a:rPr>
              <a:t> - per servlet</a:t>
            </a:r>
          </a:p>
          <a:p>
            <a:pPr marL="800100" lvl="1" indent="-342900">
              <a:buFont typeface="Arial"/>
              <a:buChar char="•"/>
            </a:pPr>
            <a:endParaRPr lang="en-US" sz="24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0977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Listeners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547" y="1208974"/>
            <a:ext cx="8440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Who sets the initial values in </a:t>
            </a:r>
            <a:r>
              <a:rPr lang="en-US" sz="2400" dirty="0" err="1" smtClean="0">
                <a:latin typeface="Lucida Console"/>
                <a:cs typeface="Lucida Console"/>
              </a:rPr>
              <a:t>ServletContext</a:t>
            </a:r>
            <a:r>
              <a:rPr lang="en-US" sz="2400" dirty="0" smtClean="0">
                <a:latin typeface="Lucida Console"/>
                <a:cs typeface="Lucida Console"/>
              </a:rPr>
              <a:t> and </a:t>
            </a:r>
            <a:r>
              <a:rPr lang="en-US" sz="2400" dirty="0" err="1" smtClean="0">
                <a:latin typeface="Lucida Console"/>
                <a:cs typeface="Lucida Console"/>
              </a:rPr>
              <a:t>HttpSession</a:t>
            </a:r>
            <a:r>
              <a:rPr lang="en-US" sz="2400" dirty="0" smtClean="0">
                <a:latin typeface="Lucida Console"/>
                <a:cs typeface="Lucida Console"/>
              </a:rPr>
              <a:t>?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Listeners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Will listen for the creation of </a:t>
            </a:r>
            <a:r>
              <a:rPr lang="en-US" sz="2400" dirty="0" err="1" smtClean="0">
                <a:latin typeface="Lucida Console"/>
                <a:cs typeface="Lucida Console"/>
              </a:rPr>
              <a:t>ServletContext</a:t>
            </a:r>
            <a:r>
              <a:rPr lang="en-US" sz="2400" dirty="0" smtClean="0">
                <a:latin typeface="Lucida Console"/>
                <a:cs typeface="Lucida Console"/>
              </a:rPr>
              <a:t>, </a:t>
            </a:r>
            <a:r>
              <a:rPr lang="en-US" sz="2400" dirty="0" err="1" smtClean="0">
                <a:latin typeface="Lucida Console"/>
                <a:cs typeface="Lucida Console"/>
              </a:rPr>
              <a:t>HttpSession</a:t>
            </a:r>
            <a:r>
              <a:rPr lang="en-US" sz="2400" dirty="0" smtClean="0">
                <a:latin typeface="Lucida Console"/>
                <a:cs typeface="Lucida Console"/>
              </a:rPr>
              <a:t>, </a:t>
            </a:r>
            <a:r>
              <a:rPr lang="en-US" sz="2400" dirty="0" err="1" smtClean="0">
                <a:latin typeface="Lucida Console"/>
                <a:cs typeface="Lucida Console"/>
              </a:rPr>
              <a:t>ServletRequest</a:t>
            </a: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Lucida Console"/>
                <a:cs typeface="Lucida Console"/>
              </a:rPr>
              <a:t>Can also listen to attribute changes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HttpSessionListener</a:t>
            </a:r>
            <a:r>
              <a:rPr lang="en-US" sz="2400" dirty="0" smtClean="0">
                <a:latin typeface="Lucida Console"/>
                <a:cs typeface="Lucida Console"/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HttpSessionAttributeListener</a:t>
            </a:r>
            <a:endParaRPr lang="en-US" sz="2400" dirty="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Lucida Console"/>
              <a:cs typeface="Lucida Console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6868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Why JSP?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Lucida Console"/>
                <a:cs typeface="Lucida Console"/>
              </a:rPr>
              <a:t>Goal: Create dynamic web content (HTML, XML, ...) for a Web Application</a:t>
            </a:r>
          </a:p>
          <a:p>
            <a:r>
              <a:rPr lang="en-US" b="1" dirty="0" smtClean="0">
                <a:latin typeface="Lucida Console"/>
                <a:cs typeface="Lucida Console"/>
              </a:rPr>
              <a:t>Goal: Make it easier/cleaner to mix static HTML parts with dynamic Java servlet code</a:t>
            </a:r>
          </a:p>
          <a:p>
            <a:endParaRPr lang="en-US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5352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What is JSP?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Mostly HTML page</a:t>
            </a:r>
            <a:r>
              <a:rPr lang="en-US" b="1" dirty="0" smtClean="0">
                <a:latin typeface="Lucida Console"/>
                <a:cs typeface="Lucida Console"/>
              </a:rPr>
              <a:t>, with extension .</a:t>
            </a:r>
            <a:r>
              <a:rPr lang="en-US" b="1" dirty="0" err="1" smtClean="0">
                <a:latin typeface="Lucida Console"/>
                <a:cs typeface="Lucida Console"/>
              </a:rPr>
              <a:t>jsp</a:t>
            </a:r>
            <a:endParaRPr lang="en-US" b="1" dirty="0" smtClean="0">
              <a:latin typeface="Lucida Console"/>
              <a:cs typeface="Lucida Console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Include JSP tags </a:t>
            </a:r>
            <a:r>
              <a:rPr lang="en-US" b="1" dirty="0" smtClean="0">
                <a:latin typeface="Lucida Console"/>
                <a:cs typeface="Lucida Console"/>
              </a:rPr>
              <a:t>to enable dynamic content creation</a:t>
            </a:r>
          </a:p>
          <a:p>
            <a:r>
              <a:rPr lang="en-US" b="1" dirty="0" smtClean="0">
                <a:latin typeface="Lucida Console"/>
                <a:cs typeface="Lucida Console"/>
              </a:rPr>
              <a:t>Translation: JSP → Servlet class</a:t>
            </a:r>
          </a:p>
          <a:p>
            <a:r>
              <a:rPr lang="en-US" b="1" dirty="0" smtClean="0">
                <a:latin typeface="Lucida Console"/>
                <a:cs typeface="Lucida Console"/>
              </a:rPr>
              <a:t>Compiled at Request time</a:t>
            </a:r>
          </a:p>
          <a:p>
            <a:pPr>
              <a:buFont typeface="Wingdings" charset="0"/>
              <a:buNone/>
            </a:pPr>
            <a:r>
              <a:rPr lang="en-US" b="1" dirty="0" smtClean="0">
                <a:latin typeface="Lucida Console"/>
                <a:cs typeface="Lucida Console"/>
              </a:rPr>
              <a:t>	(first request, a little slow)</a:t>
            </a:r>
          </a:p>
          <a:p>
            <a:r>
              <a:rPr lang="en-US" b="1" dirty="0" smtClean="0">
                <a:latin typeface="Lucida Console"/>
                <a:cs typeface="Lucida Console"/>
              </a:rPr>
              <a:t>Execution: Request → JSP Servlet's service method</a:t>
            </a:r>
          </a:p>
          <a:p>
            <a:endParaRPr lang="en-US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1184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Behind Scenes</a:t>
            </a:r>
          </a:p>
        </p:txBody>
      </p:sp>
      <p:pic>
        <p:nvPicPr>
          <p:cNvPr id="2" name="Picture 1" descr="Screen Shot 2017-05-09 at 11.03.2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3" y="1350300"/>
            <a:ext cx="7241504" cy="464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6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Advantages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Lucida Console"/>
                <a:cs typeface="Lucida Console"/>
              </a:rPr>
              <a:t>Code -- Computation</a:t>
            </a:r>
          </a:p>
          <a:p>
            <a:r>
              <a:rPr lang="en-US" b="1" dirty="0" smtClean="0">
                <a:latin typeface="Lucida Console"/>
                <a:cs typeface="Lucida Console"/>
              </a:rPr>
              <a:t>HTML -- Presentation</a:t>
            </a:r>
          </a:p>
          <a:p>
            <a:r>
              <a:rPr lang="en-US" b="1" dirty="0" smtClean="0">
                <a:latin typeface="Lucida Console"/>
                <a:cs typeface="Lucida Console"/>
              </a:rPr>
              <a:t>Separation of Roles</a:t>
            </a:r>
          </a:p>
          <a:p>
            <a:pPr lvl="1"/>
            <a:r>
              <a:rPr lang="en-US" b="1" dirty="0" smtClean="0">
                <a:latin typeface="Lucida Console"/>
                <a:cs typeface="Lucida Console"/>
              </a:rPr>
              <a:t>Developers</a:t>
            </a:r>
          </a:p>
          <a:p>
            <a:pPr lvl="1"/>
            <a:r>
              <a:rPr lang="en-US" b="1" dirty="0" smtClean="0">
                <a:latin typeface="Lucida Console"/>
                <a:cs typeface="Lucida Console"/>
              </a:rPr>
              <a:t>Content Authors/Graphic Designers/Web Masters</a:t>
            </a:r>
          </a:p>
          <a:p>
            <a:pPr lvl="1"/>
            <a:r>
              <a:rPr lang="en-US" b="1" dirty="0" smtClean="0">
                <a:latin typeface="Lucida Console"/>
                <a:cs typeface="Lucida Console"/>
              </a:rPr>
              <a:t>Supposed to be cheaper... but not really...</a:t>
            </a:r>
          </a:p>
          <a:p>
            <a:endParaRPr lang="en-US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0456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A JSP File</a:t>
            </a:r>
          </a:p>
        </p:txBody>
      </p:sp>
      <p:pic>
        <p:nvPicPr>
          <p:cNvPr id="9" name="Picture 5" descr="Jsp2_030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1150" y="1315283"/>
            <a:ext cx="5600133" cy="49696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09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16850</TotalTime>
  <Words>935</Words>
  <Application>Microsoft Macintosh PowerPoint</Application>
  <PresentationFormat>On-screen Show (4:3)</PresentationFormat>
  <Paragraphs>149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535</cp:revision>
  <dcterms:created xsi:type="dcterms:W3CDTF">2012-02-15T19:28:42Z</dcterms:created>
  <dcterms:modified xsi:type="dcterms:W3CDTF">2017-05-18T22:00:59Z</dcterms:modified>
</cp:coreProperties>
</file>