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8" r:id="rId4"/>
    <p:sldId id="25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11" r:id="rId19"/>
    <p:sldId id="306" r:id="rId20"/>
    <p:sldId id="309" r:id="rId21"/>
    <p:sldId id="312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</a:t>
            </a: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Foo x = new Foo(1);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Foo </a:t>
            </a:r>
            <a:r>
              <a:rPr lang="en-US" sz="2400" b="1" dirty="0">
                <a:latin typeface="Lucida Console"/>
                <a:cs typeface="Lucida Console"/>
              </a:rPr>
              <a:t>y = new Foo(x);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Not </a:t>
            </a: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the same as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x </a:t>
            </a: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= y;</a:t>
            </a:r>
            <a:endParaRPr lang="fr-FR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312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public class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{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public 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x;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public 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y;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</a:t>
            </a:r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</a:t>
            </a:r>
            <a:r>
              <a:rPr lang="en-US" sz="2400" b="1" dirty="0" err="1">
                <a:latin typeface="Lucida Console"/>
                <a:cs typeface="Lucida Console"/>
              </a:rPr>
              <a:t>x,int</a:t>
            </a:r>
            <a:r>
              <a:rPr lang="en-US" sz="2400" b="1" dirty="0">
                <a:latin typeface="Lucida Console"/>
                <a:cs typeface="Lucida Console"/>
              </a:rPr>
              <a:t> y) {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this.x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= x;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this.y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= y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}</a:t>
            </a:r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}</a:t>
            </a:r>
            <a:endParaRPr lang="fr-FR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6843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p1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(5,5)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p2 = p1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fr-FR" sz="2400" b="1" dirty="0">
                <a:latin typeface="Lucida Console"/>
                <a:cs typeface="Lucida Console"/>
              </a:rPr>
              <a:t>p2.x = 15</a:t>
            </a:r>
            <a:r>
              <a:rPr lang="fr-FR" sz="2400" b="1" dirty="0" smtClean="0">
                <a:latin typeface="Lucida Console"/>
                <a:cs typeface="Lucida Console"/>
              </a:rPr>
              <a:t>;</a:t>
            </a:r>
          </a:p>
          <a:p>
            <a:endParaRPr lang="fr-FR" sz="2400" b="1" dirty="0">
              <a:latin typeface="Lucida Console"/>
              <a:cs typeface="Lucida Console"/>
            </a:endParaRPr>
          </a:p>
          <a:p>
            <a:endParaRPr lang="fr-FR" sz="2400" b="1" dirty="0" smtClean="0">
              <a:latin typeface="Lucida Console"/>
              <a:cs typeface="Lucida Console"/>
            </a:endParaRPr>
          </a:p>
          <a:p>
            <a:endParaRPr lang="fr-FR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fr-F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What</a:t>
            </a:r>
            <a:r>
              <a:rPr lang="fr-F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is</a:t>
            </a:r>
            <a:r>
              <a:rPr lang="fr-F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 the value of p1.x and p1.</a:t>
            </a:r>
            <a:r>
              <a:rPr lang="fr-F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y?</a:t>
            </a:r>
            <a:endParaRPr lang="fr-FR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1228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public class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</a:t>
            </a:r>
            <a:r>
              <a:rPr lang="en-US" sz="2400" b="1" dirty="0" smtClean="0">
                <a:latin typeface="Lucida Console"/>
                <a:cs typeface="Lucida Console"/>
              </a:rPr>
              <a:t>{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 	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…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p) {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this.x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= </a:t>
            </a:r>
            <a:r>
              <a:rPr lang="en-US" sz="2400" b="1" dirty="0" err="1">
                <a:latin typeface="Lucida Console"/>
                <a:cs typeface="Lucida Console"/>
              </a:rPr>
              <a:t>p.x</a:t>
            </a:r>
            <a:r>
              <a:rPr lang="en-US" sz="2400" b="1" dirty="0">
                <a:latin typeface="Lucida Console"/>
                <a:cs typeface="Lucida Console"/>
              </a:rPr>
              <a:t>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this.y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= </a:t>
            </a:r>
            <a:r>
              <a:rPr lang="en-US" sz="2400" b="1" dirty="0" err="1">
                <a:latin typeface="Lucida Console"/>
                <a:cs typeface="Lucida Console"/>
              </a:rPr>
              <a:t>p.y</a:t>
            </a:r>
            <a:r>
              <a:rPr lang="en-US" sz="2400" b="1" dirty="0" smtClean="0">
                <a:latin typeface="Lucida Console"/>
                <a:cs typeface="Lucida Console"/>
              </a:rPr>
              <a:t>;	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}</a:t>
            </a:r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}</a:t>
            </a:r>
            <a:endParaRPr lang="fr-FR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3485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q1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(5,5);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q2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(q1);</a:t>
            </a:r>
          </a:p>
          <a:p>
            <a:endParaRPr lang="fr-FR" sz="2400" b="1" dirty="0" smtClean="0">
              <a:latin typeface="Lucida Console"/>
              <a:cs typeface="Lucida Console"/>
            </a:endParaRPr>
          </a:p>
          <a:p>
            <a:r>
              <a:rPr lang="fr-FR" sz="2400" b="1" dirty="0" smtClean="0">
                <a:latin typeface="Lucida Console"/>
                <a:cs typeface="Lucida Console"/>
              </a:rPr>
              <a:t>q2</a:t>
            </a:r>
            <a:r>
              <a:rPr lang="fr-FR" sz="2400" b="1" dirty="0">
                <a:latin typeface="Lucida Console"/>
                <a:cs typeface="Lucida Console"/>
              </a:rPr>
              <a:t>.x = 15;</a:t>
            </a:r>
          </a:p>
          <a:p>
            <a:endParaRPr lang="fr-FR" sz="2400" b="1" dirty="0" smtClean="0">
              <a:latin typeface="Lucida Console"/>
              <a:cs typeface="Lucida Console"/>
            </a:endParaRPr>
          </a:p>
          <a:p>
            <a:endParaRPr lang="fr-FR" sz="2400" b="1" dirty="0" smtClean="0">
              <a:latin typeface="Lucida Console"/>
              <a:cs typeface="Lucida Console"/>
            </a:endParaRPr>
          </a:p>
          <a:p>
            <a:endParaRPr lang="fr-FR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fr-FR" sz="2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What</a:t>
            </a:r>
            <a:r>
              <a:rPr lang="fr-F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fr-F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is</a:t>
            </a:r>
            <a:r>
              <a:rPr lang="fr-F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 the value of q1.x and q1.</a:t>
            </a:r>
            <a:r>
              <a:rPr lang="fr-F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y?</a:t>
            </a:r>
            <a:endParaRPr lang="fr-FR" sz="24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3475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Comparing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p1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(5,5);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p2 = p1;</a:t>
            </a:r>
          </a:p>
          <a:p>
            <a:endParaRPr lang="es-ES_tradnl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2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Does</a:t>
            </a:r>
            <a:r>
              <a:rPr lang="es-ES_tradnl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Lucida Console"/>
                <a:cs typeface="Lucida Console"/>
              </a:rPr>
              <a:t>p1 == p2</a:t>
            </a:r>
            <a:r>
              <a:rPr lang="es-ES_tradnl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?</a:t>
            </a:r>
          </a:p>
          <a:p>
            <a:endParaRPr lang="es-ES_tradnl" sz="2400" b="1" dirty="0">
              <a:latin typeface="Lucida Console"/>
              <a:cs typeface="Lucida Console"/>
            </a:endParaRPr>
          </a:p>
          <a:p>
            <a:endParaRPr lang="es-ES_tradnl" sz="2400" b="1" dirty="0" smtClean="0">
              <a:latin typeface="Lucida Console"/>
              <a:cs typeface="Lucida Console"/>
            </a:endParaRPr>
          </a:p>
          <a:p>
            <a:endParaRPr lang="es-ES_tradnl" sz="2400" b="1" dirty="0" smtClean="0">
              <a:latin typeface="Lucida Console"/>
              <a:cs typeface="Lucida Console"/>
            </a:endParaRPr>
          </a:p>
          <a:p>
            <a:r>
              <a:rPr lang="es-ES_tradnl" sz="2400" b="1" dirty="0" err="1" smtClean="0">
                <a:latin typeface="Lucida Console"/>
                <a:cs typeface="Lucida Console"/>
              </a:rPr>
              <a:t>MyPoint</a:t>
            </a:r>
            <a:r>
              <a:rPr lang="es-ES_tradnl" sz="2400" b="1" dirty="0" smtClean="0">
                <a:latin typeface="Lucida Console"/>
                <a:cs typeface="Lucida Console"/>
              </a:rPr>
              <a:t> </a:t>
            </a:r>
            <a:r>
              <a:rPr lang="es-ES_tradnl" sz="2400" b="1" dirty="0">
                <a:latin typeface="Lucida Console"/>
                <a:cs typeface="Lucida Console"/>
              </a:rPr>
              <a:t>q1 = new </a:t>
            </a:r>
            <a:r>
              <a:rPr lang="es-ES_tradnl" sz="2400" b="1" dirty="0" err="1">
                <a:latin typeface="Lucida Console"/>
                <a:cs typeface="Lucida Console"/>
              </a:rPr>
              <a:t>MyPoint</a:t>
            </a:r>
            <a:r>
              <a:rPr lang="es-ES_tradnl" sz="2400" b="1" dirty="0">
                <a:latin typeface="Lucida Console"/>
                <a:cs typeface="Lucida Console"/>
              </a:rPr>
              <a:t>(5,5); </a:t>
            </a:r>
            <a:endParaRPr lang="es-ES_tradnl" sz="2400" b="1" dirty="0" smtClean="0">
              <a:latin typeface="Lucida Console"/>
              <a:cs typeface="Lucida Console"/>
            </a:endParaRPr>
          </a:p>
          <a:p>
            <a:r>
              <a:rPr lang="es-ES_tradnl" sz="2400" b="1" dirty="0" err="1" smtClean="0">
                <a:latin typeface="Lucida Console"/>
                <a:cs typeface="Lucida Console"/>
              </a:rPr>
              <a:t>MyPoint</a:t>
            </a:r>
            <a:r>
              <a:rPr lang="es-ES_tradnl" sz="2400" b="1" dirty="0" smtClean="0">
                <a:latin typeface="Lucida Console"/>
                <a:cs typeface="Lucida Console"/>
              </a:rPr>
              <a:t> </a:t>
            </a:r>
            <a:r>
              <a:rPr lang="es-ES_tradnl" sz="2400" b="1" dirty="0">
                <a:latin typeface="Lucida Console"/>
                <a:cs typeface="Lucida Console"/>
              </a:rPr>
              <a:t>q2 = new </a:t>
            </a:r>
            <a:r>
              <a:rPr lang="es-ES_tradnl" sz="2400" b="1" dirty="0" err="1">
                <a:latin typeface="Lucida Console"/>
                <a:cs typeface="Lucida Console"/>
              </a:rPr>
              <a:t>MyPoint</a:t>
            </a:r>
            <a:r>
              <a:rPr lang="es-ES_tradnl" sz="2400" b="1" dirty="0">
                <a:latin typeface="Lucida Console"/>
                <a:cs typeface="Lucida Console"/>
              </a:rPr>
              <a:t>(q1);</a:t>
            </a:r>
          </a:p>
          <a:p>
            <a:endParaRPr lang="es-ES_tradnl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s-ES_tradnl" sz="24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Does</a:t>
            </a:r>
            <a:r>
              <a:rPr lang="es-ES_tradnl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Lucida Console"/>
                <a:cs typeface="Lucida Console"/>
              </a:rPr>
              <a:t>q1 == q2?</a:t>
            </a:r>
            <a:endParaRPr lang="fr-FR" sz="24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9795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Comparing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Writing equals method in </a:t>
            </a:r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 smtClean="0">
                <a:latin typeface="Lucida Console"/>
                <a:cs typeface="Lucida Console"/>
              </a:rPr>
              <a:t> class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public </a:t>
            </a:r>
            <a:r>
              <a:rPr lang="en-US" sz="2400" b="1" dirty="0">
                <a:latin typeface="Lucida Console"/>
                <a:cs typeface="Lucida Console"/>
              </a:rPr>
              <a:t>class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{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	…</a:t>
            </a:r>
          </a:p>
          <a:p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	public </a:t>
            </a:r>
            <a:r>
              <a:rPr lang="en-US" sz="2400" b="1" dirty="0" err="1">
                <a:latin typeface="Lucida Console"/>
                <a:cs typeface="Lucida Console"/>
              </a:rPr>
              <a:t>boolean</a:t>
            </a:r>
            <a:r>
              <a:rPr lang="en-US" sz="2400" b="1" dirty="0">
                <a:latin typeface="Lucida Console"/>
                <a:cs typeface="Lucida Console"/>
              </a:rPr>
              <a:t> equals(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p) {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	return </a:t>
            </a:r>
            <a:r>
              <a:rPr lang="en-US" sz="2400" b="1" dirty="0">
                <a:latin typeface="Lucida Console"/>
                <a:cs typeface="Lucida Console"/>
              </a:rPr>
              <a:t>(x == </a:t>
            </a:r>
            <a:r>
              <a:rPr lang="en-US" sz="2400" b="1" dirty="0" err="1">
                <a:latin typeface="Lucida Console"/>
                <a:cs typeface="Lucida Console"/>
              </a:rPr>
              <a:t>p.x</a:t>
            </a:r>
            <a:r>
              <a:rPr lang="en-US" sz="2400" b="1" dirty="0">
                <a:latin typeface="Lucida Console"/>
                <a:cs typeface="Lucida Console"/>
              </a:rPr>
              <a:t>) &amp;&amp; (y == </a:t>
            </a:r>
            <a:r>
              <a:rPr lang="en-US" sz="2400" b="1" dirty="0" err="1">
                <a:latin typeface="Lucida Console"/>
                <a:cs typeface="Lucida Console"/>
              </a:rPr>
              <a:t>p.y</a:t>
            </a:r>
            <a:r>
              <a:rPr lang="en-US" sz="2400" b="1" dirty="0">
                <a:latin typeface="Lucida Console"/>
                <a:cs typeface="Lucida Console"/>
              </a:rPr>
              <a:t>);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	}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}</a:t>
            </a:r>
            <a:endParaRPr lang="fr-FR" sz="24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3292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Comparing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 q1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(5,5);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MyPoint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q2 = new </a:t>
            </a:r>
            <a:r>
              <a:rPr lang="en-US" sz="2400" b="1" dirty="0" err="1">
                <a:latin typeface="Lucida Console"/>
                <a:cs typeface="Lucida Console"/>
              </a:rPr>
              <a:t>MyPoint</a:t>
            </a:r>
            <a:r>
              <a:rPr lang="en-US" sz="2400" b="1" dirty="0">
                <a:latin typeface="Lucida Console"/>
                <a:cs typeface="Lucida Console"/>
              </a:rPr>
              <a:t>(q1);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W</a:t>
            </a: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hat </a:t>
            </a: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is q1.equals(q2)?</a:t>
            </a:r>
            <a:endParaRPr lang="fr-FR" sz="24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482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 smtClean="0">
                <a:latin typeface="Lucida Console"/>
                <a:cs typeface="Lucida Console"/>
              </a:rPr>
              <a:t>e</a:t>
            </a:r>
            <a:r>
              <a:rPr lang="en-US" sz="2800" dirty="0" smtClean="0">
                <a:latin typeface="Lucida Console"/>
                <a:cs typeface="Lucida Console"/>
              </a:rPr>
              <a:t>quals() </a:t>
            </a:r>
            <a:r>
              <a:rPr lang="en-US" sz="2800" smtClean="0">
                <a:latin typeface="Lucida Console"/>
                <a:cs typeface="Lucida Console"/>
              </a:rPr>
              <a:t>method should </a:t>
            </a:r>
            <a:r>
              <a:rPr lang="en-US" sz="2800" dirty="0" smtClean="0">
                <a:latin typeface="Lucida Console"/>
                <a:cs typeface="Lucida Console"/>
              </a:rPr>
              <a:t>be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9583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Reflexive</a:t>
            </a:r>
          </a:p>
          <a:p>
            <a:pPr lvl="1"/>
            <a:r>
              <a:rPr lang="en-US" sz="2000" b="1" dirty="0" err="1" smtClean="0">
                <a:latin typeface="Lucida Console"/>
                <a:cs typeface="Lucida Console"/>
              </a:rPr>
              <a:t>x.equals</a:t>
            </a:r>
            <a:r>
              <a:rPr lang="en-US" sz="2000" b="1" dirty="0" smtClean="0">
                <a:latin typeface="Lucida Console"/>
                <a:cs typeface="Lucida Console"/>
              </a:rPr>
              <a:t>(x) is true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Symmetric </a:t>
            </a:r>
          </a:p>
          <a:p>
            <a:pPr lvl="1"/>
            <a:r>
              <a:rPr lang="en-US" sz="2000" b="1" dirty="0" err="1" smtClean="0">
                <a:latin typeface="Lucida Console"/>
                <a:cs typeface="Lucida Console"/>
              </a:rPr>
              <a:t>x.eqauls</a:t>
            </a:r>
            <a:r>
              <a:rPr lang="en-US" sz="2000" b="1" dirty="0" smtClean="0">
                <a:latin typeface="Lucida Console"/>
                <a:cs typeface="Lucida Console"/>
              </a:rPr>
              <a:t>(y) is </a:t>
            </a:r>
            <a:r>
              <a:rPr lang="en-US" sz="2000" b="1" dirty="0" err="1" smtClean="0">
                <a:latin typeface="Lucida Console"/>
                <a:cs typeface="Lucida Console"/>
              </a:rPr>
              <a:t>y.equals</a:t>
            </a:r>
            <a:r>
              <a:rPr lang="en-US" sz="2000" b="1" dirty="0" smtClean="0">
                <a:latin typeface="Lucida Console"/>
                <a:cs typeface="Lucida Console"/>
              </a:rPr>
              <a:t>(x)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Transitive</a:t>
            </a:r>
          </a:p>
          <a:p>
            <a:r>
              <a:rPr lang="en-US" sz="2000" b="1" dirty="0">
                <a:latin typeface="Lucida Console"/>
                <a:cs typeface="Lucida Console"/>
              </a:rPr>
              <a:t>	if </a:t>
            </a:r>
            <a:r>
              <a:rPr lang="en-US" sz="2000" b="1" dirty="0" err="1">
                <a:latin typeface="Lucida Console"/>
                <a:cs typeface="Lucida Console"/>
              </a:rPr>
              <a:t>x.equals</a:t>
            </a:r>
            <a:r>
              <a:rPr lang="en-US" sz="2000" b="1" dirty="0">
                <a:latin typeface="Lucida Console"/>
                <a:cs typeface="Lucida Console"/>
              </a:rPr>
              <a:t>(y) and </a:t>
            </a:r>
            <a:r>
              <a:rPr lang="en-US" sz="2000" b="1" dirty="0" err="1">
                <a:latin typeface="Lucida Console"/>
                <a:cs typeface="Lucida Console"/>
              </a:rPr>
              <a:t>y.equals</a:t>
            </a:r>
            <a:r>
              <a:rPr lang="en-US" sz="2000" b="1" dirty="0">
                <a:latin typeface="Lucida Console"/>
                <a:cs typeface="Lucida Console"/>
              </a:rPr>
              <a:t>(z) then </a:t>
            </a:r>
            <a:r>
              <a:rPr lang="en-US" sz="2000" b="1" dirty="0" err="1">
                <a:latin typeface="Lucida Console"/>
                <a:cs typeface="Lucida Console"/>
              </a:rPr>
              <a:t>x.equals</a:t>
            </a:r>
            <a:r>
              <a:rPr lang="en-US" sz="2000" b="1" dirty="0">
                <a:latin typeface="Lucida Console"/>
                <a:cs typeface="Lucida Console"/>
              </a:rPr>
              <a:t>(z</a:t>
            </a:r>
            <a:r>
              <a:rPr lang="en-US" sz="2000" b="1" dirty="0" smtClean="0">
                <a:latin typeface="Lucida Console"/>
                <a:cs typeface="Lucida Console"/>
              </a:rPr>
              <a:t>)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Consistent</a:t>
            </a:r>
          </a:p>
          <a:p>
            <a:r>
              <a:rPr lang="en-US" sz="2000" b="1" dirty="0">
                <a:latin typeface="Lucida Console"/>
                <a:cs typeface="Lucida Console"/>
              </a:rPr>
              <a:t>	</a:t>
            </a:r>
            <a:r>
              <a:rPr lang="en-US" sz="2000" b="1" dirty="0" err="1" smtClean="0">
                <a:latin typeface="Lucida Console"/>
                <a:cs typeface="Lucida Console"/>
              </a:rPr>
              <a:t>x.equals</a:t>
            </a:r>
            <a:r>
              <a:rPr lang="en-US" sz="2000" b="1" dirty="0" smtClean="0">
                <a:latin typeface="Lucida Console"/>
                <a:cs typeface="Lucida Console"/>
              </a:rPr>
              <a:t>(y) is same on every call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endParaRPr lang="en-US" sz="2400" b="1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3987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Comparing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String s1 = new String</a:t>
            </a:r>
            <a:r>
              <a:rPr lang="en-US" sz="2400" b="1" dirty="0" smtClean="0">
                <a:latin typeface="Lucida Console"/>
                <a:cs typeface="Lucida Console"/>
              </a:rPr>
              <a:t>(”</a:t>
            </a:r>
            <a:r>
              <a:rPr lang="en-US" sz="2400" b="1" dirty="0" err="1" smtClean="0">
                <a:latin typeface="Lucida Console"/>
                <a:cs typeface="Lucida Console"/>
              </a:rPr>
              <a:t>FreeUni</a:t>
            </a:r>
            <a:r>
              <a:rPr lang="en-US" sz="2400" b="1" dirty="0" smtClean="0">
                <a:latin typeface="Lucida Console"/>
                <a:cs typeface="Lucida Console"/>
              </a:rPr>
              <a:t>"</a:t>
            </a:r>
            <a:r>
              <a:rPr lang="en-US" sz="2400" b="1" dirty="0">
                <a:latin typeface="Lucida Console"/>
                <a:cs typeface="Lucida Console"/>
              </a:rPr>
              <a:t>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String </a:t>
            </a:r>
            <a:r>
              <a:rPr lang="en-US" sz="2400" b="1" dirty="0">
                <a:latin typeface="Lucida Console"/>
                <a:cs typeface="Lucida Console"/>
              </a:rPr>
              <a:t>s2 = new String</a:t>
            </a:r>
            <a:r>
              <a:rPr lang="en-US" sz="2400" b="1" dirty="0" smtClean="0">
                <a:latin typeface="Lucida Console"/>
                <a:cs typeface="Lucida Console"/>
              </a:rPr>
              <a:t>(”</a:t>
            </a:r>
            <a:r>
              <a:rPr lang="en-US" sz="2400" b="1" dirty="0" err="1" smtClean="0">
                <a:latin typeface="Lucida Console"/>
                <a:cs typeface="Lucida Console"/>
              </a:rPr>
              <a:t>FreeUni</a:t>
            </a:r>
            <a:r>
              <a:rPr lang="en-US" sz="2400" b="1" dirty="0" smtClean="0">
                <a:latin typeface="Lucida Console"/>
                <a:cs typeface="Lucida Console"/>
              </a:rPr>
              <a:t>"</a:t>
            </a:r>
            <a:r>
              <a:rPr lang="en-US" sz="2400" b="1" dirty="0">
                <a:latin typeface="Lucida Console"/>
                <a:cs typeface="Lucida Console"/>
              </a:rPr>
              <a:t>)</a:t>
            </a:r>
            <a:r>
              <a:rPr lang="en-US" sz="2400" b="1" dirty="0" smtClean="0">
                <a:latin typeface="Lucida Console"/>
                <a:cs typeface="Lucida Console"/>
              </a:rPr>
              <a:t>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Does s1 == s2? 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Does </a:t>
            </a: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s1.equals(s2)?</a:t>
            </a:r>
            <a:endParaRPr lang="fr-FR" sz="2400" b="1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14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Java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Call-by-reference vs Call-by-value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Copying objects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Comparing</a:t>
            </a:r>
            <a:endParaRPr lang="en-US" sz="2400" dirty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Multi-Dimensional Array</a:t>
            </a:r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9169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Comparing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The default "</a:t>
            </a:r>
            <a:r>
              <a:rPr lang="en-US" sz="2400" dirty="0" err="1" smtClean="0">
                <a:latin typeface="Lucida Console"/>
                <a:cs typeface="Lucida Console"/>
              </a:rPr>
              <a:t>a.equals</a:t>
            </a:r>
            <a:r>
              <a:rPr lang="en-US" sz="2400" dirty="0" smtClean="0">
                <a:latin typeface="Lucida Console"/>
                <a:cs typeface="Lucida Console"/>
              </a:rPr>
              <a:t>(b)" does not do a deep comparison for arrays</a:t>
            </a:r>
            <a:endParaRPr lang="fr-FR" sz="24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Arrays.equals</a:t>
            </a:r>
            <a:r>
              <a:rPr lang="en-US" sz="2400" b="1" dirty="0" smtClean="0">
                <a:latin typeface="Lucida Console"/>
                <a:cs typeface="Lucida Console"/>
              </a:rPr>
              <a:t>()  </a:t>
            </a: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Arrays.deepEquals</a:t>
            </a:r>
            <a:r>
              <a:rPr lang="en-US" sz="2400" b="1" dirty="0" smtClean="0">
                <a:latin typeface="Lucida Console"/>
                <a:cs typeface="Lucida Console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54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>
                <a:latin typeface="Lucida Console"/>
                <a:cs typeface="Lucida Console"/>
              </a:rPr>
              <a:t>Multi-Dimensional Array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163" y="1607296"/>
            <a:ext cx="88897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/>
                <a:cs typeface="Lucida Console"/>
              </a:rPr>
              <a:t>String[][] cartoons = </a:t>
            </a:r>
            <a:endParaRPr lang="en-US" sz="2000" b="1" dirty="0" smtClean="0">
              <a:latin typeface="Lucida Console"/>
              <a:cs typeface="Lucida Console"/>
            </a:endParaRPr>
          </a:p>
          <a:p>
            <a:r>
              <a:rPr lang="en-US" sz="2000" b="1" dirty="0" smtClean="0">
                <a:latin typeface="Lucida Console"/>
                <a:cs typeface="Lucida Console"/>
              </a:rPr>
              <a:t>	{{</a:t>
            </a:r>
            <a:r>
              <a:rPr lang="en-US" sz="2000" b="1" dirty="0">
                <a:latin typeface="Lucida Console"/>
                <a:cs typeface="Lucida Console"/>
              </a:rPr>
              <a:t>"Homer", "Marge", "Bart", "Lisa", "Maggie"},</a:t>
            </a:r>
          </a:p>
          <a:p>
            <a:r>
              <a:rPr lang="en-US" sz="2000" b="1" dirty="0" smtClean="0">
                <a:latin typeface="Lucida Console"/>
                <a:cs typeface="Lucida Console"/>
              </a:rPr>
              <a:t>	 {"</a:t>
            </a:r>
            <a:r>
              <a:rPr lang="en-US" sz="2000" b="1" dirty="0" err="1" smtClean="0">
                <a:latin typeface="Lucida Console"/>
                <a:cs typeface="Lucida Console"/>
              </a:rPr>
              <a:t>Peter”,"Lois”,"</a:t>
            </a:r>
            <a:r>
              <a:rPr lang="en-US" sz="2000" b="1" dirty="0" err="1">
                <a:latin typeface="Lucida Console"/>
                <a:cs typeface="Lucida Console"/>
              </a:rPr>
              <a:t>Meg</a:t>
            </a:r>
            <a:r>
              <a:rPr lang="en-US" sz="2000" b="1" dirty="0">
                <a:latin typeface="Lucida Console"/>
                <a:cs typeface="Lucida Console"/>
              </a:rPr>
              <a:t>", "Chris", "</a:t>
            </a:r>
            <a:r>
              <a:rPr lang="en-US" sz="2000" b="1" dirty="0" err="1">
                <a:latin typeface="Lucida Console"/>
                <a:cs typeface="Lucida Console"/>
              </a:rPr>
              <a:t>Stewie</a:t>
            </a:r>
            <a:r>
              <a:rPr lang="en-US" sz="2000" b="1" dirty="0">
                <a:latin typeface="Lucida Console"/>
                <a:cs typeface="Lucida Console"/>
              </a:rPr>
              <a:t>", "Brian"}, </a:t>
            </a:r>
            <a:r>
              <a:rPr lang="en-US" sz="2000" b="1" dirty="0" smtClean="0">
                <a:latin typeface="Lucida Console"/>
                <a:cs typeface="Lucida Console"/>
              </a:rPr>
              <a:t>	 {</a:t>
            </a:r>
            <a:r>
              <a:rPr lang="en-US" sz="2000" b="1" dirty="0">
                <a:latin typeface="Lucida Console"/>
                <a:cs typeface="Lucida Console"/>
              </a:rPr>
              <a:t>"</a:t>
            </a:r>
            <a:r>
              <a:rPr lang="en-US" sz="2000" b="1" dirty="0" err="1">
                <a:latin typeface="Lucida Console"/>
                <a:cs typeface="Lucida Console"/>
              </a:rPr>
              <a:t>Cartman</a:t>
            </a:r>
            <a:r>
              <a:rPr lang="en-US" sz="2000" b="1" dirty="0">
                <a:latin typeface="Lucida Console"/>
                <a:cs typeface="Lucida Console"/>
              </a:rPr>
              <a:t>", "Kenny", "Stan", "Kyle"}}</a:t>
            </a:r>
            <a:r>
              <a:rPr lang="en-US" sz="2000" b="1" dirty="0" smtClean="0">
                <a:latin typeface="Lucida Console"/>
                <a:cs typeface="Lucida Console"/>
              </a:rPr>
              <a:t>;</a:t>
            </a:r>
          </a:p>
          <a:p>
            <a:endParaRPr lang="en-US" sz="2000" b="1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Unlike C and C++, a 2-d java array is </a:t>
            </a:r>
            <a:r>
              <a:rPr lang="en-US" sz="2000" b="1" dirty="0">
                <a:solidFill>
                  <a:srgbClr val="FF0000"/>
                </a:solidFill>
                <a:latin typeface="Lucida Console"/>
                <a:cs typeface="Lucida Console"/>
              </a:rPr>
              <a:t>not</a:t>
            </a:r>
            <a:r>
              <a:rPr lang="en-US" sz="2000" b="1" dirty="0">
                <a:latin typeface="Lucida Console"/>
                <a:cs typeface="Lucida Console"/>
              </a:rPr>
              <a:t> </a:t>
            </a:r>
            <a:r>
              <a:rPr lang="en-US" sz="2000" dirty="0">
                <a:latin typeface="Lucida Console"/>
                <a:cs typeface="Lucida Console"/>
              </a:rPr>
              <a:t>allocated as a single block of </a:t>
            </a:r>
            <a:r>
              <a:rPr lang="en-US" sz="2000" dirty="0" smtClean="0">
                <a:latin typeface="Lucida Console"/>
                <a:cs typeface="Lucida Console"/>
              </a:rPr>
              <a:t>memory</a:t>
            </a:r>
          </a:p>
          <a:p>
            <a:endParaRPr lang="en-US" sz="2000" b="1" dirty="0">
              <a:latin typeface="Lucida Console"/>
              <a:cs typeface="Lucida Console"/>
            </a:endParaRPr>
          </a:p>
          <a:p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it is implemented as a 1-d array of pointers to 1-d arrays.</a:t>
            </a:r>
            <a:endParaRPr lang="en-US" sz="2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5369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dirty="0" smtClean="0">
                <a:latin typeface="Lucida Console"/>
                <a:cs typeface="Lucida Console"/>
              </a:rPr>
              <a:t>Next Lecture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496" y="1593870"/>
            <a:ext cx="744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Lucida Console"/>
                <a:cs typeface="Lucida Console"/>
              </a:rPr>
              <a:t>Java Generics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smtClean="0">
                <a:solidFill>
                  <a:srgbClr val="000000"/>
                </a:solidFill>
                <a:latin typeface="Lucida Console"/>
                <a:cs typeface="Lucida Console"/>
              </a:rPr>
              <a:t>Testing</a:t>
            </a:r>
            <a:endParaRPr lang="en-US" sz="24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0800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SimSun" charset="0"/>
                <a:cs typeface="Times New Roman"/>
              </a:rPr>
              <a:t>Goal of the course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SimSun" charset="0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607296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endParaRPr lang="en-US" sz="2400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Learn </a:t>
            </a:r>
            <a:r>
              <a:rPr lang="en-US" sz="2400" b="1" dirty="0">
                <a:latin typeface="Lucida Console"/>
                <a:cs typeface="Lucida Console"/>
              </a:rPr>
              <a:t>how to produce software that is: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Safe </a:t>
            </a:r>
            <a:r>
              <a:rPr lang="en-US" sz="2400" b="1" dirty="0">
                <a:latin typeface="Lucida Console"/>
                <a:cs typeface="Lucida Console"/>
              </a:rPr>
              <a:t>from </a:t>
            </a:r>
            <a:r>
              <a:rPr lang="en-US" sz="2400" b="1" dirty="0" smtClean="0">
                <a:latin typeface="Lucida Console"/>
                <a:cs typeface="Lucida Console"/>
              </a:rPr>
              <a:t>bugs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Easy </a:t>
            </a:r>
            <a:r>
              <a:rPr lang="en-US" sz="2400" b="1" dirty="0">
                <a:latin typeface="Lucida Console"/>
                <a:cs typeface="Lucida Console"/>
              </a:rPr>
              <a:t>to </a:t>
            </a:r>
            <a:r>
              <a:rPr lang="en-US" sz="2400" b="1" dirty="0" smtClean="0">
                <a:latin typeface="Lucida Console"/>
                <a:cs typeface="Lucida Console"/>
              </a:rPr>
              <a:t>understand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latin typeface="Lucida Console"/>
                <a:cs typeface="Lucida Console"/>
              </a:rPr>
              <a:t>Ready for change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573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Java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607296"/>
            <a:ext cx="8023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S</a:t>
            </a:r>
            <a:r>
              <a:rPr lang="en-US" sz="2400" b="1" dirty="0" smtClean="0">
                <a:latin typeface="Lucida Console"/>
                <a:cs typeface="Lucida Console"/>
              </a:rPr>
              <a:t>afety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S</a:t>
            </a:r>
            <a:r>
              <a:rPr lang="en-US" sz="2000" dirty="0" smtClean="0">
                <a:latin typeface="Lucida Console"/>
                <a:cs typeface="Lucida Console"/>
              </a:rPr>
              <a:t>tatic typing</a:t>
            </a:r>
            <a:endParaRPr lang="en-US" sz="20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Memory management</a:t>
            </a:r>
          </a:p>
          <a:p>
            <a:r>
              <a:rPr lang="en-US" sz="2400" b="1" dirty="0">
                <a:latin typeface="Lucida Console"/>
                <a:cs typeface="Lucida Console"/>
              </a:rPr>
              <a:t>U</a:t>
            </a:r>
            <a:r>
              <a:rPr lang="en-US" sz="2400" b="1" dirty="0" smtClean="0">
                <a:latin typeface="Lucida Console"/>
                <a:cs typeface="Lucida Console"/>
              </a:rPr>
              <a:t>biquity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Java </a:t>
            </a:r>
            <a:r>
              <a:rPr lang="en-US" sz="2000" dirty="0">
                <a:latin typeface="Lucida Console"/>
                <a:cs typeface="Lucida Console"/>
              </a:rPr>
              <a:t>is widely used in industry and </a:t>
            </a:r>
            <a:r>
              <a:rPr lang="en-US" sz="2000" dirty="0" smtClean="0">
                <a:latin typeface="Lucida Console"/>
                <a:cs typeface="Lucida Console"/>
              </a:rPr>
              <a:t>education</a:t>
            </a:r>
          </a:p>
          <a:p>
            <a:r>
              <a:rPr lang="en-US" sz="2400" b="1" dirty="0" smtClean="0">
                <a:latin typeface="Lucida Console"/>
                <a:cs typeface="Lucida Console"/>
              </a:rPr>
              <a:t>Libraries and Tools</a:t>
            </a:r>
            <a:endParaRPr lang="en-US" sz="2400" b="1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Java </a:t>
            </a:r>
            <a:r>
              <a:rPr lang="en-US" sz="2000" dirty="0">
                <a:latin typeface="Lucida Console"/>
                <a:cs typeface="Lucida Console"/>
              </a:rPr>
              <a:t>has libraries and frameworks for many </a:t>
            </a:r>
            <a:r>
              <a:rPr lang="en-US" sz="2000" dirty="0" smtClean="0">
                <a:latin typeface="Lucida Console"/>
                <a:cs typeface="Lucida Console"/>
              </a:rPr>
              <a:t>things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Lucida Console"/>
                <a:cs typeface="Lucida Console"/>
              </a:rPr>
              <a:t>Excellent</a:t>
            </a:r>
            <a:r>
              <a:rPr lang="en-US" sz="2000" dirty="0">
                <a:latin typeface="Lucida Console"/>
                <a:cs typeface="Lucida Console"/>
              </a:rPr>
              <a:t>, free tools exist for Java </a:t>
            </a:r>
            <a:r>
              <a:rPr lang="en-US" sz="2000" dirty="0" smtClean="0">
                <a:latin typeface="Lucida Console"/>
                <a:cs typeface="Lucida Console"/>
              </a:rPr>
              <a:t>development</a:t>
            </a:r>
            <a:endParaRPr lang="en-US" sz="2400" b="1" dirty="0">
              <a:latin typeface="Lucida Console"/>
              <a:cs typeface="Lucida Console"/>
            </a:endParaRPr>
          </a:p>
          <a:p>
            <a:r>
              <a:rPr lang="en-US" sz="2400" b="1" dirty="0">
                <a:latin typeface="Lucida Console"/>
                <a:cs typeface="Lucida Console"/>
              </a:rPr>
              <a:t>W</a:t>
            </a:r>
            <a:r>
              <a:rPr lang="en-US" sz="2400" b="1" dirty="0" smtClean="0">
                <a:latin typeface="Lucida Console"/>
                <a:cs typeface="Lucida Console"/>
              </a:rPr>
              <a:t>hy we regret using Java... 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Lucida Console"/>
                <a:cs typeface="Lucida Console"/>
              </a:rPr>
              <a:t>W</a:t>
            </a:r>
            <a:r>
              <a:rPr lang="en-US" sz="2000" dirty="0" smtClean="0">
                <a:latin typeface="Lucida Console"/>
                <a:cs typeface="Lucida Console"/>
              </a:rPr>
              <a:t>ordy</a:t>
            </a:r>
            <a:r>
              <a:rPr lang="en-US" sz="2000" dirty="0">
                <a:latin typeface="Lucida Console"/>
                <a:cs typeface="Lucida Console"/>
              </a:rPr>
              <a:t>, inconsistent, freighted with legacy baggage from older </a:t>
            </a:r>
            <a:r>
              <a:rPr lang="en-US" sz="2000" dirty="0" smtClean="0">
                <a:latin typeface="Lucida Console"/>
                <a:cs typeface="Lucida Console"/>
              </a:rPr>
              <a:t>languages, </a:t>
            </a:r>
            <a:r>
              <a:rPr lang="en-US" sz="2000" dirty="0">
                <a:latin typeface="Lucida Console"/>
                <a:cs typeface="Lucida Console"/>
              </a:rPr>
              <a:t>no </a:t>
            </a:r>
            <a:r>
              <a:rPr lang="en-US" sz="2000" dirty="0" smtClean="0">
                <a:latin typeface="Lucida Console"/>
                <a:cs typeface="Lucida Console"/>
              </a:rPr>
              <a:t>interpreter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400" dirty="0"/>
          </a:p>
          <a:p>
            <a:endParaRPr lang="en-US" sz="2400" dirty="0">
              <a:latin typeface="Lucida Console"/>
              <a:cs typeface="Lucida Console"/>
            </a:endParaRPr>
          </a:p>
          <a:p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7082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Call-by-reference vs. Call-by-value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Lucida Console"/>
                <a:cs typeface="Lucida Console"/>
              </a:rPr>
              <a:t>in C++ both ways are acceptable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void </a:t>
            </a:r>
            <a:r>
              <a:rPr lang="en-US" sz="2000" dirty="0" err="1">
                <a:latin typeface="Lucida Console"/>
                <a:cs typeface="Lucida Console"/>
              </a:rPr>
              <a:t>incrementOne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&amp; a) { 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a</a:t>
            </a:r>
            <a:r>
              <a:rPr lang="en-US" sz="2000" dirty="0">
                <a:latin typeface="Lucida Console"/>
                <a:cs typeface="Lucida Console"/>
              </a:rPr>
              <a:t>++;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void </a:t>
            </a:r>
            <a:r>
              <a:rPr lang="en-US" sz="2000" dirty="0" err="1">
                <a:latin typeface="Lucida Console"/>
                <a:cs typeface="Lucida Console"/>
              </a:rPr>
              <a:t>incrementTwo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int</a:t>
            </a:r>
            <a:r>
              <a:rPr lang="en-US" sz="2000" dirty="0">
                <a:latin typeface="Lucida Console"/>
                <a:cs typeface="Lucida Console"/>
              </a:rPr>
              <a:t> a) { </a:t>
            </a:r>
            <a:endParaRPr lang="en-US" sz="2000" dirty="0" smtClean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dirty="0" smtClean="0">
                <a:latin typeface="Lucida Console"/>
                <a:cs typeface="Lucida Console"/>
              </a:rPr>
              <a:t>a</a:t>
            </a:r>
            <a:r>
              <a:rPr lang="en-US" sz="2000" dirty="0">
                <a:latin typeface="Lucida Console"/>
                <a:cs typeface="Lucida Console"/>
              </a:rPr>
              <a:t>++;</a:t>
            </a:r>
          </a:p>
          <a:p>
            <a:r>
              <a:rPr lang="en-US" sz="2000" dirty="0" smtClean="0">
                <a:latin typeface="Lucida Console"/>
                <a:cs typeface="Lucida Console"/>
              </a:rPr>
              <a:t>}</a:t>
            </a:r>
          </a:p>
          <a:p>
            <a:endParaRPr lang="en-US" sz="2400" dirty="0">
              <a:latin typeface="Lucida Console"/>
              <a:cs typeface="Lucida Console"/>
            </a:endParaRPr>
          </a:p>
          <a:p>
            <a:r>
              <a:rPr lang="en-US" sz="2400" b="1" dirty="0" err="1">
                <a:latin typeface="Lucida Console"/>
                <a:cs typeface="Lucida Console"/>
              </a:rPr>
              <a:t>int</a:t>
            </a:r>
            <a:r>
              <a:rPr lang="en-US" sz="2400" b="1" dirty="0">
                <a:latin typeface="Lucida Console"/>
                <a:cs typeface="Lucida Console"/>
              </a:rPr>
              <a:t> x = 1;	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smtClean="0">
                <a:latin typeface="Lucida Console"/>
                <a:cs typeface="Lucida Console"/>
              </a:rPr>
              <a:t>  Vs.</a:t>
            </a:r>
            <a:r>
              <a:rPr lang="en-US" sz="2400" b="1" dirty="0" smtClean="0">
                <a:latin typeface="Lucida Console"/>
                <a:cs typeface="Lucida Console"/>
              </a:rPr>
              <a:t>	</a:t>
            </a:r>
            <a:r>
              <a:rPr lang="en-US" sz="2400" b="1" dirty="0" err="1" smtClean="0">
                <a:latin typeface="Lucida Console"/>
                <a:cs typeface="Lucida Console"/>
              </a:rPr>
              <a:t>int</a:t>
            </a:r>
            <a:r>
              <a:rPr lang="en-US" sz="2400" b="1" dirty="0" smtClean="0">
                <a:latin typeface="Lucida Console"/>
                <a:cs typeface="Lucida Console"/>
              </a:rPr>
              <a:t> </a:t>
            </a:r>
            <a:r>
              <a:rPr lang="en-US" sz="2400" b="1" dirty="0">
                <a:latin typeface="Lucida Console"/>
                <a:cs typeface="Lucida Console"/>
              </a:rPr>
              <a:t>x = 1;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err="1" smtClean="0">
                <a:latin typeface="Lucida Console"/>
                <a:cs typeface="Lucida Console"/>
              </a:rPr>
              <a:t>incrementOne</a:t>
            </a:r>
            <a:r>
              <a:rPr lang="en-US" sz="2400" b="1" dirty="0">
                <a:latin typeface="Lucida Console"/>
                <a:cs typeface="Lucida Console"/>
              </a:rPr>
              <a:t>(x);	</a:t>
            </a:r>
            <a:r>
              <a:rPr lang="en-US" sz="2400" b="1" dirty="0" smtClean="0">
                <a:latin typeface="Lucida Console"/>
                <a:cs typeface="Lucida Console"/>
              </a:rPr>
              <a:t>		</a:t>
            </a:r>
            <a:r>
              <a:rPr lang="en-US" sz="2400" b="1" dirty="0" err="1" smtClean="0">
                <a:latin typeface="Lucida Console"/>
                <a:cs typeface="Lucida Console"/>
              </a:rPr>
              <a:t>incrementTwo</a:t>
            </a:r>
            <a:r>
              <a:rPr lang="en-US" sz="2400" b="1" dirty="0">
                <a:latin typeface="Lucida Console"/>
                <a:cs typeface="Lucida Console"/>
              </a:rPr>
              <a:t>(x);</a:t>
            </a: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1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Java Call-By-Value with Primitive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972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ucida Console"/>
                <a:cs typeface="Lucida Console"/>
              </a:rPr>
              <a:t>public </a:t>
            </a:r>
            <a:r>
              <a:rPr lang="en-US" sz="2000" b="1" dirty="0">
                <a:latin typeface="Lucida Console"/>
                <a:cs typeface="Lucida Console"/>
              </a:rPr>
              <a:t>class </a:t>
            </a:r>
            <a:r>
              <a:rPr lang="en-US" sz="2000" b="1" dirty="0" err="1">
                <a:latin typeface="Lucida Console"/>
                <a:cs typeface="Lucida Console"/>
              </a:rPr>
              <a:t>CallByValueExample</a:t>
            </a:r>
            <a:r>
              <a:rPr lang="en-US" sz="2000" b="1" dirty="0">
                <a:latin typeface="Lucida Console"/>
                <a:cs typeface="Lucida Console"/>
              </a:rPr>
              <a:t> </a:t>
            </a:r>
            <a:r>
              <a:rPr lang="en-US" sz="2000" b="1" dirty="0" smtClean="0">
                <a:latin typeface="Lucida Console"/>
                <a:cs typeface="Lucida Console"/>
              </a:rPr>
              <a:t>{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increment(</a:t>
            </a:r>
            <a:r>
              <a:rPr lang="en-US" sz="2000" b="1" dirty="0" err="1">
                <a:latin typeface="Lucida Console"/>
                <a:cs typeface="Lucida Console"/>
              </a:rPr>
              <a:t>int</a:t>
            </a:r>
            <a:r>
              <a:rPr lang="en-US" sz="2000" b="1" dirty="0">
                <a:latin typeface="Lucida Console"/>
                <a:cs typeface="Lucida Console"/>
              </a:rPr>
              <a:t> a)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		a++;</a:t>
            </a:r>
          </a:p>
          <a:p>
            <a:r>
              <a:rPr lang="en-US" sz="2000" dirty="0">
                <a:latin typeface="Lucida Console"/>
                <a:cs typeface="Lucida Console"/>
              </a:rPr>
              <a:t>	}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endParaRPr lang="en-US" sz="2000" dirty="0" smtClean="0">
              <a:latin typeface="Lucida Console"/>
              <a:cs typeface="Lucida Console"/>
            </a:endParaRPr>
          </a:p>
          <a:p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main(String[</a:t>
            </a:r>
            <a:r>
              <a:rPr lang="en-US" sz="2000" b="1" dirty="0" smtClean="0">
                <a:latin typeface="Lucida Console"/>
                <a:cs typeface="Lucida Console"/>
              </a:rPr>
              <a:t>] </a:t>
            </a:r>
            <a:r>
              <a:rPr lang="en-US" sz="2000" b="1" dirty="0" err="1" smtClean="0">
                <a:latin typeface="Lucida Console"/>
                <a:cs typeface="Lucida Console"/>
              </a:rPr>
              <a:t>args</a:t>
            </a:r>
            <a:r>
              <a:rPr lang="en-US" sz="2000" b="1" dirty="0">
                <a:latin typeface="Lucida Console"/>
                <a:cs typeface="Lucida Console"/>
              </a:rPr>
              <a:t>) {</a:t>
            </a:r>
          </a:p>
          <a:p>
            <a:r>
              <a:rPr lang="fr-FR" sz="2000" dirty="0">
                <a:latin typeface="Lucida Console"/>
                <a:cs typeface="Lucida Console"/>
              </a:rPr>
              <a:t>		</a:t>
            </a:r>
            <a:r>
              <a:rPr lang="fr-FR" sz="2000" b="1" dirty="0" err="1">
                <a:latin typeface="Lucida Console"/>
                <a:cs typeface="Lucida Console"/>
              </a:rPr>
              <a:t>int</a:t>
            </a:r>
            <a:r>
              <a:rPr lang="fr-FR" sz="2000" b="1" dirty="0">
                <a:latin typeface="Lucida Console"/>
                <a:cs typeface="Lucida Console"/>
              </a:rPr>
              <a:t> x = 1</a:t>
            </a:r>
            <a:r>
              <a:rPr lang="fr-FR" sz="2000" b="1" dirty="0" smtClean="0">
                <a:latin typeface="Lucida Console"/>
                <a:cs typeface="Lucida Console"/>
              </a:rPr>
              <a:t>;</a:t>
            </a:r>
            <a:endParaRPr lang="fr-FR" sz="2000" dirty="0">
              <a:latin typeface="Lucida Console"/>
              <a:cs typeface="Lucida Console"/>
            </a:endParaRPr>
          </a:p>
          <a:p>
            <a:r>
              <a:rPr lang="fr-FR" sz="2000" dirty="0">
                <a:latin typeface="Lucida Console"/>
                <a:cs typeface="Lucida Console"/>
              </a:rPr>
              <a:t>		</a:t>
            </a:r>
            <a:r>
              <a:rPr lang="fr-FR" sz="2000" i="1" dirty="0" err="1">
                <a:latin typeface="Lucida Console"/>
                <a:cs typeface="Lucida Console"/>
              </a:rPr>
              <a:t>increment</a:t>
            </a:r>
            <a:r>
              <a:rPr lang="fr-FR" sz="2000" i="1" dirty="0">
                <a:latin typeface="Lucida Console"/>
                <a:cs typeface="Lucida Console"/>
              </a:rPr>
              <a:t>(x);</a:t>
            </a:r>
          </a:p>
          <a:p>
            <a:r>
              <a:rPr lang="fr-FR" sz="2000" dirty="0">
                <a:latin typeface="Lucida Console"/>
                <a:cs typeface="Lucida Console"/>
              </a:rPr>
              <a:t>		</a:t>
            </a:r>
            <a:r>
              <a:rPr lang="fr-FR" sz="2000" dirty="0" err="1">
                <a:latin typeface="Lucida Console"/>
                <a:cs typeface="Lucida Console"/>
              </a:rPr>
              <a:t>System.</a:t>
            </a:r>
            <a:r>
              <a:rPr lang="fr-FR" sz="2000" i="1" dirty="0" err="1">
                <a:latin typeface="Lucida Console"/>
                <a:cs typeface="Lucida Console"/>
              </a:rPr>
              <a:t>out.println</a:t>
            </a:r>
            <a:r>
              <a:rPr lang="fr-FR" sz="2000" i="1" dirty="0">
                <a:latin typeface="Lucida Console"/>
                <a:cs typeface="Lucida Console"/>
              </a:rPr>
              <a:t>(x);</a:t>
            </a:r>
          </a:p>
          <a:p>
            <a:r>
              <a:rPr lang="fr-FR" sz="2000" dirty="0">
                <a:latin typeface="Lucida Console"/>
                <a:cs typeface="Lucida Console"/>
              </a:rPr>
              <a:t>	}</a:t>
            </a:r>
          </a:p>
          <a:p>
            <a:r>
              <a:rPr lang="fr-FR" sz="20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21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3999" y="381000"/>
            <a:ext cx="6399441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Java Call-By-Value with Reference Type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8071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/>
                <a:cs typeface="Lucida Console"/>
              </a:rPr>
              <a:t>public class CallByValueExample2 </a:t>
            </a:r>
            <a:r>
              <a:rPr lang="en-US" sz="2000" b="1" dirty="0" smtClean="0">
                <a:latin typeface="Lucida Console"/>
                <a:cs typeface="Lucida Console"/>
              </a:rPr>
              <a:t>{</a:t>
            </a:r>
            <a:r>
              <a:rPr lang="en-US" sz="2000" dirty="0">
                <a:latin typeface="Lucida Console"/>
                <a:cs typeface="Lucida Console"/>
              </a:rPr>
              <a:t>	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increment(Point a)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 err="1">
                <a:latin typeface="Lucida Console"/>
                <a:cs typeface="Lucida Console"/>
              </a:rPr>
              <a:t>a.x</a:t>
            </a:r>
            <a:r>
              <a:rPr lang="en-US" sz="2000" dirty="0">
                <a:latin typeface="Lucida Console"/>
                <a:cs typeface="Lucida Console"/>
              </a:rPr>
              <a:t>++;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 err="1">
                <a:latin typeface="Lucida Console"/>
                <a:cs typeface="Lucida Console"/>
              </a:rPr>
              <a:t>a.y</a:t>
            </a:r>
            <a:r>
              <a:rPr lang="en-US" sz="2000" dirty="0">
                <a:latin typeface="Lucida Console"/>
                <a:cs typeface="Lucida Console"/>
              </a:rPr>
              <a:t>++;</a:t>
            </a:r>
          </a:p>
          <a:p>
            <a:r>
              <a:rPr lang="en-US" sz="2000" dirty="0">
                <a:latin typeface="Lucida Console"/>
                <a:cs typeface="Lucida Console"/>
              </a:rPr>
              <a:t>	}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main(String[] </a:t>
            </a:r>
            <a:r>
              <a:rPr lang="en-US" sz="2000" b="1" dirty="0" err="1">
                <a:latin typeface="Lucida Console"/>
                <a:cs typeface="Lucida Console"/>
              </a:rPr>
              <a:t>args</a:t>
            </a:r>
            <a:r>
              <a:rPr lang="en-US" sz="2000" b="1" dirty="0">
                <a:latin typeface="Lucida Console"/>
                <a:cs typeface="Lucida Console"/>
              </a:rPr>
              <a:t>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		Point p = </a:t>
            </a:r>
            <a:r>
              <a:rPr lang="en-US" sz="2000" b="1" dirty="0">
                <a:latin typeface="Lucida Console"/>
                <a:cs typeface="Lucida Console"/>
              </a:rPr>
              <a:t>new Point(1,1)</a:t>
            </a:r>
            <a:r>
              <a:rPr lang="en-US" sz="2000" b="1" dirty="0" smtClean="0">
                <a:latin typeface="Lucida Console"/>
                <a:cs typeface="Lucida Console"/>
              </a:rPr>
              <a:t>;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i="1" dirty="0">
                <a:latin typeface="Lucida Console"/>
                <a:cs typeface="Lucida Console"/>
              </a:rPr>
              <a:t>increment(p);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 err="1">
                <a:latin typeface="Lucida Console"/>
                <a:cs typeface="Lucida Console"/>
              </a:rPr>
              <a:t>System.</a:t>
            </a:r>
            <a:r>
              <a:rPr lang="en-US" sz="2000" i="1" dirty="0" err="1">
                <a:latin typeface="Lucida Console"/>
                <a:cs typeface="Lucida Console"/>
              </a:rPr>
              <a:t>out.println</a:t>
            </a:r>
            <a:r>
              <a:rPr lang="en-US" sz="2000" i="1" dirty="0">
                <a:latin typeface="Lucida Console"/>
                <a:cs typeface="Lucida Console"/>
              </a:rPr>
              <a:t>("x=" + </a:t>
            </a:r>
            <a:r>
              <a:rPr lang="en-US" sz="2000" i="1" dirty="0" err="1">
                <a:latin typeface="Lucida Console"/>
                <a:cs typeface="Lucida Console"/>
              </a:rPr>
              <a:t>p.x</a:t>
            </a:r>
            <a:r>
              <a:rPr lang="en-US" sz="2000" i="1" dirty="0">
                <a:latin typeface="Lucida Console"/>
                <a:cs typeface="Lucida Console"/>
              </a:rPr>
              <a:t> + ";y=" + </a:t>
            </a:r>
            <a:r>
              <a:rPr lang="en-US" sz="2000" i="1" dirty="0" err="1">
                <a:latin typeface="Lucida Console"/>
                <a:cs typeface="Lucida Console"/>
              </a:rPr>
              <a:t>p.y</a:t>
            </a:r>
            <a:r>
              <a:rPr lang="en-US" sz="2000" i="1" dirty="0">
                <a:latin typeface="Lucida Console"/>
                <a:cs typeface="Lucida Console"/>
              </a:rPr>
              <a:t>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endParaRPr lang="fr-FR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718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What does this do?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8254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/>
                <a:cs typeface="Lucida Console"/>
              </a:rPr>
              <a:t>public class </a:t>
            </a:r>
            <a:r>
              <a:rPr lang="en-US" sz="2000" b="1" dirty="0" err="1">
                <a:latin typeface="Lucida Console"/>
                <a:cs typeface="Lucida Console"/>
              </a:rPr>
              <a:t>CallByValueChange</a:t>
            </a:r>
            <a:r>
              <a:rPr lang="en-US" sz="2000" b="1" dirty="0">
                <a:latin typeface="Lucida Console"/>
                <a:cs typeface="Lucida Console"/>
              </a:rPr>
              <a:t> </a:t>
            </a:r>
            <a:r>
              <a:rPr lang="en-US" sz="2000" b="1" dirty="0" smtClean="0">
                <a:latin typeface="Lucida Console"/>
                <a:cs typeface="Lucida Console"/>
              </a:rPr>
              <a:t>{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change(Point a)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		a = </a:t>
            </a:r>
            <a:r>
              <a:rPr lang="en-US" sz="2000" b="1" dirty="0">
                <a:latin typeface="Lucida Console"/>
                <a:cs typeface="Lucida Console"/>
              </a:rPr>
              <a:t>new Point(5,5);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}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</a:p>
          <a:p>
            <a:r>
              <a:rPr lang="en-US" sz="2000" dirty="0">
                <a:latin typeface="Lucida Console"/>
                <a:cs typeface="Lucida Console"/>
              </a:rPr>
              <a:t>	</a:t>
            </a:r>
            <a:r>
              <a:rPr lang="en-US" sz="2000" b="1" dirty="0">
                <a:latin typeface="Lucida Console"/>
                <a:cs typeface="Lucida Console"/>
              </a:rPr>
              <a:t>public static void main(String[] </a:t>
            </a:r>
            <a:r>
              <a:rPr lang="en-US" sz="2000" b="1" dirty="0" err="1">
                <a:latin typeface="Lucida Console"/>
                <a:cs typeface="Lucida Console"/>
              </a:rPr>
              <a:t>args</a:t>
            </a:r>
            <a:r>
              <a:rPr lang="en-US" sz="2000" b="1" dirty="0">
                <a:latin typeface="Lucida Console"/>
                <a:cs typeface="Lucida Console"/>
              </a:rPr>
              <a:t>) {</a:t>
            </a:r>
          </a:p>
          <a:p>
            <a:r>
              <a:rPr lang="en-US" sz="2000" dirty="0">
                <a:latin typeface="Lucida Console"/>
                <a:cs typeface="Lucida Console"/>
              </a:rPr>
              <a:t>		Point p = </a:t>
            </a:r>
            <a:r>
              <a:rPr lang="en-US" sz="2000" b="1" dirty="0">
                <a:latin typeface="Lucida Console"/>
                <a:cs typeface="Lucida Console"/>
              </a:rPr>
              <a:t>new Point(1,1);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i="1" dirty="0">
                <a:latin typeface="Lucida Console"/>
                <a:cs typeface="Lucida Console"/>
              </a:rPr>
              <a:t>change(p);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	</a:t>
            </a:r>
            <a:r>
              <a:rPr lang="en-US" sz="2000" dirty="0" err="1">
                <a:latin typeface="Lucida Console"/>
                <a:cs typeface="Lucida Console"/>
              </a:rPr>
              <a:t>System.</a:t>
            </a:r>
            <a:r>
              <a:rPr lang="en-US" sz="2000" i="1" dirty="0" err="1">
                <a:latin typeface="Lucida Console"/>
                <a:cs typeface="Lucida Console"/>
              </a:rPr>
              <a:t>out.println</a:t>
            </a:r>
            <a:r>
              <a:rPr lang="en-US" sz="2000" i="1" dirty="0">
                <a:latin typeface="Lucida Console"/>
                <a:cs typeface="Lucida Console"/>
              </a:rPr>
              <a:t>("x=" + </a:t>
            </a:r>
            <a:r>
              <a:rPr lang="en-US" sz="2000" i="1" dirty="0" err="1">
                <a:latin typeface="Lucida Console"/>
                <a:cs typeface="Lucida Console"/>
              </a:rPr>
              <a:t>p.x</a:t>
            </a:r>
            <a:r>
              <a:rPr lang="en-US" sz="2000" i="1" dirty="0">
                <a:latin typeface="Lucida Console"/>
                <a:cs typeface="Lucida Console"/>
              </a:rPr>
              <a:t> + ";y=" + </a:t>
            </a:r>
            <a:r>
              <a:rPr lang="en-US" sz="2000" i="1" dirty="0" err="1">
                <a:latin typeface="Lucida Console"/>
                <a:cs typeface="Lucida Console"/>
              </a:rPr>
              <a:t>p.y</a:t>
            </a:r>
            <a:r>
              <a:rPr lang="en-US" sz="2000" i="1" dirty="0">
                <a:latin typeface="Lucida Console"/>
                <a:cs typeface="Lucida Console"/>
              </a:rPr>
              <a:t>);</a:t>
            </a:r>
          </a:p>
          <a:p>
            <a:r>
              <a:rPr lang="en-US" sz="2000" dirty="0">
                <a:latin typeface="Lucida Console"/>
                <a:cs typeface="Lucida Console"/>
              </a:rPr>
              <a:t>	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  <a:endParaRPr lang="fr-FR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8269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ts val="150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800" b="1" dirty="0">
                <a:latin typeface="Lucida Console"/>
                <a:cs typeface="Lucida Console"/>
              </a:rPr>
              <a:t>Copying Objects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496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Console"/>
                <a:cs typeface="Lucida Console"/>
              </a:rPr>
              <a:t>Foo x = new Foo(1); </a:t>
            </a:r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Foo </a:t>
            </a:r>
            <a:r>
              <a:rPr lang="en-US" sz="2400" b="1" dirty="0">
                <a:latin typeface="Lucida Console"/>
                <a:cs typeface="Lucida Console"/>
              </a:rPr>
              <a:t>y = new Foo(2);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r>
              <a:rPr lang="en-US" sz="2400" b="1" dirty="0" smtClean="0">
                <a:latin typeface="Lucida Console"/>
                <a:cs typeface="Lucida Console"/>
              </a:rPr>
              <a:t>x </a:t>
            </a:r>
            <a:r>
              <a:rPr lang="en-US" sz="2400" b="1" dirty="0">
                <a:latin typeface="Lucida Console"/>
                <a:cs typeface="Lucida Console"/>
              </a:rPr>
              <a:t>= y;</a:t>
            </a: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endParaRPr lang="en-US" sz="2400" b="1" dirty="0">
              <a:latin typeface="Lucida Console"/>
              <a:cs typeface="Lucida Console"/>
            </a:endParaRPr>
          </a:p>
          <a:p>
            <a:endParaRPr lang="en-US" sz="2400" b="1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What </a:t>
            </a:r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got copied?</a:t>
            </a:r>
            <a:endParaRPr lang="fr-FR" sz="2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110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474</Words>
  <Application>Microsoft Macintosh PowerPoint</Application>
  <PresentationFormat>On-screen Show (4:3)</PresentationFormat>
  <Paragraphs>193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129</cp:revision>
  <dcterms:created xsi:type="dcterms:W3CDTF">2012-02-15T19:28:42Z</dcterms:created>
  <dcterms:modified xsi:type="dcterms:W3CDTF">2017-03-09T16:56:47Z</dcterms:modified>
</cp:coreProperties>
</file>