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84" r:id="rId4"/>
    <p:sldId id="304" r:id="rId5"/>
    <p:sldId id="305" r:id="rId6"/>
    <p:sldId id="306" r:id="rId7"/>
    <p:sldId id="299" r:id="rId8"/>
    <p:sldId id="286" r:id="rId9"/>
    <p:sldId id="307" r:id="rId10"/>
    <p:sldId id="308" r:id="rId11"/>
    <p:sldId id="309" r:id="rId12"/>
    <p:sldId id="310" r:id="rId13"/>
    <p:sldId id="311" r:id="rId14"/>
    <p:sldId id="289" r:id="rId15"/>
    <p:sldId id="301" r:id="rId16"/>
    <p:sldId id="302" r:id="rId17"/>
    <p:sldId id="303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3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20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Prototypes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889849"/>
            <a:ext cx="744593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… but there are ‘prototypes’.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object can be used as a prototype to create another one. Additional methods and properties can be added to the newly created object.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Every object keeps a reference to the prototype it was created from.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In case a method was called on an object or property was accessed and it is not found, JavaScript will look for it in the prototype.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29137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265327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All </a:t>
            </a:r>
            <a:r>
              <a:rPr lang="en-US" sz="2400" dirty="0">
                <a:latin typeface="Lucida Console"/>
                <a:ea typeface="SimSun" charset="0"/>
                <a:cs typeface="Lucida Console"/>
              </a:rPr>
              <a:t>functions always return a value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If a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function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does not return a value explicitly, it returns 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undefined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When invoked with new, functions return an object known as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this. this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can be modified before it is returned.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1810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49284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0"/>
            <a:ext cx="447866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95259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552124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265327"/>
            <a:ext cx="810437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Lucida Console"/>
              <a:ea typeface="SimSun" charset="0"/>
              <a:cs typeface="Lucida Console"/>
            </a:endParaRPr>
          </a:p>
          <a:p>
            <a:endParaRPr lang="en-US" b="1" dirty="0">
              <a:latin typeface="Lucida Console"/>
              <a:ea typeface="SimSun" charset="0"/>
              <a:cs typeface="Lucida Console"/>
            </a:endParaRPr>
          </a:p>
          <a:p>
            <a:r>
              <a:rPr lang="en-US" b="1" dirty="0" err="1" smtClean="0">
                <a:latin typeface="Lucida Console"/>
                <a:ea typeface="SimSun" charset="0"/>
                <a:cs typeface="Lucida Console"/>
              </a:rPr>
              <a:t>var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 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>Lecture = 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function(</a:t>
            </a:r>
            <a:r>
              <a:rPr lang="en-US" b="1" dirty="0" err="1" smtClean="0">
                <a:latin typeface="Lucida Console"/>
                <a:ea typeface="SimSun" charset="0"/>
                <a:cs typeface="Lucida Console"/>
              </a:rPr>
              <a:t>lectureName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) 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>{</a:t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>
                <a:latin typeface="Lucida Console"/>
                <a:ea typeface="SimSun" charset="0"/>
                <a:cs typeface="Lucida Console"/>
              </a:rPr>
              <a:t>       this.name 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= </a:t>
            </a:r>
            <a:r>
              <a:rPr lang="en-US" b="1" dirty="0" err="1" smtClean="0">
                <a:latin typeface="Lucida Console"/>
                <a:ea typeface="SimSun" charset="0"/>
                <a:cs typeface="Lucida Console"/>
              </a:rPr>
              <a:t>lectureName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;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/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>
                <a:latin typeface="Lucida Console"/>
                <a:ea typeface="SimSun" charset="0"/>
                <a:cs typeface="Lucida Console"/>
              </a:rPr>
              <a:t>       </a:t>
            </a:r>
            <a:r>
              <a:rPr lang="en-US" b="1" dirty="0" err="1">
                <a:latin typeface="Lucida Console"/>
                <a:ea typeface="SimSun" charset="0"/>
                <a:cs typeface="Lucida Console"/>
              </a:rPr>
              <a:t>this.duration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> = 60;</a:t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>
                <a:latin typeface="Lucida Console"/>
                <a:ea typeface="SimSun" charset="0"/>
                <a:cs typeface="Lucida Console"/>
              </a:rPr>
              <a:t>       </a:t>
            </a:r>
            <a:r>
              <a:rPr lang="en-US" b="1" dirty="0" err="1">
                <a:latin typeface="Lucida Console"/>
                <a:ea typeface="SimSun" charset="0"/>
                <a:cs typeface="Lucida Console"/>
              </a:rPr>
              <a:t>this.changeStatus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> = function(status){</a:t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>
                <a:latin typeface="Lucida Console"/>
                <a:ea typeface="SimSun" charset="0"/>
                <a:cs typeface="Lucida Console"/>
              </a:rPr>
              <a:t>            console.log(‘Status changed to: ‘ + status);</a:t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>
                <a:latin typeface="Lucida Console"/>
                <a:ea typeface="SimSun" charset="0"/>
                <a:cs typeface="Lucida Console"/>
              </a:rPr>
              <a:t>       };</a:t>
            </a:r>
            <a:br>
              <a:rPr lang="en-US" b="1" dirty="0">
                <a:latin typeface="Lucida Console"/>
                <a:ea typeface="SimSun" charset="0"/>
                <a:cs typeface="Lucida Console"/>
              </a:rPr>
            </a:b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};</a:t>
            </a:r>
          </a:p>
          <a:p>
            <a:endParaRPr lang="en-US" b="1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6643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Functions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8279" y="2357527"/>
            <a:ext cx="744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Lucida Console"/>
              <a:ea typeface="SimSun" charset="0"/>
              <a:cs typeface="Lucida Console"/>
            </a:endParaRPr>
          </a:p>
          <a:p>
            <a:endParaRPr lang="en-US" b="1" dirty="0">
              <a:latin typeface="Lucida Console"/>
              <a:ea typeface="SimSun" charset="0"/>
              <a:cs typeface="Lucida Console"/>
            </a:endParaRPr>
          </a:p>
          <a:p>
            <a:r>
              <a:rPr lang="en-US" b="1" dirty="0" err="1" smtClean="0">
                <a:latin typeface="Lucida Console"/>
                <a:ea typeface="SimSun" charset="0"/>
                <a:cs typeface="Lucida Console"/>
              </a:rPr>
              <a:t>var</a:t>
            </a:r>
            <a:r>
              <a:rPr lang="en-US" b="1" dirty="0" smtClean="0">
                <a:latin typeface="Lucida Console"/>
                <a:ea typeface="SimSun" charset="0"/>
                <a:cs typeface="Lucida Console"/>
              </a:rPr>
              <a:t>  </a:t>
            </a:r>
            <a:r>
              <a:rPr lang="en-US" b="1" dirty="0" err="1">
                <a:latin typeface="Lucida Console"/>
                <a:ea typeface="SimSun" charset="0"/>
                <a:cs typeface="Lucida Console"/>
              </a:rPr>
              <a:t>introToJS</a:t>
            </a:r>
            <a:r>
              <a:rPr lang="en-US" b="1" dirty="0">
                <a:latin typeface="Lucida Console"/>
                <a:ea typeface="SimSun" charset="0"/>
                <a:cs typeface="Lucida Console"/>
              </a:rPr>
              <a:t> = new Lecture(“Introduction to JS”);</a:t>
            </a:r>
            <a:endParaRPr lang="sq-AL" dirty="0">
              <a:latin typeface="Lucida Console"/>
              <a:ea typeface="SimSun" charset="0"/>
              <a:cs typeface="Lucida Console"/>
            </a:endParaRPr>
          </a:p>
          <a:p>
            <a:endParaRPr lang="en-US" b="1" dirty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0207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7390" y="1789044"/>
            <a:ext cx="76862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HTML DOM is a standard </a:t>
            </a:r>
            <a:r>
              <a:rPr lang="en-US" sz="2400" b="1" dirty="0">
                <a:latin typeface="Lucida Console"/>
                <a:cs typeface="Lucida Console"/>
              </a:rPr>
              <a:t>object</a:t>
            </a:r>
            <a:r>
              <a:rPr lang="en-US" sz="2400" dirty="0">
                <a:latin typeface="Lucida Console"/>
                <a:cs typeface="Lucida Console"/>
              </a:rPr>
              <a:t> model and </a:t>
            </a:r>
            <a:r>
              <a:rPr lang="en-US" sz="2400" b="1" dirty="0">
                <a:latin typeface="Lucida Console"/>
                <a:cs typeface="Lucida Console"/>
              </a:rPr>
              <a:t>programming interface</a:t>
            </a:r>
            <a:r>
              <a:rPr lang="en-US" sz="2400" dirty="0">
                <a:latin typeface="Lucida Console"/>
                <a:cs typeface="Lucida Console"/>
              </a:rPr>
              <a:t> for HTML. It defines: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HTML elements as </a:t>
            </a:r>
            <a:r>
              <a:rPr lang="en-US" sz="2400" b="1" dirty="0">
                <a:latin typeface="Lucida Console"/>
                <a:cs typeface="Lucida Console"/>
              </a:rPr>
              <a:t>objects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</a:t>
            </a:r>
            <a:r>
              <a:rPr lang="en-US" sz="2400" b="1" dirty="0">
                <a:latin typeface="Lucida Console"/>
                <a:cs typeface="Lucida Console"/>
              </a:rPr>
              <a:t>properties</a:t>
            </a:r>
            <a:r>
              <a:rPr lang="en-US" sz="2400" dirty="0">
                <a:latin typeface="Lucida Console"/>
                <a:cs typeface="Lucida Console"/>
              </a:rPr>
              <a:t> of all HTML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</a:t>
            </a:r>
            <a:r>
              <a:rPr lang="en-US" sz="2400" b="1" dirty="0">
                <a:latin typeface="Lucida Console"/>
                <a:cs typeface="Lucida Console"/>
              </a:rPr>
              <a:t>methods</a:t>
            </a:r>
            <a:r>
              <a:rPr lang="en-US" sz="2400" dirty="0">
                <a:latin typeface="Lucida Console"/>
                <a:cs typeface="Lucida Console"/>
              </a:rPr>
              <a:t> to access all HTML elements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</a:t>
            </a:r>
            <a:r>
              <a:rPr lang="en-US" sz="2400" b="1" dirty="0">
                <a:latin typeface="Lucida Console"/>
                <a:cs typeface="Lucida Console"/>
              </a:rPr>
              <a:t>events</a:t>
            </a:r>
            <a:r>
              <a:rPr lang="en-US" sz="2400" dirty="0">
                <a:latin typeface="Lucida Console"/>
                <a:cs typeface="Lucida Console"/>
              </a:rPr>
              <a:t> for all HTML elements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0456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7390" y="1720840"/>
            <a:ext cx="777461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&lt;html&gt;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&lt;</a:t>
            </a:r>
            <a:r>
              <a:rPr lang="en-US" sz="2400" dirty="0">
                <a:latin typeface="Lucida Console"/>
                <a:cs typeface="Lucida Console"/>
              </a:rPr>
              <a:t>body</a:t>
            </a:r>
            <a:r>
              <a:rPr lang="en-US" sz="2400" dirty="0" smtClean="0">
                <a:latin typeface="Lucida Console"/>
                <a:cs typeface="Lucida Console"/>
              </a:rPr>
              <a:t>&gt;</a:t>
            </a:r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	&lt;</a:t>
            </a:r>
            <a:r>
              <a:rPr lang="en-US" sz="2400" dirty="0">
                <a:latin typeface="Lucida Console"/>
                <a:cs typeface="Lucida Console"/>
              </a:rPr>
              <a:t>p id="demo"&gt;&lt;/p</a:t>
            </a:r>
            <a:r>
              <a:rPr lang="en-US" sz="2400" dirty="0" smtClean="0">
                <a:latin typeface="Lucida Console"/>
                <a:cs typeface="Lucida Console"/>
              </a:rPr>
              <a:t>&gt;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	&lt;script&gt;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		</a:t>
            </a:r>
            <a:r>
              <a:rPr lang="en-US" sz="2400" dirty="0" err="1" smtClean="0">
                <a:latin typeface="Lucida Console"/>
                <a:cs typeface="Lucida Console"/>
              </a:rPr>
              <a:t>document.getElementById</a:t>
            </a:r>
            <a:r>
              <a:rPr lang="en-US" sz="2400" dirty="0">
                <a:latin typeface="Lucida Console"/>
                <a:cs typeface="Lucida Console"/>
              </a:rPr>
              <a:t>("demo")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sz="2400" dirty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latin typeface="Lucida Console"/>
                <a:cs typeface="Lucida Console"/>
              </a:rPr>
              <a:t>			</a:t>
            </a:r>
            <a:r>
              <a:rPr lang="en-US" sz="2400" dirty="0" err="1" smtClean="0">
                <a:latin typeface="Lucida Console"/>
                <a:cs typeface="Lucida Console"/>
              </a:rPr>
              <a:t>innerHTML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"Hello World!";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	&lt;</a:t>
            </a:r>
            <a:r>
              <a:rPr lang="en-US" sz="2400" dirty="0">
                <a:latin typeface="Lucida Console"/>
                <a:cs typeface="Lucida Console"/>
              </a:rPr>
              <a:t>/script</a:t>
            </a:r>
            <a:r>
              <a:rPr lang="en-US" sz="2400" dirty="0" smtClean="0">
                <a:latin typeface="Lucida Console"/>
                <a:cs typeface="Lucida Console"/>
              </a:rPr>
              <a:t>&gt;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	&lt;</a:t>
            </a:r>
            <a:r>
              <a:rPr lang="en-US" sz="2400" dirty="0">
                <a:latin typeface="Lucida Console"/>
                <a:cs typeface="Lucida Console"/>
              </a:rPr>
              <a:t>/body&gt;</a:t>
            </a:r>
          </a:p>
          <a:p>
            <a:r>
              <a:rPr lang="en-US" sz="2400" dirty="0">
                <a:latin typeface="Lucida Console"/>
                <a:cs typeface="Lucida Console"/>
              </a:rPr>
              <a:t>&lt;/html&gt;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4372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490751"/>
            <a:ext cx="76089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Finding HTML </a:t>
            </a:r>
            <a:r>
              <a:rPr lang="en-US" sz="2400" dirty="0" smtClean="0">
                <a:latin typeface="Lucida Console"/>
                <a:cs typeface="Lucida Console"/>
              </a:rPr>
              <a:t>Elements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document.getElementById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id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Find </a:t>
            </a:r>
            <a:r>
              <a:rPr lang="en-US" sz="2400" dirty="0">
                <a:latin typeface="Lucida Console"/>
                <a:cs typeface="Lucida Console"/>
              </a:rPr>
              <a:t>an element by element id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document.getElementsByTagName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name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Find </a:t>
            </a:r>
            <a:r>
              <a:rPr lang="en-US" sz="2400" dirty="0">
                <a:latin typeface="Lucida Console"/>
                <a:cs typeface="Lucida Console"/>
              </a:rPr>
              <a:t>elements by tag name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document.getElementsByClassName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name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Find </a:t>
            </a:r>
            <a:r>
              <a:rPr lang="en-US" sz="2400" dirty="0">
                <a:latin typeface="Lucida Console"/>
                <a:cs typeface="Lucida Console"/>
              </a:rPr>
              <a:t>elements by class name	</a:t>
            </a:r>
          </a:p>
        </p:txBody>
      </p:sp>
    </p:spTree>
    <p:extLst>
      <p:ext uri="{BB962C8B-B14F-4D97-AF65-F5344CB8AC3E}">
        <p14:creationId xmlns:p14="http://schemas.microsoft.com/office/powerpoint/2010/main" val="303574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Lucida Console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1600200"/>
            <a:ext cx="82296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Changing HTML Elements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 smtClean="0">
                <a:latin typeface="Lucida Console"/>
                <a:cs typeface="Lucida Console"/>
              </a:rPr>
              <a:t>element</a:t>
            </a:r>
            <a:r>
              <a:rPr lang="en-US" sz="2400" dirty="0" err="1" smtClean="0">
                <a:latin typeface="Lucida Console"/>
                <a:cs typeface="Lucida Console"/>
              </a:rPr>
              <a:t>.innerHTML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  </a:t>
            </a:r>
            <a:r>
              <a:rPr lang="en-US" sz="2400" i="1" dirty="0">
                <a:latin typeface="Lucida Console"/>
                <a:cs typeface="Lucida Console"/>
              </a:rPr>
              <a:t>new html </a:t>
            </a:r>
            <a:r>
              <a:rPr lang="en-US" sz="2400" i="1" dirty="0" smtClean="0">
                <a:latin typeface="Lucida Console"/>
                <a:cs typeface="Lucida Console"/>
              </a:rPr>
              <a:t>content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Change </a:t>
            </a:r>
            <a:r>
              <a:rPr lang="en-US" sz="2400" dirty="0">
                <a:latin typeface="Lucida Console"/>
                <a:cs typeface="Lucida Console"/>
              </a:rPr>
              <a:t>the inner HTML of an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>
                <a:latin typeface="Lucida Console"/>
                <a:cs typeface="Lucida Console"/>
              </a:rPr>
              <a:t>element</a:t>
            </a:r>
            <a:r>
              <a:rPr lang="en-US" sz="2400" dirty="0" err="1">
                <a:latin typeface="Lucida Console"/>
                <a:cs typeface="Lucida Console"/>
              </a:rPr>
              <a:t>.</a:t>
            </a:r>
            <a:r>
              <a:rPr lang="en-US" sz="2400" i="1" dirty="0" err="1">
                <a:latin typeface="Lucida Console"/>
                <a:cs typeface="Lucida Console"/>
              </a:rPr>
              <a:t>attribute</a:t>
            </a:r>
            <a:r>
              <a:rPr lang="en-US" sz="2400" i="1" dirty="0">
                <a:latin typeface="Lucida Console"/>
                <a:cs typeface="Lucida Console"/>
              </a:rPr>
              <a:t> = new value</a:t>
            </a:r>
            <a:r>
              <a:rPr lang="en-US" sz="2400" dirty="0">
                <a:latin typeface="Lucida Console"/>
                <a:cs typeface="Lucida Console"/>
              </a:rPr>
              <a:t>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Change </a:t>
            </a:r>
            <a:r>
              <a:rPr lang="en-US" sz="2400" dirty="0">
                <a:latin typeface="Lucida Console"/>
                <a:cs typeface="Lucida Console"/>
              </a:rPr>
              <a:t>the attribute value of 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>
                <a:latin typeface="Lucida Console"/>
                <a:cs typeface="Lucida Console"/>
              </a:rPr>
              <a:t>element</a:t>
            </a:r>
            <a:r>
              <a:rPr lang="en-US" sz="2400" dirty="0" err="1">
                <a:latin typeface="Lucida Console"/>
                <a:cs typeface="Lucida Console"/>
              </a:rPr>
              <a:t>.setAttribute</a:t>
            </a:r>
            <a:r>
              <a:rPr lang="en-US" sz="2400" i="1" dirty="0">
                <a:latin typeface="Lucida Console"/>
                <a:cs typeface="Lucida Console"/>
              </a:rPr>
              <a:t>(attribute, </a:t>
            </a:r>
            <a:r>
              <a:rPr lang="en-US" sz="2400" i="1" dirty="0" smtClean="0">
                <a:latin typeface="Lucida Console"/>
                <a:cs typeface="Lucida Console"/>
              </a:rPr>
              <a:t>value)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Change </a:t>
            </a:r>
            <a:r>
              <a:rPr lang="en-US" sz="2400" dirty="0">
                <a:latin typeface="Lucida Console"/>
                <a:cs typeface="Lucida Console"/>
              </a:rPr>
              <a:t>the attribute value of 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err="1">
                <a:latin typeface="Lucida Console"/>
                <a:cs typeface="Lucida Console"/>
              </a:rPr>
              <a:t>element</a:t>
            </a:r>
            <a:r>
              <a:rPr lang="en-US" sz="2400" dirty="0" err="1">
                <a:latin typeface="Lucida Console"/>
                <a:cs typeface="Lucida Console"/>
              </a:rPr>
              <a:t>.style.</a:t>
            </a:r>
            <a:r>
              <a:rPr lang="en-US" sz="2400" i="1" dirty="0" err="1">
                <a:latin typeface="Lucida Console"/>
                <a:cs typeface="Lucida Console"/>
              </a:rPr>
              <a:t>property</a:t>
            </a:r>
            <a:r>
              <a:rPr lang="en-US" sz="2400" i="1" dirty="0">
                <a:latin typeface="Lucida Console"/>
                <a:cs typeface="Lucida Console"/>
              </a:rPr>
              <a:t> = new style</a:t>
            </a:r>
            <a:r>
              <a:rPr lang="en-US" sz="2400" dirty="0">
                <a:latin typeface="Lucida Console"/>
                <a:cs typeface="Lucida Console"/>
              </a:rPr>
              <a:t>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Change </a:t>
            </a:r>
            <a:r>
              <a:rPr lang="en-US" sz="2400" dirty="0">
                <a:latin typeface="Lucida Console"/>
                <a:cs typeface="Lucida Console"/>
              </a:rPr>
              <a:t>the style of an HTML element	</a:t>
            </a:r>
          </a:p>
        </p:txBody>
      </p:sp>
    </p:spTree>
    <p:extLst>
      <p:ext uri="{BB962C8B-B14F-4D97-AF65-F5344CB8AC3E}">
        <p14:creationId xmlns:p14="http://schemas.microsoft.com/office/powerpoint/2010/main" val="14035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6" y="1720840"/>
            <a:ext cx="83046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Adding and Deleting Elements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document.createElement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element</a:t>
            </a:r>
            <a:r>
              <a:rPr lang="en-US" sz="2400" dirty="0">
                <a:latin typeface="Lucida Console"/>
                <a:cs typeface="Lucida Console"/>
              </a:rPr>
              <a:t>)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Create </a:t>
            </a:r>
            <a:r>
              <a:rPr lang="en-US" sz="2400" dirty="0">
                <a:latin typeface="Lucida Console"/>
                <a:cs typeface="Lucida Console"/>
              </a:rPr>
              <a:t>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document.removeChild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element</a:t>
            </a:r>
            <a:r>
              <a:rPr lang="en-US" sz="2400" dirty="0">
                <a:latin typeface="Lucida Console"/>
                <a:cs typeface="Lucida Console"/>
              </a:rPr>
              <a:t>)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Remove </a:t>
            </a:r>
            <a:r>
              <a:rPr lang="en-US" sz="2400" dirty="0">
                <a:latin typeface="Lucida Console"/>
                <a:cs typeface="Lucida Console"/>
              </a:rPr>
              <a:t>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document.appendChild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element</a:t>
            </a:r>
            <a:r>
              <a:rPr lang="en-US" sz="2400" dirty="0">
                <a:latin typeface="Lucida Console"/>
                <a:cs typeface="Lucida Console"/>
              </a:rPr>
              <a:t>)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Add </a:t>
            </a:r>
            <a:r>
              <a:rPr lang="en-US" sz="2400" dirty="0">
                <a:latin typeface="Lucida Console"/>
                <a:cs typeface="Lucida Console"/>
              </a:rPr>
              <a:t>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document.replaceChild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element</a:t>
            </a:r>
            <a:r>
              <a:rPr lang="en-US" sz="2400" dirty="0">
                <a:latin typeface="Lucida Console"/>
                <a:cs typeface="Lucida Console"/>
              </a:rPr>
              <a:t>)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Replace </a:t>
            </a:r>
            <a:r>
              <a:rPr lang="en-US" sz="2400" dirty="0">
                <a:latin typeface="Lucida Console"/>
                <a:cs typeface="Lucida Console"/>
              </a:rPr>
              <a:t>an HTML element	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Lucida Console"/>
                <a:cs typeface="Lucida Console"/>
              </a:rPr>
              <a:t>document.write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text</a:t>
            </a:r>
            <a:r>
              <a:rPr lang="en-US" sz="2400" dirty="0">
                <a:latin typeface="Lucida Console"/>
                <a:cs typeface="Lucida Console"/>
              </a:rPr>
              <a:t>)	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Write </a:t>
            </a:r>
            <a:r>
              <a:rPr lang="en-US" sz="2400" dirty="0">
                <a:latin typeface="Lucida Console"/>
                <a:cs typeface="Lucida Console"/>
              </a:rPr>
              <a:t>into the HTML output stream	</a:t>
            </a:r>
          </a:p>
        </p:txBody>
      </p:sp>
    </p:spTree>
    <p:extLst>
      <p:ext uri="{BB962C8B-B14F-4D97-AF65-F5344CB8AC3E}">
        <p14:creationId xmlns:p14="http://schemas.microsoft.com/office/powerpoint/2010/main" val="237009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DOM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435" y="1641206"/>
            <a:ext cx="75758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/>
                <a:cs typeface="Lucida Console"/>
              </a:rPr>
              <a:t>Adding Events Handlers</a:t>
            </a: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Document.getElementById</a:t>
            </a:r>
            <a:r>
              <a:rPr lang="en-US" sz="2400" dirty="0">
                <a:latin typeface="Lucida Console"/>
                <a:cs typeface="Lucida Console"/>
              </a:rPr>
              <a:t>(</a:t>
            </a:r>
            <a:r>
              <a:rPr lang="en-US" sz="2400" i="1" dirty="0">
                <a:latin typeface="Lucida Console"/>
                <a:cs typeface="Lucida Console"/>
              </a:rPr>
              <a:t>id</a:t>
            </a:r>
            <a:r>
              <a:rPr lang="en-US" sz="2400" dirty="0">
                <a:latin typeface="Lucida Console"/>
                <a:cs typeface="Lucida Console"/>
              </a:rPr>
              <a:t>)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err="1" smtClean="0">
                <a:latin typeface="Lucida Console"/>
                <a:cs typeface="Lucida Console"/>
              </a:rPr>
              <a:t>onclick</a:t>
            </a:r>
            <a:r>
              <a:rPr lang="en-US" sz="2400" dirty="0" smtClean="0">
                <a:latin typeface="Lucida Console"/>
                <a:cs typeface="Lucida Console"/>
              </a:rPr>
              <a:t> </a:t>
            </a:r>
            <a:r>
              <a:rPr lang="en-US" sz="2400" dirty="0">
                <a:latin typeface="Lucida Console"/>
                <a:cs typeface="Lucida Console"/>
              </a:rPr>
              <a:t>= function(){</a:t>
            </a:r>
            <a:r>
              <a:rPr lang="en-US" sz="2400" i="1" dirty="0">
                <a:latin typeface="Lucida Console"/>
                <a:cs typeface="Lucida Console"/>
              </a:rPr>
              <a:t>code</a:t>
            </a:r>
            <a:r>
              <a:rPr lang="en-US" sz="2400" dirty="0">
                <a:latin typeface="Lucida Console"/>
                <a:cs typeface="Lucida Console"/>
              </a:rPr>
              <a:t>}	</a:t>
            </a:r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dirty="0" smtClean="0">
                <a:latin typeface="Lucida Console"/>
                <a:cs typeface="Lucida Console"/>
              </a:rPr>
              <a:t>Adding </a:t>
            </a:r>
            <a:r>
              <a:rPr lang="en-US" sz="2400" dirty="0">
                <a:latin typeface="Lucida Console"/>
                <a:cs typeface="Lucida Console"/>
              </a:rPr>
              <a:t>event handler code to an </a:t>
            </a:r>
            <a:r>
              <a:rPr lang="en-US" sz="2400" dirty="0" err="1">
                <a:latin typeface="Lucida Console"/>
                <a:cs typeface="Lucida Console"/>
              </a:rPr>
              <a:t>onclick</a:t>
            </a:r>
            <a:r>
              <a:rPr lang="en-US" sz="2400" dirty="0">
                <a:latin typeface="Lucida Console"/>
                <a:cs typeface="Lucida Console"/>
              </a:rPr>
              <a:t> event	</a:t>
            </a:r>
          </a:p>
        </p:txBody>
      </p:sp>
    </p:spTree>
    <p:extLst>
      <p:ext uri="{BB962C8B-B14F-4D97-AF65-F5344CB8AC3E}">
        <p14:creationId xmlns:p14="http://schemas.microsoft.com/office/powerpoint/2010/main" val="210112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76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342900" indent="-342900">
              <a:buFont typeface="Arial"/>
              <a:buChar char="•"/>
            </a:pPr>
            <a:r>
              <a:rPr lang="en-US" sz="2400" smtClean="0">
                <a:latin typeface="Lucida Console"/>
                <a:cs typeface="Lucida Console"/>
              </a:rPr>
              <a:t>JavaScript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DOM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CSS</a:t>
            </a:r>
            <a:endParaRPr lang="en-US" sz="2400" dirty="0">
              <a:latin typeface="Lucida Console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CSS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355600" y="140687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dirty="0">
                <a:latin typeface="Lucida Console"/>
                <a:cs typeface="Lucida Console"/>
              </a:rPr>
              <a:t>CSS stands for </a:t>
            </a:r>
            <a:r>
              <a:rPr lang="en-US" sz="2200" b="1" dirty="0">
                <a:latin typeface="Lucida Console"/>
                <a:cs typeface="Lucida Console"/>
              </a:rPr>
              <a:t>C</a:t>
            </a:r>
            <a:r>
              <a:rPr lang="en-US" sz="2200" dirty="0">
                <a:latin typeface="Lucida Console"/>
                <a:cs typeface="Lucida Console"/>
              </a:rPr>
              <a:t>ascading </a:t>
            </a:r>
            <a:r>
              <a:rPr lang="en-US" sz="2200" b="1" dirty="0">
                <a:latin typeface="Lucida Console"/>
                <a:cs typeface="Lucida Console"/>
              </a:rPr>
              <a:t>S</a:t>
            </a:r>
            <a:r>
              <a:rPr lang="en-US" sz="2200" dirty="0">
                <a:latin typeface="Lucida Console"/>
                <a:cs typeface="Lucida Console"/>
              </a:rPr>
              <a:t>tyle </a:t>
            </a:r>
            <a:r>
              <a:rPr lang="en-US" sz="2200" b="1" dirty="0">
                <a:latin typeface="Lucida Console"/>
                <a:cs typeface="Lucida Console"/>
              </a:rPr>
              <a:t>S</a:t>
            </a:r>
            <a:r>
              <a:rPr lang="en-US" sz="2200" dirty="0">
                <a:latin typeface="Lucida Console"/>
                <a:cs typeface="Lucida Console"/>
              </a:rPr>
              <a:t>heets 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Lucida Console"/>
                <a:cs typeface="Lucida Console"/>
              </a:rPr>
              <a:t>You can override </a:t>
            </a:r>
            <a:r>
              <a:rPr lang="en-US" sz="2200" dirty="0">
                <a:latin typeface="Lucida Console"/>
                <a:cs typeface="Lucida Console"/>
              </a:rPr>
              <a:t>its native way of rendering HTML data. </a:t>
            </a:r>
            <a:endParaRPr lang="en-US" sz="2200" dirty="0" smtClean="0">
              <a:latin typeface="Lucida Console"/>
              <a:cs typeface="Lucida Console"/>
            </a:endParaRPr>
          </a:p>
          <a:p>
            <a:r>
              <a:rPr lang="en-US" sz="2200" dirty="0">
                <a:latin typeface="Lucida Console"/>
                <a:cs typeface="Lucida Console"/>
              </a:rPr>
              <a:t>CSS files as a regular grammar: </a:t>
            </a:r>
            <a:endParaRPr lang="en-US" sz="2200" dirty="0">
              <a:latin typeface="Lucida Console"/>
              <a:cs typeface="Lucida Console"/>
            </a:endParaRPr>
          </a:p>
          <a:p>
            <a:pPr lvl="1"/>
            <a:r>
              <a:rPr lang="en-US" sz="2200" dirty="0">
                <a:latin typeface="Lucida Console"/>
                <a:cs typeface="Lucida Console"/>
              </a:rPr>
              <a:t>CSS FILE ::= (RULE)* </a:t>
            </a:r>
            <a:endParaRPr lang="en-US" sz="2200" dirty="0" smtClean="0">
              <a:latin typeface="Lucida Console"/>
              <a:cs typeface="Lucida Console"/>
            </a:endParaRPr>
          </a:p>
          <a:p>
            <a:pPr lvl="1"/>
            <a:r>
              <a:rPr lang="en-US" sz="2200" dirty="0" smtClean="0">
                <a:latin typeface="Lucida Console"/>
                <a:cs typeface="Lucida Console"/>
              </a:rPr>
              <a:t>RULE </a:t>
            </a:r>
            <a:r>
              <a:rPr lang="en-US" sz="2200" dirty="0">
                <a:latin typeface="Lucida Console"/>
                <a:cs typeface="Lucida Console"/>
              </a:rPr>
              <a:t>::= (SELECTOR)+ (DECLARATION)* </a:t>
            </a:r>
            <a:endParaRPr lang="en-US" sz="2200" dirty="0" smtClean="0">
              <a:latin typeface="Lucida Console"/>
              <a:cs typeface="Lucida Console"/>
            </a:endParaRPr>
          </a:p>
          <a:p>
            <a:pPr lvl="1"/>
            <a:r>
              <a:rPr lang="en-US" sz="2200" dirty="0" smtClean="0">
                <a:latin typeface="Lucida Console"/>
                <a:cs typeface="Lucida Console"/>
              </a:rPr>
              <a:t>DECLARATION </a:t>
            </a:r>
            <a:r>
              <a:rPr lang="en-US" sz="2200" dirty="0">
                <a:latin typeface="Lucida Console"/>
                <a:cs typeface="Lucida Console"/>
              </a:rPr>
              <a:t>::= PROPERTY (VALUE)+ 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Lucida Console"/>
              <a:cs typeface="Lucida Console"/>
            </a:endParaRPr>
          </a:p>
          <a:p>
            <a:pPr>
              <a:lnSpc>
                <a:spcPct val="80000"/>
              </a:lnSpc>
            </a:pPr>
            <a:endParaRPr lang="en-US" sz="2200" b="1" dirty="0">
              <a:latin typeface="Lucida Console"/>
              <a:cs typeface="Lucida Console"/>
            </a:endParaRPr>
          </a:p>
        </p:txBody>
      </p:sp>
      <p:pic>
        <p:nvPicPr>
          <p:cNvPr id="3" name="Picture 2" descr="Screen Shot 2017-05-23 at 12.36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16733"/>
            <a:ext cx="8788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Javascript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547" y="1628626"/>
            <a:ext cx="8440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latin typeface="Lucida Console"/>
                <a:cs typeface="Lucida Console"/>
              </a:rPr>
              <a:t>JS had to “look like Java” only less so, be Java’s dumb kid brother or boy-hostage sidekick. Plus, I had to be done in ten days or something worse than JS would have happened. </a:t>
            </a:r>
            <a:endParaRPr lang="en-US" sz="2400" dirty="0" smtClean="0">
              <a:latin typeface="Lucida Console"/>
              <a:cs typeface="Lucida Console"/>
            </a:endParaRPr>
          </a:p>
          <a:p>
            <a:pPr lvl="1"/>
            <a:endParaRPr lang="en-US" sz="2400" dirty="0">
              <a:latin typeface="Lucida Console"/>
              <a:cs typeface="Lucida Console"/>
            </a:endParaRPr>
          </a:p>
          <a:p>
            <a:pPr lvl="1"/>
            <a:r>
              <a:rPr lang="en-US" sz="2400" dirty="0">
                <a:latin typeface="Lucida Console"/>
                <a:cs typeface="Lucida Console"/>
              </a:rPr>
              <a:t>—Brendan </a:t>
            </a:r>
            <a:r>
              <a:rPr lang="en-US" sz="2400" dirty="0" err="1">
                <a:latin typeface="Lucida Console"/>
                <a:cs typeface="Lucida Console"/>
              </a:rPr>
              <a:t>Eich</a:t>
            </a:r>
            <a:r>
              <a:rPr lang="en-US" sz="2400" dirty="0">
                <a:latin typeface="Lucida Console"/>
                <a:cs typeface="Lucida Console"/>
              </a:rPr>
              <a:t> on </a:t>
            </a:r>
            <a:r>
              <a:rPr lang="en-US" sz="2400" dirty="0" err="1">
                <a:latin typeface="Lucida Console"/>
                <a:cs typeface="Lucida Console"/>
              </a:rPr>
              <a:t>Javascript</a:t>
            </a:r>
            <a:r>
              <a:rPr lang="en-US" sz="2400" dirty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  <a:p>
            <a:pPr lvl="1"/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0977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JavaScript?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2756296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A dynamic  programming language with multiple paradigms, including functional and </a:t>
            </a:r>
          </a:p>
          <a:p>
            <a:pPr algn="ctr"/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object-oriented ones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812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Environment for running JavaScript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8" y="1146610"/>
            <a:ext cx="744593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Web Browser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endParaRPr lang="en-US" sz="2400" b="1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Actually any place with 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JavaScript 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engine: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Rhino 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– JavaScript 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engine implementation in Java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err="1" smtClean="0">
                <a:latin typeface="Lucida Console"/>
                <a:ea typeface="SimSun" charset="0"/>
                <a:cs typeface="Lucida Console"/>
              </a:rPr>
              <a:t>Spidermonkey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– first 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JavaScript 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engine (Firefox)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V8 – JavaScript engine by Google (Chrome)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Chakra - 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JavaScript 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engine by Microsoft (IE 9)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Etc.</a:t>
            </a: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6261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Common Usage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168697"/>
            <a:ext cx="744593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Front for </a:t>
            </a:r>
            <a:r>
              <a:rPr lang="en-US" sz="2400" b="1" dirty="0">
                <a:latin typeface="Lucida Console"/>
                <a:ea typeface="SimSun" charset="0"/>
                <a:cs typeface="Lucida Console"/>
              </a:rPr>
              <a:t>w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eb applications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Interactive  animations for navigation, galleries,  visualizations.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Asynchronous HTTP requests to web server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Games, 3D graphics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Server-side applications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E.g. Node.js – a platform for fast, scalable network applications, built on V8</a:t>
            </a:r>
            <a:endParaRPr lang="sq-AL" sz="2400" b="1" dirty="0" smtClean="0">
              <a:latin typeface="Lucida Console"/>
              <a:ea typeface="SimSun" charset="0"/>
              <a:cs typeface="Lucida Console"/>
            </a:endParaRPr>
          </a:p>
          <a:p>
            <a:pPr marL="742950" lvl="1" indent="-285750">
              <a:buFont typeface="Arial"/>
              <a:buChar char="•"/>
            </a:pP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119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Syntax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statements like Java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while</a:t>
            </a:r>
            <a:r>
              <a:rPr lang="en-US" sz="2400" dirty="0">
                <a:latin typeface="Lucida Console"/>
                <a:cs typeface="Lucida Console"/>
              </a:rPr>
              <a:t>, for, if, switch, try/catch, return, break, throw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comments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use </a:t>
            </a:r>
            <a:r>
              <a:rPr lang="en-US" sz="2400" dirty="0">
                <a:latin typeface="Lucida Console"/>
                <a:cs typeface="Lucida Console"/>
              </a:rPr>
              <a:t>//, avoid /**/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semicolons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inserted </a:t>
            </a:r>
            <a:r>
              <a:rPr lang="en-US" sz="2400" dirty="0">
                <a:latin typeface="Lucida Console"/>
                <a:cs typeface="Lucida Console"/>
              </a:rPr>
              <a:t>if </a:t>
            </a:r>
            <a:r>
              <a:rPr lang="en-US" sz="2400" dirty="0" smtClean="0">
                <a:latin typeface="Lucida Console"/>
                <a:cs typeface="Lucida Console"/>
              </a:rPr>
              <a:t>omitted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declarations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function </a:t>
            </a:r>
            <a:r>
              <a:rPr lang="en-US" sz="2400" dirty="0">
                <a:latin typeface="Lucida Console"/>
                <a:cs typeface="Lucida Console"/>
              </a:rPr>
              <a:t>scoping with </a:t>
            </a:r>
            <a:r>
              <a:rPr lang="en-US" sz="2400" b="1" dirty="0" err="1">
                <a:latin typeface="Lucida Console"/>
                <a:cs typeface="Lucida Console"/>
              </a:rPr>
              <a:t>var</a:t>
            </a:r>
            <a:r>
              <a:rPr lang="en-US" sz="2400" b="1" dirty="0">
                <a:latin typeface="Lucida Console"/>
                <a:cs typeface="Lucida Console"/>
              </a:rPr>
              <a:t>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functions </a:t>
            </a:r>
            <a:endParaRPr lang="en-US" sz="2400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are </a:t>
            </a:r>
            <a:r>
              <a:rPr lang="en-US" sz="2400" dirty="0">
                <a:latin typeface="Lucida Console"/>
                <a:cs typeface="Lucida Console"/>
              </a:rPr>
              <a:t>expressions; </a:t>
            </a:r>
            <a:r>
              <a:rPr lang="en-US" sz="2400" dirty="0" smtClean="0">
                <a:latin typeface="Lucida Console"/>
                <a:cs typeface="Lucida Console"/>
              </a:rPr>
              <a:t>closures 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428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Examples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ucida Console"/>
                <a:cs typeface="Lucida Console"/>
              </a:rPr>
              <a:t>var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MAX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r>
              <a:rPr lang="en-US" dirty="0">
                <a:latin typeface="Lucida Console"/>
                <a:cs typeface="Lucida Console"/>
              </a:rPr>
              <a:t>10;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b="1" dirty="0" err="1">
                <a:latin typeface="Lucida Console"/>
                <a:cs typeface="Lucida Console"/>
              </a:rPr>
              <a:t>var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line </a:t>
            </a:r>
            <a:r>
              <a:rPr lang="en-US" b="1" dirty="0">
                <a:latin typeface="Lucida Console"/>
                <a:cs typeface="Lucida Console"/>
              </a:rPr>
              <a:t>= function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, x) {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err="1" smtClean="0">
                <a:latin typeface="Lucida Console"/>
                <a:cs typeface="Lucida Console"/>
              </a:rPr>
              <a:t>var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l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+ </a:t>
            </a:r>
            <a:r>
              <a:rPr lang="en-US" dirty="0">
                <a:latin typeface="Lucida Console"/>
                <a:cs typeface="Lucida Console"/>
              </a:rPr>
              <a:t>" times " </a:t>
            </a:r>
            <a:r>
              <a:rPr lang="en-US" b="1" dirty="0">
                <a:latin typeface="Lucida Console"/>
                <a:cs typeface="Lucida Console"/>
              </a:rPr>
              <a:t>+ </a:t>
            </a:r>
            <a:r>
              <a:rPr lang="en-US" dirty="0">
                <a:latin typeface="Lucida Console"/>
                <a:cs typeface="Lucida Console"/>
              </a:rPr>
              <a:t>x </a:t>
            </a:r>
            <a:r>
              <a:rPr lang="en-US" b="1" dirty="0">
                <a:latin typeface="Lucida Console"/>
                <a:cs typeface="Lucida Console"/>
              </a:rPr>
              <a:t>+ </a:t>
            </a:r>
            <a:r>
              <a:rPr lang="en-US" dirty="0">
                <a:latin typeface="Lucida Console"/>
                <a:cs typeface="Lucida Console"/>
              </a:rPr>
              <a:t>" is " </a:t>
            </a:r>
            <a:r>
              <a:rPr lang="en-US" b="1" dirty="0">
                <a:latin typeface="Lucida Console"/>
                <a:cs typeface="Lucida Console"/>
              </a:rPr>
              <a:t>+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* </a:t>
            </a:r>
            <a:r>
              <a:rPr lang="en-US" dirty="0">
                <a:latin typeface="Lucida Console"/>
                <a:cs typeface="Lucida Console"/>
              </a:rPr>
              <a:t>x);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return </a:t>
            </a:r>
            <a:r>
              <a:rPr lang="en-US" dirty="0">
                <a:latin typeface="Lucida Console"/>
                <a:cs typeface="Lucida Console"/>
              </a:rPr>
              <a:t>l;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}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b="1" dirty="0" err="1">
                <a:latin typeface="Lucida Console"/>
                <a:cs typeface="Lucida Console"/>
              </a:rPr>
              <a:t>var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table </a:t>
            </a:r>
            <a:r>
              <a:rPr lang="en-US" b="1" dirty="0">
                <a:latin typeface="Lucida Console"/>
                <a:cs typeface="Lucida Console"/>
              </a:rPr>
              <a:t>= function </a:t>
            </a:r>
            <a:r>
              <a:rPr lang="en-US" dirty="0">
                <a:latin typeface="Lucida Console"/>
                <a:cs typeface="Lucida Console"/>
              </a:rPr>
              <a:t>(x) {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latin typeface="Lucida Console"/>
                <a:cs typeface="Lucida Console"/>
              </a:rPr>
              <a:t>for 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b="1" dirty="0" err="1">
                <a:latin typeface="Lucida Console"/>
                <a:cs typeface="Lucida Console"/>
              </a:rPr>
              <a:t>var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r>
              <a:rPr lang="en-US" dirty="0">
                <a:latin typeface="Lucida Console"/>
                <a:cs typeface="Lucida Console"/>
              </a:rPr>
              <a:t>1;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&lt;= </a:t>
            </a:r>
            <a:r>
              <a:rPr lang="en-US" dirty="0">
                <a:latin typeface="Lucida Console"/>
                <a:cs typeface="Lucida Console"/>
              </a:rPr>
              <a:t>MAX; 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+= </a:t>
            </a:r>
            <a:r>
              <a:rPr lang="en-US" dirty="0">
                <a:latin typeface="Lucida Console"/>
                <a:cs typeface="Lucida Console"/>
              </a:rPr>
              <a:t>1) {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		</a:t>
            </a:r>
            <a:r>
              <a:rPr lang="en-US" dirty="0" err="1" smtClean="0">
                <a:latin typeface="Lucida Console"/>
                <a:cs typeface="Lucida Console"/>
              </a:rPr>
              <a:t>console</a:t>
            </a:r>
            <a:r>
              <a:rPr lang="en-US" b="1" dirty="0" err="1" smtClean="0">
                <a:latin typeface="Lucida Console"/>
                <a:cs typeface="Lucida Console"/>
              </a:rPr>
              <a:t>.log</a:t>
            </a:r>
            <a:r>
              <a:rPr lang="en-US" dirty="0">
                <a:latin typeface="Lucida Console"/>
                <a:cs typeface="Lucida Console"/>
              </a:rPr>
              <a:t>(line(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, x));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}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} 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// display times table for 3 table(3); </a:t>
            </a:r>
            <a:endParaRPr lang="en-US" dirty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6868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OOP in JavaScript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265327"/>
            <a:ext cx="744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In JavaScript everything is an object except from several primitive types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endParaRPr lang="en-US" sz="2400" b="1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Object is a hash map. E.g.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/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  </a:t>
            </a:r>
            <a:r>
              <a:rPr lang="en-US" sz="2400" b="1" dirty="0" err="1" smtClean="0">
                <a:latin typeface="Lucida Console"/>
                <a:ea typeface="SimSun" charset="0"/>
                <a:cs typeface="Lucida Console"/>
              </a:rPr>
              <a:t>var</a:t>
            </a: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lecture = {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      name: “Introduction to JS”,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      duration: 60,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      id: 1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   };</a:t>
            </a:r>
            <a:br>
              <a:rPr lang="en-US" sz="2400" b="1" dirty="0" smtClean="0">
                <a:latin typeface="Lucida Console"/>
                <a:ea typeface="SimSun" charset="0"/>
                <a:cs typeface="Lucida Console"/>
              </a:rPr>
            </a:br>
            <a:endParaRPr lang="en-US" sz="2400" b="1" dirty="0" smtClean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latin typeface="Lucida Console"/>
                <a:ea typeface="SimSun" charset="0"/>
                <a:cs typeface="Lucida Console"/>
              </a:rPr>
              <a:t>There are no ‘classes’ as in Java</a:t>
            </a:r>
          </a:p>
          <a:p>
            <a:pPr marL="285750" indent="-28575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1955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17814</TotalTime>
  <Words>476</Words>
  <Application>Microsoft Macintosh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584</cp:revision>
  <dcterms:created xsi:type="dcterms:W3CDTF">2012-02-15T19:28:42Z</dcterms:created>
  <dcterms:modified xsi:type="dcterms:W3CDTF">2017-05-23T10:38:18Z</dcterms:modified>
</cp:coreProperties>
</file>