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70" r:id="rId4"/>
    <p:sldId id="278" r:id="rId5"/>
    <p:sldId id="271" r:id="rId6"/>
    <p:sldId id="272" r:id="rId7"/>
    <p:sldId id="273" r:id="rId8"/>
    <p:sldId id="274" r:id="rId9"/>
    <p:sldId id="275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95" d="100"/>
          <a:sy n="95" d="100"/>
        </p:scale>
        <p:origin x="-3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6/5/17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23</a:t>
            </a: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Back To The Example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Lucida Console"/>
                <a:cs typeface="Lucida Console"/>
              </a:rPr>
              <a:t>Higher-order function – a function that takes another function as an argument or returns another function</a:t>
            </a:r>
          </a:p>
          <a:p>
            <a:r>
              <a:rPr lang="en-US" sz="2400" dirty="0" err="1">
                <a:latin typeface="Lucida Console"/>
                <a:cs typeface="Lucida Console"/>
              </a:rPr>
              <a:t>def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fileEndsWith</a:t>
            </a:r>
            <a:r>
              <a:rPr lang="en-US" sz="2400" dirty="0">
                <a:latin typeface="Lucida Console"/>
                <a:cs typeface="Lucida Console"/>
              </a:rPr>
              <a:t>(suffix)</a:t>
            </a:r>
            <a:r>
              <a:rPr lang="en-US" sz="2400" dirty="0" smtClean="0">
                <a:latin typeface="Lucida Console"/>
                <a:cs typeface="Lucida Console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return </a:t>
            </a:r>
            <a:r>
              <a:rPr lang="en-US" sz="2400" dirty="0">
                <a:latin typeface="Lucida Console"/>
                <a:cs typeface="Lucida Console"/>
              </a:rPr>
              <a:t>lambda </a:t>
            </a:r>
            <a:r>
              <a:rPr lang="en-US" sz="2400" dirty="0" smtClean="0">
                <a:latin typeface="Lucida Console"/>
                <a:cs typeface="Lucida Console"/>
              </a:rPr>
              <a:t>file:</a:t>
            </a:r>
            <a:br>
              <a:rPr lang="en-US" sz="2400" dirty="0" smtClean="0">
                <a:latin typeface="Lucida Console"/>
                <a:cs typeface="Lucida Console"/>
              </a:rPr>
            </a:br>
            <a:r>
              <a:rPr lang="en-US" sz="2400" dirty="0" smtClean="0">
                <a:latin typeface="Lucida Console"/>
                <a:cs typeface="Lucida Console"/>
              </a:rPr>
              <a:t>			</a:t>
            </a:r>
            <a:r>
              <a:rPr lang="en-US" sz="2400" dirty="0" err="1" smtClean="0">
                <a:latin typeface="Lucida Console"/>
                <a:cs typeface="Lucida Console"/>
              </a:rPr>
              <a:t>file.getName</a:t>
            </a:r>
            <a:r>
              <a:rPr lang="en-US" sz="2400" dirty="0">
                <a:latin typeface="Lucida Console"/>
                <a:cs typeface="Lucida Console"/>
              </a:rPr>
              <a:t>().</a:t>
            </a:r>
            <a:r>
              <a:rPr lang="en-US" sz="2400" dirty="0" err="1">
                <a:latin typeface="Lucida Console"/>
                <a:cs typeface="Lucida Console"/>
              </a:rPr>
              <a:t>endsWith</a:t>
            </a:r>
            <a:r>
              <a:rPr lang="en-US" sz="2400" dirty="0">
                <a:latin typeface="Lucida Console"/>
                <a:cs typeface="Lucida Console"/>
              </a:rPr>
              <a:t>(suffix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2400" dirty="0">
                <a:latin typeface="Lucida Console"/>
                <a:cs typeface="Lucida Console"/>
              </a:rPr>
              <a:t>filter(</a:t>
            </a:r>
            <a:r>
              <a:rPr lang="en-US" sz="2400" dirty="0" err="1">
                <a:latin typeface="Lucida Console"/>
                <a:cs typeface="Lucida Console"/>
              </a:rPr>
              <a:t>fileEndsWith</a:t>
            </a:r>
            <a:r>
              <a:rPr lang="en-US" sz="2400" dirty="0">
                <a:latin typeface="Lucida Console"/>
                <a:cs typeface="Lucida Console"/>
              </a:rPr>
              <a:t>(".java"), files)</a:t>
            </a:r>
          </a:p>
          <a:p>
            <a:pPr marL="0" indent="0">
              <a:buNone/>
            </a:pPr>
            <a:endParaRPr lang="en-US" sz="2400" dirty="0" smtClean="0">
              <a:latin typeface="Lucida Console"/>
              <a:cs typeface="Lucida Console"/>
            </a:endParaRPr>
          </a:p>
          <a:p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0190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Back to the Example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latin typeface="Lucida Console"/>
                <a:cs typeface="Lucida Console"/>
              </a:rPr>
              <a:t>def</a:t>
            </a:r>
            <a:r>
              <a:rPr lang="en-US" sz="2400" b="1" dirty="0">
                <a:latin typeface="Lucida Console"/>
                <a:cs typeface="Lucida Console"/>
              </a:rPr>
              <a:t> </a:t>
            </a:r>
            <a:r>
              <a:rPr lang="en-US" sz="2400" b="1" dirty="0" err="1">
                <a:latin typeface="Lucida Console"/>
                <a:cs typeface="Lucida Console"/>
              </a:rPr>
              <a:t>allFilesIn</a:t>
            </a:r>
            <a:r>
              <a:rPr lang="en-US" sz="2400" b="1" dirty="0">
                <a:latin typeface="Lucida Console"/>
                <a:cs typeface="Lucida Console"/>
              </a:rPr>
              <a:t>(folder)</a:t>
            </a:r>
            <a:r>
              <a:rPr lang="en-US" sz="2400" b="1" dirty="0" smtClean="0">
                <a:latin typeface="Lucida Console"/>
                <a:cs typeface="Lucida Console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children </a:t>
            </a:r>
            <a:r>
              <a:rPr lang="en-US" sz="2400" b="1" dirty="0">
                <a:latin typeface="Lucida Console"/>
                <a:cs typeface="Lucida Console"/>
              </a:rPr>
              <a:t>= </a:t>
            </a:r>
            <a:r>
              <a:rPr lang="en-US" sz="2400" b="1" dirty="0" err="1">
                <a:latin typeface="Lucida Console"/>
                <a:cs typeface="Lucida Console"/>
              </a:rPr>
              <a:t>folder.listFiles</a:t>
            </a:r>
            <a:r>
              <a:rPr lang="en-US" sz="2400" b="1" dirty="0">
                <a:latin typeface="Lucida Console"/>
                <a:cs typeface="Lucida Console"/>
              </a:rPr>
              <a:t>(</a:t>
            </a:r>
            <a:r>
              <a:rPr lang="en-US" sz="2400" b="1" dirty="0" smtClean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subfolders </a:t>
            </a:r>
            <a:r>
              <a:rPr lang="en-US" sz="2400" b="1" dirty="0">
                <a:latin typeface="Lucida Console"/>
                <a:cs typeface="Lucida Console"/>
              </a:rPr>
              <a:t>= filter(</a:t>
            </a:r>
            <a:r>
              <a:rPr lang="en-US" sz="2400" b="1" dirty="0" err="1">
                <a:latin typeface="Lucida Console"/>
                <a:cs typeface="Lucida Console"/>
              </a:rPr>
              <a:t>File.isDirectory</a:t>
            </a:r>
            <a:r>
              <a:rPr lang="en-US" sz="2400" b="1" dirty="0" smtClean="0">
                <a:latin typeface="Lucida Console"/>
                <a:cs typeface="Lucida Console"/>
              </a:rPr>
              <a:t>, 			children</a:t>
            </a:r>
            <a:r>
              <a:rPr lang="en-US" sz="2400" b="1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latin typeface="Lucida Console"/>
                <a:cs typeface="Lucida Console"/>
              </a:rPr>
              <a:t>	descendants </a:t>
            </a:r>
            <a:r>
              <a:rPr lang="en-US" sz="2400" b="1" dirty="0">
                <a:latin typeface="Lucida Console"/>
                <a:cs typeface="Lucida Console"/>
              </a:rPr>
              <a:t>= flatten(map(</a:t>
            </a:r>
            <a:r>
              <a:rPr lang="en-US" sz="2400" b="1" dirty="0" err="1">
                <a:latin typeface="Lucida Console"/>
                <a:cs typeface="Lucida Console"/>
              </a:rPr>
              <a:t>allFilesIn</a:t>
            </a:r>
            <a:r>
              <a:rPr lang="en-US" sz="2400" b="1" dirty="0">
                <a:latin typeface="Lucida Console"/>
                <a:cs typeface="Lucida Console"/>
              </a:rPr>
              <a:t>, </a:t>
            </a:r>
            <a:r>
              <a:rPr lang="en-US" sz="2400" b="1" dirty="0" smtClean="0">
                <a:latin typeface="Lucida Console"/>
                <a:cs typeface="Lucida Console"/>
              </a:rPr>
              <a:t>			subfolders</a:t>
            </a:r>
            <a:r>
              <a:rPr lang="en-US" sz="2400" b="1" dirty="0">
                <a:latin typeface="Lucida Console"/>
                <a:cs typeface="Lucida Console"/>
              </a:rPr>
              <a:t>))</a:t>
            </a:r>
          </a:p>
          <a:p>
            <a:pPr marL="0" indent="0">
              <a:buNone/>
            </a:pPr>
            <a:r>
              <a:rPr lang="en-US" sz="2400" b="1" dirty="0" smtClean="0">
                <a:latin typeface="Lucida Console"/>
                <a:cs typeface="Lucida Console"/>
              </a:rPr>
              <a:t>	return </a:t>
            </a:r>
            <a:r>
              <a:rPr lang="en-US" sz="2400" b="1" dirty="0">
                <a:latin typeface="Lucida Console"/>
                <a:cs typeface="Lucida Console"/>
              </a:rPr>
              <a:t>descendants + filter(</a:t>
            </a:r>
            <a:r>
              <a:rPr lang="en-US" sz="2400" b="1" dirty="0" err="1">
                <a:latin typeface="Lucida Console"/>
                <a:cs typeface="Lucida Console"/>
              </a:rPr>
              <a:t>File.isFile</a:t>
            </a:r>
            <a:r>
              <a:rPr lang="en-US" sz="2400" b="1" dirty="0">
                <a:latin typeface="Lucida Console"/>
                <a:cs typeface="Lucida Console"/>
              </a:rPr>
              <a:t>, </a:t>
            </a:r>
            <a:r>
              <a:rPr lang="en-US" sz="2400" b="1" dirty="0" smtClean="0">
                <a:latin typeface="Lucida Console"/>
                <a:cs typeface="Lucida Console"/>
              </a:rPr>
              <a:t>			children</a:t>
            </a:r>
            <a:r>
              <a:rPr lang="en-US" sz="2400" b="1" dirty="0">
                <a:latin typeface="Lucida Console"/>
                <a:cs typeface="Lucida Console"/>
              </a:rPr>
              <a:t>)</a:t>
            </a: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1043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Compose Function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pathnames = map(</a:t>
            </a:r>
            <a:r>
              <a:rPr lang="en-US" sz="2400" b="1" dirty="0" err="1">
                <a:latin typeface="Lucida Console"/>
                <a:cs typeface="Lucida Console"/>
              </a:rPr>
              <a:t>File.getPath</a:t>
            </a:r>
            <a:r>
              <a:rPr lang="en-US" sz="2400" b="1" dirty="0">
                <a:latin typeface="Lucida Console"/>
                <a:cs typeface="Lucida Console"/>
              </a:rPr>
              <a:t>, files)</a:t>
            </a: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streams = map(open, pathnames)</a:t>
            </a: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lines = map(list, streams</a:t>
            </a:r>
            <a:r>
              <a:rPr lang="en-US" sz="2400" b="1" dirty="0" smtClean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sz="24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b="1" dirty="0" err="1">
                <a:latin typeface="Lucida Console"/>
                <a:cs typeface="Lucida Console"/>
              </a:rPr>
              <a:t>def</a:t>
            </a:r>
            <a:r>
              <a:rPr lang="en-US" sz="2400" b="1" dirty="0">
                <a:latin typeface="Lucida Console"/>
                <a:cs typeface="Lucida Console"/>
              </a:rPr>
              <a:t> compose(f, g):</a:t>
            </a: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    return lambda x: g(f(x)</a:t>
            </a:r>
            <a:r>
              <a:rPr lang="en-US" sz="2400" b="1" dirty="0" smtClean="0">
                <a:latin typeface="Lucida Console"/>
                <a:cs typeface="Lucida Console"/>
              </a:rPr>
              <a:t>)</a:t>
            </a:r>
            <a:br>
              <a:rPr lang="en-US" sz="2400" b="1" dirty="0" smtClean="0">
                <a:latin typeface="Lucida Console"/>
                <a:cs typeface="Lucida Console"/>
              </a:rPr>
            </a:br>
            <a:endParaRPr lang="en-US" sz="2400" b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lines = map(compose(compose(</a:t>
            </a:r>
            <a:r>
              <a:rPr lang="en-US" sz="2400" b="1" dirty="0" err="1">
                <a:latin typeface="Lucida Console"/>
                <a:cs typeface="Lucida Console"/>
              </a:rPr>
              <a:t>File.getPath</a:t>
            </a:r>
            <a:r>
              <a:rPr lang="en-US" sz="2400" b="1" dirty="0">
                <a:latin typeface="Lucida Console"/>
                <a:cs typeface="Lucida Console"/>
              </a:rPr>
              <a:t>, open), list), files)</a:t>
            </a:r>
          </a:p>
          <a:p>
            <a:pPr marL="0" indent="0">
              <a:buNone/>
            </a:pPr>
            <a:endParaRPr lang="en-US" sz="2400" b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0530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Chain Function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latin typeface="Lucida Console"/>
                <a:cs typeface="Lucida Console"/>
              </a:rPr>
              <a:t>def</a:t>
            </a:r>
            <a:r>
              <a:rPr lang="en-US" sz="2400" b="1" dirty="0">
                <a:latin typeface="Lucida Console"/>
                <a:cs typeface="Lucida Console"/>
              </a:rPr>
              <a:t> chain(</a:t>
            </a:r>
            <a:r>
              <a:rPr lang="en-US" sz="2400" b="1" dirty="0" err="1">
                <a:latin typeface="Lucida Console"/>
                <a:cs typeface="Lucida Console"/>
              </a:rPr>
              <a:t>funcs</a:t>
            </a:r>
            <a:r>
              <a:rPr lang="en-US" sz="2400" b="1" dirty="0">
                <a:latin typeface="Lucida Console"/>
                <a:cs typeface="Lucida Console"/>
              </a:rPr>
              <a:t>):</a:t>
            </a: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    return reduce(compose, </a:t>
            </a:r>
            <a:r>
              <a:rPr lang="en-US" sz="2400" b="1" dirty="0" err="1">
                <a:latin typeface="Lucida Console"/>
                <a:cs typeface="Lucida Console"/>
              </a:rPr>
              <a:t>funcs</a:t>
            </a:r>
            <a:r>
              <a:rPr lang="en-US" sz="2400" b="1" dirty="0" smtClean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sz="24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lines = map(chain([</a:t>
            </a:r>
            <a:r>
              <a:rPr lang="en-US" sz="2400" b="1" dirty="0" err="1">
                <a:latin typeface="Lucida Console"/>
                <a:cs typeface="Lucida Console"/>
              </a:rPr>
              <a:t>File.getPath</a:t>
            </a:r>
            <a:r>
              <a:rPr lang="en-US" sz="2400" b="1" dirty="0">
                <a:latin typeface="Lucida Console"/>
                <a:cs typeface="Lucida Console"/>
              </a:rPr>
              <a:t>, open, list]), files</a:t>
            </a:r>
            <a:r>
              <a:rPr lang="en-US" sz="2400" b="1" dirty="0" smtClean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sz="2400" b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b="1" dirty="0" err="1">
                <a:latin typeface="Lucida Console"/>
                <a:cs typeface="Lucida Console"/>
              </a:rPr>
              <a:t>allLines</a:t>
            </a:r>
            <a:r>
              <a:rPr lang="en-US" sz="2400" b="1" dirty="0">
                <a:latin typeface="Lucida Console"/>
                <a:cs typeface="Lucida Console"/>
              </a:rPr>
              <a:t> = flatten(map(chain([</a:t>
            </a:r>
            <a:r>
              <a:rPr lang="en-US" sz="2400" b="1" dirty="0" err="1">
                <a:latin typeface="Lucida Console"/>
                <a:cs typeface="Lucida Console"/>
              </a:rPr>
              <a:t>File.getPath</a:t>
            </a:r>
            <a:r>
              <a:rPr lang="en-US" sz="2400" b="1" dirty="0">
                <a:latin typeface="Lucida Console"/>
                <a:cs typeface="Lucida Console"/>
              </a:rPr>
              <a:t>, open, list]), files))</a:t>
            </a:r>
          </a:p>
          <a:p>
            <a:pPr marL="0" indent="0">
              <a:buNone/>
            </a:pPr>
            <a:endParaRPr lang="en-US" sz="24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words = flatten(map(</a:t>
            </a:r>
            <a:r>
              <a:rPr lang="en-US" sz="2400" b="1" dirty="0" err="1">
                <a:latin typeface="Lucida Console"/>
                <a:cs typeface="Lucida Console"/>
              </a:rPr>
              <a:t>str.split</a:t>
            </a:r>
            <a:r>
              <a:rPr lang="en-US" sz="2400" b="1" dirty="0">
                <a:latin typeface="Lucida Console"/>
                <a:cs typeface="Lucida Console"/>
              </a:rPr>
              <a:t>, lines))</a:t>
            </a:r>
          </a:p>
          <a:p>
            <a:pPr marL="0" indent="0">
              <a:buNone/>
            </a:pPr>
            <a:endParaRPr lang="en-US" sz="24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7160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Benefits Of Abstracting Out Control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Lucida Console"/>
                <a:cs typeface="Lucida Console"/>
              </a:rPr>
              <a:t>Map/filter/reduce can often make code shorter and </a:t>
            </a:r>
            <a:r>
              <a:rPr lang="en-US" sz="2400" b="1" dirty="0" smtClean="0">
                <a:latin typeface="Lucida Console"/>
                <a:cs typeface="Lucida Console"/>
              </a:rPr>
              <a:t>simpler</a:t>
            </a:r>
          </a:p>
          <a:p>
            <a:r>
              <a:rPr lang="en-US" sz="2400" b="1" dirty="0" smtClean="0">
                <a:latin typeface="Lucida Console"/>
                <a:cs typeface="Lucida Console"/>
              </a:rPr>
              <a:t>No loops</a:t>
            </a:r>
            <a:r>
              <a:rPr lang="en-US" sz="2400" b="1" dirty="0">
                <a:latin typeface="Lucida Console"/>
                <a:cs typeface="Lucida Console"/>
              </a:rPr>
              <a:t>, branches, and control flow</a:t>
            </a:r>
            <a:r>
              <a:rPr lang="en-US" sz="2400" b="1" dirty="0" smtClean="0">
                <a:latin typeface="Lucida Console"/>
                <a:cs typeface="Lucida Console"/>
              </a:rPr>
              <a:t>.</a:t>
            </a:r>
          </a:p>
          <a:p>
            <a:r>
              <a:rPr lang="en-US" sz="2400" b="1" dirty="0" smtClean="0">
                <a:latin typeface="Lucida Console"/>
                <a:cs typeface="Lucida Console"/>
              </a:rPr>
              <a:t>If we use immutable </a:t>
            </a:r>
            <a:r>
              <a:rPr lang="en-US" sz="2400" b="1" dirty="0" err="1" smtClean="0">
                <a:latin typeface="Lucida Console"/>
                <a:cs typeface="Lucida Console"/>
              </a:rPr>
              <a:t>datatypes</a:t>
            </a:r>
            <a:r>
              <a:rPr lang="en-US" sz="2400" b="1" dirty="0" smtClean="0">
                <a:latin typeface="Lucida Console"/>
                <a:cs typeface="Lucida Console"/>
              </a:rPr>
              <a:t> and pure functions there are opportunities for safe concurrency</a:t>
            </a:r>
          </a:p>
          <a:p>
            <a:r>
              <a:rPr lang="en-US" sz="2400" b="1" dirty="0" smtClean="0">
                <a:latin typeface="Lucida Console"/>
                <a:cs typeface="Lucida Console"/>
              </a:rPr>
              <a:t>Maps and filters are instantly parallelizable</a:t>
            </a:r>
          </a:p>
          <a:p>
            <a:r>
              <a:rPr lang="en-US" sz="2400" b="1" dirty="0" err="1" smtClean="0">
                <a:latin typeface="Lucida Console"/>
                <a:cs typeface="Lucida Console"/>
              </a:rPr>
              <a:t>MapReduce</a:t>
            </a:r>
            <a:r>
              <a:rPr lang="en-US" sz="2400" b="1" dirty="0" smtClean="0">
                <a:latin typeface="Lucida Console"/>
                <a:cs typeface="Lucida Console"/>
              </a:rPr>
              <a:t> pattern</a:t>
            </a:r>
          </a:p>
          <a:p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5601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First Class Functions In Java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Lucida Console"/>
                <a:cs typeface="Lucida Console"/>
              </a:rPr>
              <a:t>The Runnable object that you pass to a Thread constructor is a first-class </a:t>
            </a:r>
            <a:r>
              <a:rPr lang="en-US" sz="2400" b="1" dirty="0" smtClean="0">
                <a:latin typeface="Lucida Console"/>
                <a:cs typeface="Lucida Console"/>
              </a:rPr>
              <a:t>function.</a:t>
            </a:r>
          </a:p>
          <a:p>
            <a:r>
              <a:rPr lang="en-US" sz="2400" b="1" dirty="0" smtClean="0">
                <a:latin typeface="Lucida Console"/>
                <a:cs typeface="Lucida Console"/>
              </a:rPr>
              <a:t>The </a:t>
            </a:r>
            <a:r>
              <a:rPr lang="en-US" sz="2400" b="1" dirty="0">
                <a:latin typeface="Lucida Console"/>
                <a:cs typeface="Lucida Console"/>
              </a:rPr>
              <a:t>Comparator&lt;T&gt; object that you pass to a sorted collection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The </a:t>
            </a:r>
            <a:r>
              <a:rPr lang="en-US" sz="2400" b="1" dirty="0" err="1">
                <a:latin typeface="Lucida Console"/>
                <a:cs typeface="Lucida Console"/>
              </a:rPr>
              <a:t>KeyListener</a:t>
            </a:r>
            <a:r>
              <a:rPr lang="en-US" sz="2400" b="1" dirty="0">
                <a:latin typeface="Lucida Console"/>
                <a:cs typeface="Lucida Console"/>
              </a:rPr>
              <a:t> object that you register with the </a:t>
            </a:r>
            <a:r>
              <a:rPr lang="en-US" sz="2400" b="1" dirty="0" smtClean="0">
                <a:latin typeface="Lucida Console"/>
                <a:cs typeface="Lucida Console"/>
              </a:rPr>
              <a:t>GUI </a:t>
            </a:r>
            <a:r>
              <a:rPr lang="en-US" sz="2400" b="1" dirty="0">
                <a:latin typeface="Lucida Console"/>
                <a:cs typeface="Lucida Console"/>
              </a:rPr>
              <a:t>is a bundle of several functions, </a:t>
            </a:r>
            <a:r>
              <a:rPr lang="en-US" sz="2400" b="1" dirty="0" err="1">
                <a:latin typeface="Lucida Console"/>
                <a:cs typeface="Lucida Console"/>
              </a:rPr>
              <a:t>keyPressed</a:t>
            </a:r>
            <a:r>
              <a:rPr lang="en-US" sz="2400" b="1" dirty="0">
                <a:latin typeface="Lucida Console"/>
                <a:cs typeface="Lucida Console"/>
              </a:rPr>
              <a:t>(</a:t>
            </a:r>
            <a:r>
              <a:rPr lang="en-US" sz="2400" b="1" dirty="0" err="1">
                <a:latin typeface="Lucida Console"/>
                <a:cs typeface="Lucida Console"/>
              </a:rPr>
              <a:t>KeyEvent</a:t>
            </a:r>
            <a:r>
              <a:rPr lang="en-US" sz="2400" b="1" dirty="0">
                <a:latin typeface="Lucida Console"/>
                <a:cs typeface="Lucida Console"/>
              </a:rPr>
              <a:t>) , </a:t>
            </a:r>
            <a:r>
              <a:rPr lang="en-US" sz="2400" b="1" dirty="0" err="1">
                <a:latin typeface="Lucida Console"/>
                <a:cs typeface="Lucida Console"/>
              </a:rPr>
              <a:t>keyReleased</a:t>
            </a:r>
            <a:r>
              <a:rPr lang="en-US" sz="2400" b="1" dirty="0">
                <a:latin typeface="Lucida Console"/>
                <a:cs typeface="Lucida Console"/>
              </a:rPr>
              <a:t>(</a:t>
            </a:r>
            <a:r>
              <a:rPr lang="en-US" sz="2400" b="1" dirty="0" err="1">
                <a:latin typeface="Lucida Console"/>
                <a:cs typeface="Lucida Console"/>
              </a:rPr>
              <a:t>KeyEvent</a:t>
            </a:r>
            <a:r>
              <a:rPr lang="en-US" sz="2400" b="1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2400" b="1" dirty="0">
                <a:latin typeface="Lucida Console"/>
                <a:cs typeface="Lucida Console"/>
              </a:rPr>
              <a:t>This design pattern is called a functional object or </a:t>
            </a:r>
            <a:r>
              <a:rPr lang="en-US" sz="2400" b="1" dirty="0" err="1">
                <a:latin typeface="Lucida Console"/>
                <a:cs typeface="Lucida Console"/>
              </a:rPr>
              <a:t>functor</a:t>
            </a:r>
            <a:r>
              <a:rPr lang="en-US" sz="2400" b="1" dirty="0">
                <a:latin typeface="Lucida Console"/>
                <a:cs typeface="Lucida Console"/>
              </a:rPr>
              <a:t> , an object whose purpose is to represent a function.</a:t>
            </a:r>
          </a:p>
          <a:p>
            <a:endParaRPr lang="en-US" sz="2400" b="1" dirty="0">
              <a:latin typeface="Lucida Console"/>
              <a:cs typeface="Lucida Console"/>
            </a:endParaRPr>
          </a:p>
          <a:p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8777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Lambda Expressions In Java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new Thread(new Runnable() {</a:t>
            </a: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    public void run() {</a:t>
            </a: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        </a:t>
            </a:r>
            <a:r>
              <a:rPr lang="en-US" sz="2400" b="1" dirty="0" err="1">
                <a:latin typeface="Lucida Console"/>
                <a:cs typeface="Lucida Console"/>
              </a:rPr>
              <a:t>System.out.println</a:t>
            </a:r>
            <a:r>
              <a:rPr lang="en-US" sz="2400" b="1" dirty="0">
                <a:latin typeface="Lucida Console"/>
                <a:cs typeface="Lucida Console"/>
              </a:rPr>
              <a:t>("Hello!");</a:t>
            </a: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latin typeface="Lucida Console"/>
                <a:cs typeface="Lucida Console"/>
              </a:rPr>
              <a:t>}</a:t>
            </a:r>
            <a:r>
              <a:rPr lang="en-US" sz="2400" b="1" dirty="0">
                <a:latin typeface="Lucida Console"/>
                <a:cs typeface="Lucida Console"/>
              </a:rPr>
              <a:t>).start()</a:t>
            </a:r>
            <a:r>
              <a:rPr lang="en-US" sz="2400" b="1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24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new Thread(() -&gt; {</a:t>
            </a: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    </a:t>
            </a:r>
            <a:r>
              <a:rPr lang="en-US" sz="2400" b="1" dirty="0" err="1">
                <a:latin typeface="Lucida Console"/>
                <a:cs typeface="Lucida Console"/>
              </a:rPr>
              <a:t>System.out.println</a:t>
            </a:r>
            <a:r>
              <a:rPr lang="en-US" sz="2400" b="1" dirty="0">
                <a:latin typeface="Lucida Console"/>
                <a:cs typeface="Lucida Console"/>
              </a:rPr>
              <a:t>("Hello");</a:t>
            </a:r>
          </a:p>
          <a:p>
            <a:pPr marL="0" indent="0">
              <a:buNone/>
            </a:pPr>
            <a:r>
              <a:rPr lang="en-US" sz="2400" b="1" dirty="0">
                <a:latin typeface="Lucida Console"/>
                <a:cs typeface="Lucida Console"/>
              </a:rPr>
              <a:t>}).start()</a:t>
            </a:r>
            <a:r>
              <a:rPr lang="en-US" sz="2400" b="1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2400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Lucida Console"/>
                <a:cs typeface="Lucida Console"/>
              </a:rPr>
              <a:t>LambdaExpression</a:t>
            </a:r>
            <a:r>
              <a:rPr lang="en-US" sz="2400" b="1" smtClean="0">
                <a:latin typeface="Lucida Console"/>
                <a:cs typeface="Lucida Console"/>
              </a:rPr>
              <a:t> Example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011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Map/Filter/Reduce In Java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Lucida Console"/>
                <a:cs typeface="Lucida Console"/>
              </a:rPr>
              <a:t>The abstract sequence type we defined above exists in Java as </a:t>
            </a:r>
            <a:r>
              <a:rPr lang="en-US" sz="2400" b="1" dirty="0" smtClean="0">
                <a:latin typeface="Lucida Console"/>
                <a:cs typeface="Lucida Console"/>
              </a:rPr>
              <a:t>Stream</a:t>
            </a:r>
          </a:p>
          <a:p>
            <a:r>
              <a:rPr lang="en-US" sz="2400" b="1" dirty="0">
                <a:latin typeface="Lucida Console"/>
                <a:cs typeface="Lucida Console"/>
              </a:rPr>
              <a:t>defines map , filter , reduce </a:t>
            </a:r>
          </a:p>
          <a:p>
            <a:r>
              <a:rPr lang="en-US" sz="2400" b="1" dirty="0">
                <a:latin typeface="Lucida Console"/>
                <a:cs typeface="Lucida Console"/>
              </a:rPr>
              <a:t>Collection types like List and Set provide a stream() </a:t>
            </a:r>
            <a:r>
              <a:rPr lang="en-US" sz="2400" b="1" dirty="0" smtClean="0">
                <a:latin typeface="Lucida Console"/>
                <a:cs typeface="Lucida Console"/>
              </a:rPr>
              <a:t>operation </a:t>
            </a:r>
            <a:r>
              <a:rPr lang="en-US" sz="2400" b="1" dirty="0">
                <a:latin typeface="Lucida Console"/>
                <a:cs typeface="Lucida Console"/>
              </a:rPr>
              <a:t>that returns a Stream for the </a:t>
            </a:r>
            <a:r>
              <a:rPr lang="en-US" sz="2400" b="1" dirty="0" smtClean="0">
                <a:latin typeface="Lucida Console"/>
                <a:cs typeface="Lucida Console"/>
              </a:rPr>
              <a:t>collection</a:t>
            </a:r>
          </a:p>
          <a:p>
            <a:r>
              <a:rPr lang="en-US" sz="2400" b="1" dirty="0">
                <a:latin typeface="Lucida Console"/>
                <a:cs typeface="Lucida Console"/>
              </a:rPr>
              <a:t>T</a:t>
            </a:r>
            <a:r>
              <a:rPr lang="en-US" sz="2400" b="1" dirty="0" smtClean="0">
                <a:latin typeface="Lucida Console"/>
                <a:cs typeface="Lucida Console"/>
              </a:rPr>
              <a:t>here’s </a:t>
            </a:r>
            <a:r>
              <a:rPr lang="en-US" sz="2400" b="1" dirty="0">
                <a:latin typeface="Lucida Console"/>
                <a:cs typeface="Lucida Console"/>
              </a:rPr>
              <a:t>an </a:t>
            </a:r>
            <a:r>
              <a:rPr lang="en-US" sz="2400" b="1" dirty="0" err="1">
                <a:latin typeface="Lucida Console"/>
                <a:cs typeface="Lucida Console"/>
              </a:rPr>
              <a:t>Arrays.stream</a:t>
            </a:r>
            <a:r>
              <a:rPr lang="en-US" sz="2400" b="1" dirty="0">
                <a:latin typeface="Lucida Console"/>
                <a:cs typeface="Lucida Console"/>
              </a:rPr>
              <a:t> function for creating a Stream from an array</a:t>
            </a:r>
            <a:r>
              <a:rPr lang="en-US" sz="2400" b="1" dirty="0" smtClean="0">
                <a:latin typeface="Lucida Console"/>
                <a:cs typeface="Lucida Console"/>
              </a:rPr>
              <a:t>.</a:t>
            </a:r>
          </a:p>
          <a:p>
            <a:r>
              <a:rPr lang="en-US" sz="2400" b="1" dirty="0" smtClean="0">
                <a:latin typeface="Lucida Console"/>
                <a:cs typeface="Lucida Console"/>
              </a:rPr>
              <a:t>Words Example</a:t>
            </a: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4134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Map/Filter/Reduce</a:t>
            </a:r>
          </a:p>
          <a:p>
            <a:pPr marL="285750" indent="-285750">
              <a:buFont typeface="Arial"/>
              <a:buChar char="•"/>
            </a:pPr>
            <a:endParaRPr lang="sq-AL" sz="24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latin typeface="Lucida Console"/>
                <a:cs typeface="Lucida Console"/>
              </a:rPr>
              <a:t>find </a:t>
            </a:r>
            <a:r>
              <a:rPr lang="en-US" dirty="0">
                <a:latin typeface="Lucida Console"/>
                <a:cs typeface="Lucida Console"/>
              </a:rPr>
              <a:t>all the files in the project, by </a:t>
            </a:r>
            <a:r>
              <a:rPr lang="en-US" dirty="0" smtClean="0">
                <a:latin typeface="Lucida Console"/>
                <a:cs typeface="Lucida Console"/>
              </a:rPr>
              <a:t>scanning recursively </a:t>
            </a:r>
            <a:r>
              <a:rPr lang="en-US" dirty="0">
                <a:latin typeface="Lucida Console"/>
                <a:cs typeface="Lucida Console"/>
              </a:rPr>
              <a:t>from the project’s root folder </a:t>
            </a:r>
            <a:endParaRPr lang="en-US" dirty="0" smtClean="0">
              <a:latin typeface="Lucida Console"/>
              <a:cs typeface="Lucida Console"/>
            </a:endParaRP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restrict </a:t>
            </a:r>
            <a:r>
              <a:rPr lang="en-US" dirty="0">
                <a:latin typeface="Lucida Console"/>
                <a:cs typeface="Lucida Console"/>
              </a:rPr>
              <a:t>them to files with a particular suffix, in this case .java </a:t>
            </a:r>
            <a:endParaRPr lang="en-US" dirty="0" smtClean="0">
              <a:latin typeface="Lucida Console"/>
              <a:cs typeface="Lucida Console"/>
            </a:endParaRP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open </a:t>
            </a:r>
            <a:r>
              <a:rPr lang="en-US" dirty="0">
                <a:latin typeface="Lucida Console"/>
                <a:cs typeface="Lucida Console"/>
              </a:rPr>
              <a:t>each file and read it in line-by-line </a:t>
            </a:r>
            <a:endParaRPr lang="en-US" dirty="0" smtClean="0">
              <a:latin typeface="Lucida Console"/>
              <a:cs typeface="Lucida Console"/>
            </a:endParaRP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break </a:t>
            </a:r>
            <a:r>
              <a:rPr lang="en-US" dirty="0">
                <a:latin typeface="Lucida Console"/>
                <a:cs typeface="Lucida Console"/>
              </a:rPr>
              <a:t>each line into words </a:t>
            </a:r>
          </a:p>
        </p:txBody>
      </p:sp>
    </p:spTree>
    <p:extLst>
      <p:ext uri="{BB962C8B-B14F-4D97-AF65-F5344CB8AC3E}">
        <p14:creationId xmlns:p14="http://schemas.microsoft.com/office/powerpoint/2010/main" val="340990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Sequence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Lucida Console"/>
                <a:cs typeface="Lucida Console"/>
              </a:rPr>
              <a:t>Let’s imagine an abstract </a:t>
            </a:r>
            <a:r>
              <a:rPr lang="en-US" sz="2400" dirty="0" err="1">
                <a:latin typeface="Lucida Console"/>
                <a:cs typeface="Lucida Console"/>
              </a:rPr>
              <a:t>datatype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Seq</a:t>
            </a:r>
            <a:r>
              <a:rPr lang="en-US" sz="2400" dirty="0">
                <a:latin typeface="Lucida Console"/>
                <a:cs typeface="Lucida Console"/>
              </a:rPr>
              <a:t>&lt;E&gt; that represents a </a:t>
            </a:r>
            <a:r>
              <a:rPr lang="en-US" sz="2400" i="1" dirty="0">
                <a:latin typeface="Lucida Console"/>
                <a:cs typeface="Lucida Console"/>
              </a:rPr>
              <a:t>sequence </a:t>
            </a:r>
            <a:r>
              <a:rPr lang="en-US" sz="2400" dirty="0">
                <a:latin typeface="Lucida Console"/>
                <a:cs typeface="Lucida Console"/>
              </a:rPr>
              <a:t>of elements of type E </a:t>
            </a:r>
            <a:r>
              <a:rPr lang="en-US" sz="2400" dirty="0" smtClean="0">
                <a:latin typeface="Lucida Console"/>
                <a:cs typeface="Lucida Console"/>
              </a:rPr>
              <a:t>.</a:t>
            </a:r>
          </a:p>
          <a:p>
            <a:r>
              <a:rPr lang="pt-BR" sz="2400" dirty="0">
                <a:latin typeface="Lucida Console"/>
                <a:cs typeface="Lucida Console"/>
              </a:rPr>
              <a:t>[1, 2, 3, 4] ∈ </a:t>
            </a:r>
            <a:r>
              <a:rPr lang="pt-BR" sz="2400" dirty="0" err="1">
                <a:latin typeface="Lucida Console"/>
                <a:cs typeface="Lucida Console"/>
              </a:rPr>
              <a:t>Seq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&gt;</a:t>
            </a:r>
          </a:p>
          <a:p>
            <a:r>
              <a:rPr lang="pt-BR" sz="2400" dirty="0" err="1">
                <a:latin typeface="Lucida Console"/>
                <a:cs typeface="Lucida Console"/>
              </a:rPr>
              <a:t>Any</a:t>
            </a:r>
            <a:r>
              <a:rPr lang="pt-BR" sz="2400" dirty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datatype</a:t>
            </a:r>
            <a:r>
              <a:rPr lang="pt-BR" sz="2400" dirty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that</a:t>
            </a:r>
            <a:r>
              <a:rPr lang="pt-BR" sz="2400" dirty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has</a:t>
            </a:r>
            <a:r>
              <a:rPr lang="pt-BR" sz="2400" dirty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an</a:t>
            </a:r>
            <a:r>
              <a:rPr lang="pt-BR" sz="2400" dirty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iterator</a:t>
            </a:r>
            <a:r>
              <a:rPr lang="pt-BR" sz="2400" dirty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can</a:t>
            </a:r>
            <a:r>
              <a:rPr lang="pt-BR" sz="2400" dirty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qualify</a:t>
            </a:r>
            <a:r>
              <a:rPr lang="pt-BR" sz="2400" dirty="0">
                <a:latin typeface="Lucida Console"/>
                <a:cs typeface="Lucida Console"/>
              </a:rPr>
              <a:t> as a </a:t>
            </a:r>
            <a:r>
              <a:rPr lang="pt-BR" sz="2400" dirty="0" err="1" smtClean="0">
                <a:latin typeface="Lucida Console"/>
                <a:cs typeface="Lucida Console"/>
              </a:rPr>
              <a:t>sequence</a:t>
            </a:r>
            <a:endParaRPr lang="pt-BR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Also Strings, tuples, streams</a:t>
            </a:r>
            <a:r>
              <a:rPr lang="is-IS" sz="2400" dirty="0" smtClean="0">
                <a:latin typeface="Lucida Console"/>
                <a:cs typeface="Lucida Console"/>
              </a:rPr>
              <a:t>…</a:t>
            </a:r>
            <a:endParaRPr lang="en-US" sz="2400" dirty="0" smtClean="0">
              <a:latin typeface="Lucida Console"/>
              <a:cs typeface="Lucida Console"/>
            </a:endParaRPr>
          </a:p>
          <a:p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9740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Map function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466515"/>
            <a:ext cx="8229600" cy="4919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 err="1">
                <a:latin typeface="Lucida Console"/>
                <a:cs typeface="Lucida Console"/>
              </a:rPr>
              <a:t>map</a:t>
            </a:r>
            <a:r>
              <a:rPr lang="fr-FR" sz="2200" dirty="0">
                <a:latin typeface="Lucida Console"/>
                <a:cs typeface="Lucida Console"/>
              </a:rPr>
              <a:t> : (E → F) x </a:t>
            </a:r>
            <a:r>
              <a:rPr lang="fr-FR" sz="2200" dirty="0" err="1">
                <a:latin typeface="Lucida Console"/>
                <a:cs typeface="Lucida Console"/>
              </a:rPr>
              <a:t>Seq</a:t>
            </a:r>
            <a:r>
              <a:rPr lang="fr-FR" sz="2200" dirty="0">
                <a:latin typeface="Lucida Console"/>
                <a:cs typeface="Lucida Console"/>
              </a:rPr>
              <a:t>&lt;E&gt; → </a:t>
            </a:r>
            <a:r>
              <a:rPr lang="fr-FR" sz="2200" dirty="0" err="1">
                <a:latin typeface="Lucida Console"/>
                <a:cs typeface="Lucida Console"/>
              </a:rPr>
              <a:t>Seq</a:t>
            </a:r>
            <a:r>
              <a:rPr lang="fr-FR" sz="2200" dirty="0">
                <a:latin typeface="Lucida Console"/>
                <a:cs typeface="Lucida Console"/>
              </a:rPr>
              <a:t>&lt;F&gt; </a:t>
            </a:r>
            <a:endParaRPr lang="fr-FR" sz="2200" dirty="0" smtClean="0">
              <a:latin typeface="Lucida Console"/>
              <a:cs typeface="Lucida Console"/>
            </a:endParaRPr>
          </a:p>
          <a:p>
            <a:r>
              <a:rPr lang="fr-FR" sz="2200" dirty="0" err="1" smtClean="0">
                <a:latin typeface="Lucida Console"/>
                <a:cs typeface="Lucida Console"/>
              </a:rPr>
              <a:t>Map</a:t>
            </a:r>
            <a:r>
              <a:rPr lang="fr-FR" sz="2200" dirty="0" smtClean="0">
                <a:latin typeface="Lucida Console"/>
                <a:cs typeface="Lucida Console"/>
              </a:rPr>
              <a:t> </a:t>
            </a:r>
            <a:r>
              <a:rPr lang="fr-FR" sz="2200" dirty="0" err="1" smtClean="0">
                <a:latin typeface="Lucida Console"/>
                <a:cs typeface="Lucida Console"/>
              </a:rPr>
              <a:t>examples</a:t>
            </a:r>
            <a:endParaRPr lang="fr-FR" sz="2200" dirty="0" smtClean="0">
              <a:latin typeface="Lucida Console"/>
              <a:cs typeface="Lucida Console"/>
            </a:endParaRPr>
          </a:p>
          <a:p>
            <a:pPr lvl="1"/>
            <a:r>
              <a:rPr lang="en-US" sz="2200" dirty="0">
                <a:latin typeface="Lucida Console"/>
                <a:cs typeface="Lucida Console"/>
              </a:rPr>
              <a:t>map(</a:t>
            </a:r>
            <a:r>
              <a:rPr lang="en-US" sz="2200" dirty="0" err="1">
                <a:latin typeface="Lucida Console"/>
                <a:cs typeface="Lucida Console"/>
              </a:rPr>
              <a:t>sqrt</a:t>
            </a:r>
            <a:r>
              <a:rPr lang="en-US" sz="2200" dirty="0">
                <a:latin typeface="Lucida Console"/>
                <a:cs typeface="Lucida Console"/>
              </a:rPr>
              <a:t>, [1,4,9,16])  </a:t>
            </a:r>
            <a:endParaRPr lang="en-US" sz="2200" dirty="0" smtClean="0">
              <a:latin typeface="Lucida Console"/>
              <a:cs typeface="Lucida Console"/>
            </a:endParaRPr>
          </a:p>
          <a:p>
            <a:pPr marL="914400" lvl="2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=</a:t>
            </a:r>
            <a:r>
              <a:rPr lang="en-US" sz="2200" dirty="0">
                <a:latin typeface="Lucida Console"/>
                <a:cs typeface="Lucida Console"/>
              </a:rPr>
              <a:t>=&gt; [1.0, 2.0, 3.0, 4.0]</a:t>
            </a:r>
          </a:p>
          <a:p>
            <a:pPr lvl="1"/>
            <a:r>
              <a:rPr lang="en-US" sz="2200" dirty="0">
                <a:latin typeface="Lucida Console"/>
                <a:cs typeface="Lucida Console"/>
              </a:rPr>
              <a:t>map(</a:t>
            </a:r>
            <a:r>
              <a:rPr lang="en-US" sz="2200" dirty="0" err="1">
                <a:latin typeface="Lucida Console"/>
                <a:cs typeface="Lucida Console"/>
              </a:rPr>
              <a:t>str.lower</a:t>
            </a:r>
            <a:r>
              <a:rPr lang="en-US" sz="2200" dirty="0">
                <a:latin typeface="Lucida Console"/>
                <a:cs typeface="Lucida Console"/>
              </a:rPr>
              <a:t>, [‘A’, ‘b’, ‘C’])  </a:t>
            </a:r>
            <a:endParaRPr lang="en-US" sz="2200" dirty="0" smtClean="0">
              <a:latin typeface="Lucida Console"/>
              <a:cs typeface="Lucida Console"/>
            </a:endParaRPr>
          </a:p>
          <a:p>
            <a:pPr marL="914400" lvl="2" indent="0">
              <a:buNone/>
            </a:pPr>
            <a:r>
              <a:rPr lang="en-US" sz="2200" dirty="0" smtClean="0">
                <a:latin typeface="Lucida Console"/>
                <a:cs typeface="Lucida Console"/>
              </a:rPr>
              <a:t>=</a:t>
            </a:r>
            <a:r>
              <a:rPr lang="en-US" sz="2200" dirty="0">
                <a:latin typeface="Lucida Console"/>
                <a:cs typeface="Lucida Console"/>
              </a:rPr>
              <a:t>=&gt; ['a', 'b', 'c'] </a:t>
            </a:r>
            <a:endParaRPr lang="fr-FR" sz="2200" dirty="0">
              <a:latin typeface="Lucida Console"/>
              <a:cs typeface="Lucida Console"/>
            </a:endParaRPr>
          </a:p>
          <a:p>
            <a:r>
              <a:rPr lang="fr-FR" sz="2200" dirty="0" err="1" smtClean="0">
                <a:latin typeface="Lucida Console"/>
                <a:cs typeface="Lucida Console"/>
              </a:rPr>
              <a:t>Map</a:t>
            </a:r>
            <a:r>
              <a:rPr lang="fr-FR" sz="2200" dirty="0" smtClean="0">
                <a:latin typeface="Lucida Console"/>
                <a:cs typeface="Lucida Console"/>
              </a:rPr>
              <a:t> </a:t>
            </a:r>
            <a:r>
              <a:rPr lang="fr-FR" sz="2200" dirty="0" err="1" smtClean="0">
                <a:latin typeface="Lucida Console"/>
                <a:cs typeface="Lucida Console"/>
              </a:rPr>
              <a:t>implementation</a:t>
            </a:r>
            <a:r>
              <a:rPr lang="fr-FR" sz="2200" dirty="0" smtClean="0">
                <a:latin typeface="Lucida Console"/>
                <a:cs typeface="Lucida Console"/>
              </a:rPr>
              <a:t> in Python</a:t>
            </a:r>
          </a:p>
          <a:p>
            <a:pPr lvl="1"/>
            <a:r>
              <a:rPr lang="fr-FR" sz="2200" dirty="0" err="1">
                <a:latin typeface="Lucida Console"/>
                <a:cs typeface="Lucida Console"/>
              </a:rPr>
              <a:t>def</a:t>
            </a:r>
            <a:r>
              <a:rPr lang="fr-FR" sz="2200" dirty="0">
                <a:latin typeface="Lucida Console"/>
                <a:cs typeface="Lucida Console"/>
              </a:rPr>
              <a:t> </a:t>
            </a:r>
            <a:r>
              <a:rPr lang="fr-FR" sz="2200" dirty="0" err="1">
                <a:latin typeface="Lucida Console"/>
                <a:cs typeface="Lucida Console"/>
              </a:rPr>
              <a:t>map</a:t>
            </a:r>
            <a:r>
              <a:rPr lang="fr-FR" sz="2200" dirty="0">
                <a:latin typeface="Lucida Console"/>
                <a:cs typeface="Lucida Console"/>
              </a:rPr>
              <a:t>(f, </a:t>
            </a:r>
            <a:r>
              <a:rPr lang="fr-FR" sz="2200" dirty="0" err="1">
                <a:latin typeface="Lucida Console"/>
                <a:cs typeface="Lucida Console"/>
              </a:rPr>
              <a:t>seq</a:t>
            </a:r>
            <a:r>
              <a:rPr lang="fr-FR" sz="2200" dirty="0">
                <a:latin typeface="Lucida Console"/>
                <a:cs typeface="Lucida Console"/>
              </a:rPr>
              <a:t>): </a:t>
            </a:r>
          </a:p>
          <a:p>
            <a:pPr marL="457200" lvl="1" indent="0">
              <a:buNone/>
            </a:pPr>
            <a:r>
              <a:rPr lang="fr-FR" sz="2200" dirty="0" smtClean="0">
                <a:latin typeface="Lucida Console"/>
                <a:cs typeface="Lucida Console"/>
              </a:rPr>
              <a:t>	</a:t>
            </a:r>
            <a:r>
              <a:rPr lang="fr-FR" sz="2200" dirty="0" err="1" smtClean="0">
                <a:latin typeface="Lucida Console"/>
                <a:cs typeface="Lucida Console"/>
              </a:rPr>
              <a:t>result</a:t>
            </a:r>
            <a:r>
              <a:rPr lang="fr-FR" sz="2200" dirty="0" smtClean="0">
                <a:latin typeface="Lucida Console"/>
                <a:cs typeface="Lucida Console"/>
              </a:rPr>
              <a:t> </a:t>
            </a:r>
            <a:r>
              <a:rPr lang="fr-FR" sz="2200" dirty="0">
                <a:latin typeface="Lucida Console"/>
                <a:cs typeface="Lucida Console"/>
              </a:rPr>
              <a:t>= [] </a:t>
            </a:r>
            <a:endParaRPr lang="fr-FR" sz="2200" dirty="0" smtClean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fr-FR" sz="2200" dirty="0">
                <a:latin typeface="Lucida Console"/>
                <a:cs typeface="Lucida Console"/>
              </a:rPr>
              <a:t>	</a:t>
            </a:r>
            <a:r>
              <a:rPr lang="fr-FR" sz="2200" dirty="0" smtClean="0">
                <a:latin typeface="Lucida Console"/>
                <a:cs typeface="Lucida Console"/>
              </a:rPr>
              <a:t>for </a:t>
            </a:r>
            <a:r>
              <a:rPr lang="fr-FR" sz="2200" dirty="0">
                <a:latin typeface="Lucida Console"/>
                <a:cs typeface="Lucida Console"/>
              </a:rPr>
              <a:t>x in </a:t>
            </a:r>
            <a:r>
              <a:rPr lang="fr-FR" sz="2200" dirty="0" err="1" smtClean="0">
                <a:latin typeface="Lucida Console"/>
                <a:cs typeface="Lucida Console"/>
              </a:rPr>
              <a:t>seq</a:t>
            </a:r>
            <a:r>
              <a:rPr lang="fr-FR" sz="2200" dirty="0" smtClean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fr-FR" sz="2200" dirty="0">
                <a:latin typeface="Lucida Console"/>
                <a:cs typeface="Lucida Console"/>
              </a:rPr>
              <a:t>	</a:t>
            </a:r>
            <a:r>
              <a:rPr lang="fr-FR" sz="2200" dirty="0" smtClean="0">
                <a:latin typeface="Lucida Console"/>
                <a:cs typeface="Lucida Console"/>
              </a:rPr>
              <a:t>	</a:t>
            </a:r>
            <a:r>
              <a:rPr lang="fr-FR" sz="2200" dirty="0" err="1" smtClean="0">
                <a:latin typeface="Lucida Console"/>
                <a:cs typeface="Lucida Console"/>
              </a:rPr>
              <a:t>result.append</a:t>
            </a:r>
            <a:r>
              <a:rPr lang="fr-FR" sz="2200" dirty="0">
                <a:latin typeface="Lucida Console"/>
                <a:cs typeface="Lucida Console"/>
              </a:rPr>
              <a:t>(f(x)) </a:t>
            </a:r>
            <a:endParaRPr lang="fr-FR" sz="2200" dirty="0" smtClean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fr-FR" sz="2200" dirty="0">
                <a:latin typeface="Lucida Console"/>
                <a:cs typeface="Lucida Console"/>
              </a:rPr>
              <a:t>	</a:t>
            </a:r>
            <a:r>
              <a:rPr lang="fr-FR" sz="2200" dirty="0" smtClean="0">
                <a:latin typeface="Lucida Console"/>
                <a:cs typeface="Lucida Console"/>
              </a:rPr>
              <a:t>return </a:t>
            </a:r>
            <a:r>
              <a:rPr lang="fr-FR" sz="2200" dirty="0" err="1" smtClean="0">
                <a:latin typeface="Lucida Console"/>
                <a:cs typeface="Lucida Console"/>
              </a:rPr>
              <a:t>result</a:t>
            </a:r>
            <a:endParaRPr lang="fr-FR" sz="22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5958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Functions as Values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Lucida Console"/>
                <a:cs typeface="Lucida Console"/>
              </a:rPr>
              <a:t>Functions are first-class in </a:t>
            </a:r>
            <a:r>
              <a:rPr lang="en-US" sz="2400" dirty="0" smtClean="0">
                <a:latin typeface="Lucida Console"/>
                <a:cs typeface="Lucida Console"/>
              </a:rPr>
              <a:t>Python</a:t>
            </a:r>
          </a:p>
          <a:p>
            <a:pPr lvl="1"/>
            <a:r>
              <a:rPr lang="en-US" sz="2400" dirty="0" smtClean="0">
                <a:latin typeface="Lucida Console"/>
                <a:cs typeface="Lucida Console"/>
              </a:rPr>
              <a:t>can </a:t>
            </a:r>
            <a:r>
              <a:rPr lang="en-US" sz="2400" dirty="0">
                <a:latin typeface="Lucida Console"/>
                <a:cs typeface="Lucida Console"/>
              </a:rPr>
              <a:t>be assigned to </a:t>
            </a:r>
            <a:r>
              <a:rPr lang="en-US" sz="2400" dirty="0" smtClean="0">
                <a:latin typeface="Lucida Console"/>
                <a:cs typeface="Lucida Console"/>
              </a:rPr>
              <a:t>variables</a:t>
            </a:r>
            <a:endParaRPr lang="en-US" sz="2400" dirty="0">
              <a:latin typeface="Lucida Console"/>
              <a:cs typeface="Lucida Console"/>
            </a:endParaRPr>
          </a:p>
          <a:p>
            <a:pPr lvl="1"/>
            <a:r>
              <a:rPr lang="en-US" sz="2400" dirty="0" smtClean="0">
                <a:latin typeface="Lucida Console"/>
                <a:cs typeface="Lucida Console"/>
              </a:rPr>
              <a:t>passed </a:t>
            </a:r>
            <a:r>
              <a:rPr lang="en-US" sz="2400" dirty="0">
                <a:latin typeface="Lucida Console"/>
                <a:cs typeface="Lucida Console"/>
              </a:rPr>
              <a:t>as </a:t>
            </a:r>
            <a:r>
              <a:rPr lang="en-US" sz="2400" dirty="0" smtClean="0">
                <a:latin typeface="Lucida Console"/>
                <a:cs typeface="Lucida Console"/>
              </a:rPr>
              <a:t>parameters</a:t>
            </a:r>
            <a:endParaRPr lang="en-US" sz="2400" dirty="0">
              <a:latin typeface="Lucida Console"/>
              <a:cs typeface="Lucida Console"/>
            </a:endParaRPr>
          </a:p>
          <a:p>
            <a:pPr lvl="1"/>
            <a:r>
              <a:rPr lang="en-US" sz="2400" dirty="0" smtClean="0">
                <a:latin typeface="Lucida Console"/>
                <a:cs typeface="Lucida Console"/>
              </a:rPr>
              <a:t>used </a:t>
            </a:r>
            <a:r>
              <a:rPr lang="en-US" sz="2400" dirty="0">
                <a:latin typeface="Lucida Console"/>
                <a:cs typeface="Lucida Console"/>
              </a:rPr>
              <a:t>as return </a:t>
            </a:r>
            <a:r>
              <a:rPr lang="en-US" sz="2400" dirty="0" smtClean="0">
                <a:latin typeface="Lucida Console"/>
                <a:cs typeface="Lucida Console"/>
              </a:rPr>
              <a:t>values</a:t>
            </a:r>
            <a:endParaRPr lang="en-US" sz="2400" dirty="0">
              <a:latin typeface="Lucida Console"/>
              <a:cs typeface="Lucida Console"/>
            </a:endParaRPr>
          </a:p>
          <a:p>
            <a:pPr lvl="1"/>
            <a:r>
              <a:rPr lang="en-US" sz="2400" dirty="0" smtClean="0">
                <a:latin typeface="Lucida Console"/>
                <a:cs typeface="Lucida Console"/>
              </a:rPr>
              <a:t>stored </a:t>
            </a:r>
            <a:r>
              <a:rPr lang="en-US" sz="2400" dirty="0">
                <a:latin typeface="Lucida Console"/>
                <a:cs typeface="Lucida Console"/>
              </a:rPr>
              <a:t>in data structures 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Comes from lambda calculus</a:t>
            </a:r>
          </a:p>
          <a:p>
            <a:pPr lvl="1"/>
            <a:r>
              <a:rPr lang="tr-TR" sz="2400" dirty="0" err="1" smtClean="0">
                <a:latin typeface="Lucida Console"/>
                <a:cs typeface="Lucida Console"/>
              </a:rPr>
              <a:t>lambda</a:t>
            </a:r>
            <a:r>
              <a:rPr lang="tr-TR" sz="2400" dirty="0" smtClean="0">
                <a:latin typeface="Lucida Console"/>
                <a:cs typeface="Lucida Console"/>
              </a:rPr>
              <a:t> </a:t>
            </a:r>
            <a:r>
              <a:rPr lang="tr-TR" sz="2400" dirty="0">
                <a:latin typeface="Lucida Console"/>
                <a:cs typeface="Lucida Console"/>
              </a:rPr>
              <a:t>k: 2*k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Map examples</a:t>
            </a:r>
          </a:p>
          <a:p>
            <a:pPr lvl="1"/>
            <a:r>
              <a:rPr lang="en-US" sz="2400" dirty="0">
                <a:latin typeface="Lucida Console"/>
                <a:cs typeface="Lucida Console"/>
              </a:rPr>
              <a:t>map(</a:t>
            </a:r>
            <a:r>
              <a:rPr lang="en-US" sz="2400" dirty="0" err="1">
                <a:latin typeface="Lucida Console"/>
                <a:cs typeface="Lucida Console"/>
              </a:rPr>
              <a:t>IOBase.close</a:t>
            </a:r>
            <a:r>
              <a:rPr lang="en-US" sz="2400" dirty="0">
                <a:latin typeface="Lucida Console"/>
                <a:cs typeface="Lucida Console"/>
              </a:rPr>
              <a:t>, streams) </a:t>
            </a:r>
            <a:endParaRPr lang="en-US" sz="2400" dirty="0" smtClean="0">
              <a:latin typeface="Lucida Console"/>
              <a:cs typeface="Lucida Console"/>
            </a:endParaRPr>
          </a:p>
          <a:p>
            <a:pPr lvl="1"/>
            <a:r>
              <a:rPr lang="en-US" sz="2400" dirty="0" smtClean="0">
                <a:latin typeface="Lucida Console"/>
                <a:cs typeface="Lucida Console"/>
              </a:rPr>
              <a:t>map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err="1">
                <a:latin typeface="Lucida Console"/>
                <a:cs typeface="Lucida Console"/>
              </a:rPr>
              <a:t>Thread.join</a:t>
            </a:r>
            <a:r>
              <a:rPr lang="en-US" sz="2400" dirty="0">
                <a:latin typeface="Lucida Console"/>
                <a:cs typeface="Lucida Console"/>
              </a:rPr>
              <a:t>, threads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037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Filter Function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Lucida Console"/>
                <a:cs typeface="Lucida Console"/>
              </a:rPr>
              <a:t>(E → </a:t>
            </a:r>
            <a:r>
              <a:rPr lang="en-US" sz="2400" dirty="0" err="1">
                <a:latin typeface="Lucida Console"/>
                <a:cs typeface="Lucida Console"/>
              </a:rPr>
              <a:t>boolean</a:t>
            </a:r>
            <a:r>
              <a:rPr lang="en-US" sz="2400" dirty="0">
                <a:latin typeface="Lucida Console"/>
                <a:cs typeface="Lucida Console"/>
              </a:rPr>
              <a:t>) x </a:t>
            </a:r>
            <a:r>
              <a:rPr lang="en-US" sz="2400" dirty="0" err="1">
                <a:latin typeface="Lucida Console"/>
                <a:cs typeface="Lucida Console"/>
              </a:rPr>
              <a:t>Seq</a:t>
            </a:r>
            <a:r>
              <a:rPr lang="en-US" sz="2400" dirty="0">
                <a:latin typeface="Lucida Console"/>
                <a:cs typeface="Lucida Console"/>
              </a:rPr>
              <a:t>&lt;E</a:t>
            </a:r>
            <a:r>
              <a:rPr lang="en-US" sz="2400" dirty="0" smtClean="0">
                <a:latin typeface="Lucida Console"/>
                <a:cs typeface="Lucida Console"/>
              </a:rPr>
              <a:t>&gt; </a:t>
            </a:r>
            <a:r>
              <a:rPr lang="en-US" sz="2400" dirty="0">
                <a:latin typeface="Lucida Console"/>
                <a:cs typeface="Lucida Console"/>
              </a:rPr>
              <a:t>→ </a:t>
            </a:r>
            <a:r>
              <a:rPr lang="en-US" sz="2400" dirty="0" err="1">
                <a:latin typeface="Lucida Console"/>
                <a:cs typeface="Lucida Console"/>
              </a:rPr>
              <a:t>Seq</a:t>
            </a:r>
            <a:r>
              <a:rPr lang="en-US" sz="2400" dirty="0">
                <a:latin typeface="Lucida Console"/>
                <a:cs typeface="Lucida Console"/>
              </a:rPr>
              <a:t>&lt;E&gt;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Example</a:t>
            </a:r>
            <a:endParaRPr lang="en-US" sz="2400" dirty="0">
              <a:latin typeface="Lucida Console"/>
              <a:cs typeface="Lucida Console"/>
            </a:endParaRPr>
          </a:p>
          <a:p>
            <a:pPr lvl="1"/>
            <a:r>
              <a:rPr lang="tr-TR" sz="2400" dirty="0" err="1">
                <a:latin typeface="Lucida Console"/>
                <a:cs typeface="Lucida Console"/>
              </a:rPr>
              <a:t>filter</a:t>
            </a:r>
            <a:r>
              <a:rPr lang="tr-TR" sz="2400" dirty="0">
                <a:latin typeface="Lucida Console"/>
                <a:cs typeface="Lucida Console"/>
              </a:rPr>
              <a:t>(</a:t>
            </a:r>
            <a:r>
              <a:rPr lang="tr-TR" sz="2400" dirty="0" err="1">
                <a:latin typeface="Lucida Console"/>
                <a:cs typeface="Lucida Console"/>
              </a:rPr>
              <a:t>str.isalpha</a:t>
            </a:r>
            <a:r>
              <a:rPr lang="tr-TR" sz="2400" dirty="0">
                <a:latin typeface="Lucida Console"/>
                <a:cs typeface="Lucida Console"/>
              </a:rPr>
              <a:t>, ['x', 'y', '2', '3', 'a']) </a:t>
            </a:r>
            <a:r>
              <a:rPr lang="tr-TR" sz="2400" dirty="0" smtClean="0">
                <a:latin typeface="Lucida Console"/>
                <a:cs typeface="Lucida Console"/>
              </a:rPr>
              <a:t>=</a:t>
            </a:r>
            <a:r>
              <a:rPr lang="tr-TR" sz="2400" dirty="0">
                <a:latin typeface="Lucida Console"/>
                <a:cs typeface="Lucida Console"/>
              </a:rPr>
              <a:t>=&gt; ['x', 'y', 'a'] </a:t>
            </a:r>
          </a:p>
          <a:p>
            <a:r>
              <a:rPr lang="en-US" sz="2400" b="1" dirty="0" smtClean="0">
                <a:latin typeface="Lucida Console"/>
                <a:cs typeface="Lucida Console"/>
              </a:rPr>
              <a:t>Implementation in Python</a:t>
            </a:r>
          </a:p>
          <a:p>
            <a:pPr lvl="1"/>
            <a:r>
              <a:rPr lang="en-US" sz="2400" dirty="0" err="1" smtClean="0">
                <a:latin typeface="Lucida Console"/>
                <a:cs typeface="Lucida Console"/>
              </a:rPr>
              <a:t>def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filter(f, </a:t>
            </a:r>
            <a:r>
              <a:rPr lang="en-US" sz="2400" dirty="0" err="1">
                <a:latin typeface="Lucida Console"/>
                <a:cs typeface="Lucida Console"/>
              </a:rPr>
              <a:t>seq</a:t>
            </a:r>
            <a:r>
              <a:rPr lang="en-US" sz="2400" dirty="0">
                <a:latin typeface="Lucida Console"/>
                <a:cs typeface="Lucida Console"/>
              </a:rPr>
              <a:t>):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result </a:t>
            </a:r>
            <a:r>
              <a:rPr lang="en-US" sz="2400" dirty="0">
                <a:latin typeface="Lucida Console"/>
                <a:cs typeface="Lucida Console"/>
              </a:rPr>
              <a:t>= []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for </a:t>
            </a:r>
            <a:r>
              <a:rPr lang="en-US" sz="2400" dirty="0">
                <a:latin typeface="Lucida Console"/>
                <a:cs typeface="Lucida Console"/>
              </a:rPr>
              <a:t>x in </a:t>
            </a:r>
            <a:r>
              <a:rPr lang="en-US" sz="2400" dirty="0" err="1">
                <a:latin typeface="Lucida Console"/>
                <a:cs typeface="Lucida Console"/>
              </a:rPr>
              <a:t>seq</a:t>
            </a:r>
            <a:r>
              <a:rPr lang="en-US" sz="2400" dirty="0">
                <a:latin typeface="Lucida Console"/>
                <a:cs typeface="Lucida Console"/>
              </a:rPr>
              <a:t>: 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		if </a:t>
            </a:r>
            <a:r>
              <a:rPr lang="en-US" sz="2400" dirty="0">
                <a:latin typeface="Lucida Console"/>
                <a:cs typeface="Lucida Console"/>
              </a:rPr>
              <a:t>f(x):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	</a:t>
            </a:r>
            <a:r>
              <a:rPr lang="en-US" sz="2400" dirty="0" err="1" smtClean="0">
                <a:latin typeface="Lucida Console"/>
                <a:cs typeface="Lucida Console"/>
              </a:rPr>
              <a:t>result.append</a:t>
            </a:r>
            <a:r>
              <a:rPr lang="en-US" sz="2400" dirty="0">
                <a:latin typeface="Lucida Console"/>
                <a:cs typeface="Lucida Console"/>
              </a:rPr>
              <a:t>(x)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return </a:t>
            </a:r>
            <a:r>
              <a:rPr lang="en-US" sz="2400" dirty="0">
                <a:latin typeface="Lucida Console"/>
                <a:cs typeface="Lucida Console"/>
              </a:rPr>
              <a:t>result </a:t>
            </a:r>
          </a:p>
          <a:p>
            <a:pPr lvl="1"/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037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Reduce Function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Lucida Console"/>
                <a:cs typeface="Lucida Console"/>
              </a:rPr>
              <a:t>(F x E → F) x </a:t>
            </a:r>
            <a:r>
              <a:rPr lang="fr-FR" sz="2400" dirty="0" err="1">
                <a:latin typeface="Lucida Console"/>
                <a:cs typeface="Lucida Console"/>
              </a:rPr>
              <a:t>Seq</a:t>
            </a:r>
            <a:r>
              <a:rPr lang="fr-FR" sz="2400" dirty="0">
                <a:latin typeface="Lucida Console"/>
                <a:cs typeface="Lucida Console"/>
              </a:rPr>
              <a:t>&lt;E&gt; x F → </a:t>
            </a:r>
            <a:r>
              <a:rPr lang="fr-FR" sz="2400" dirty="0" smtClean="0">
                <a:latin typeface="Lucida Console"/>
                <a:cs typeface="Lucida Console"/>
              </a:rPr>
              <a:t>F</a:t>
            </a:r>
          </a:p>
          <a:p>
            <a:r>
              <a:rPr lang="fr-FR" sz="2400" b="1" dirty="0" err="1" smtClean="0">
                <a:latin typeface="Lucida Console"/>
                <a:cs typeface="Lucida Console"/>
              </a:rPr>
              <a:t>reduce</a:t>
            </a:r>
            <a:r>
              <a:rPr lang="fr-FR" sz="2400" b="1" dirty="0" smtClean="0">
                <a:latin typeface="Lucida Console"/>
                <a:cs typeface="Lucida Console"/>
              </a:rPr>
              <a:t>(f, </a:t>
            </a:r>
            <a:r>
              <a:rPr lang="fr-FR" sz="2400" b="1" dirty="0" err="1" smtClean="0">
                <a:latin typeface="Lucida Console"/>
                <a:cs typeface="Lucida Console"/>
              </a:rPr>
              <a:t>list</a:t>
            </a:r>
            <a:r>
              <a:rPr lang="fr-FR" sz="2400" b="1" dirty="0" smtClean="0">
                <a:latin typeface="Lucida Console"/>
                <a:cs typeface="Lucida Console"/>
              </a:rPr>
              <a:t>, </a:t>
            </a:r>
            <a:r>
              <a:rPr lang="fr-FR" sz="2400" b="1" dirty="0" err="1" smtClean="0">
                <a:latin typeface="Lucida Console"/>
                <a:cs typeface="Lucida Console"/>
              </a:rPr>
              <a:t>init</a:t>
            </a:r>
            <a:r>
              <a:rPr lang="fr-FR" sz="2400" b="1" dirty="0" smtClean="0">
                <a:latin typeface="Lucida Console"/>
                <a:cs typeface="Lucida Console"/>
              </a:rPr>
              <a:t>) :</a:t>
            </a:r>
          </a:p>
          <a:p>
            <a:pPr lvl="1"/>
            <a:r>
              <a:rPr lang="fr-FR" sz="2400" dirty="0">
                <a:latin typeface="Lucida Console"/>
                <a:cs typeface="Lucida Console"/>
              </a:rPr>
              <a:t>result0 = </a:t>
            </a:r>
            <a:r>
              <a:rPr lang="fr-FR" sz="2400" dirty="0" err="1">
                <a:latin typeface="Lucida Console"/>
                <a:cs typeface="Lucida Console"/>
              </a:rPr>
              <a:t>init</a:t>
            </a:r>
            <a:r>
              <a:rPr lang="fr-FR" sz="2400" dirty="0">
                <a:latin typeface="Lucida Console"/>
                <a:cs typeface="Lucida Console"/>
              </a:rPr>
              <a:t/>
            </a:r>
            <a:br>
              <a:rPr lang="fr-FR" sz="2400" dirty="0">
                <a:latin typeface="Lucida Console"/>
                <a:cs typeface="Lucida Console"/>
              </a:rPr>
            </a:br>
            <a:r>
              <a:rPr lang="fr-FR" sz="2400" dirty="0">
                <a:latin typeface="Lucida Console"/>
                <a:cs typeface="Lucida Console"/>
              </a:rPr>
              <a:t>result1 = f(result0, </a:t>
            </a:r>
            <a:r>
              <a:rPr lang="fr-FR" sz="2400" dirty="0" err="1">
                <a:latin typeface="Lucida Console"/>
                <a:cs typeface="Lucida Console"/>
              </a:rPr>
              <a:t>list</a:t>
            </a:r>
            <a:r>
              <a:rPr lang="fr-FR" sz="2400" dirty="0">
                <a:latin typeface="Lucida Console"/>
                <a:cs typeface="Lucida Console"/>
              </a:rPr>
              <a:t>[0]) </a:t>
            </a:r>
            <a:r>
              <a:rPr lang="fr-FR" sz="2400" dirty="0" smtClean="0">
                <a:latin typeface="Lucida Console"/>
                <a:cs typeface="Lucida Console"/>
              </a:rPr>
              <a:t/>
            </a:r>
            <a:br>
              <a:rPr lang="fr-FR" sz="2400" dirty="0" smtClean="0">
                <a:latin typeface="Lucida Console"/>
                <a:cs typeface="Lucida Console"/>
              </a:rPr>
            </a:br>
            <a:r>
              <a:rPr lang="fr-FR" sz="2400" dirty="0" smtClean="0">
                <a:latin typeface="Lucida Console"/>
                <a:cs typeface="Lucida Console"/>
              </a:rPr>
              <a:t>result2 </a:t>
            </a:r>
            <a:r>
              <a:rPr lang="fr-FR" sz="2400" dirty="0">
                <a:latin typeface="Lucida Console"/>
                <a:cs typeface="Lucida Console"/>
              </a:rPr>
              <a:t>= f(result1, </a:t>
            </a:r>
            <a:r>
              <a:rPr lang="fr-FR" sz="2400" dirty="0" err="1">
                <a:latin typeface="Lucida Console"/>
                <a:cs typeface="Lucida Console"/>
              </a:rPr>
              <a:t>list</a:t>
            </a:r>
            <a:r>
              <a:rPr lang="fr-FR" sz="2400" dirty="0">
                <a:latin typeface="Lucida Console"/>
                <a:cs typeface="Lucida Console"/>
              </a:rPr>
              <a:t>[1])</a:t>
            </a:r>
            <a:br>
              <a:rPr lang="fr-FR" sz="2400" dirty="0">
                <a:latin typeface="Lucida Console"/>
                <a:cs typeface="Lucida Console"/>
              </a:rPr>
            </a:br>
            <a:r>
              <a:rPr lang="fr-FR" sz="2400" dirty="0">
                <a:latin typeface="Lucida Console"/>
                <a:cs typeface="Lucida Console"/>
              </a:rPr>
              <a:t>...</a:t>
            </a:r>
            <a:br>
              <a:rPr lang="fr-FR" sz="2400" dirty="0">
                <a:latin typeface="Lucida Console"/>
                <a:cs typeface="Lucida Console"/>
              </a:rPr>
            </a:br>
            <a:r>
              <a:rPr lang="fr-FR" sz="2400" dirty="0" err="1">
                <a:latin typeface="Lucida Console"/>
                <a:cs typeface="Lucida Console"/>
              </a:rPr>
              <a:t>resultn</a:t>
            </a:r>
            <a:r>
              <a:rPr lang="fr-FR" sz="2400" dirty="0">
                <a:latin typeface="Lucida Console"/>
                <a:cs typeface="Lucida Console"/>
              </a:rPr>
              <a:t> = f(resultn-1, </a:t>
            </a:r>
            <a:r>
              <a:rPr lang="fr-FR" sz="2400" dirty="0" err="1">
                <a:latin typeface="Lucida Console"/>
                <a:cs typeface="Lucida Console"/>
              </a:rPr>
              <a:t>list</a:t>
            </a:r>
            <a:r>
              <a:rPr lang="fr-FR" sz="2400" dirty="0">
                <a:latin typeface="Lucida Console"/>
                <a:cs typeface="Lucida Console"/>
              </a:rPr>
              <a:t>[n-1]) </a:t>
            </a:r>
            <a:endParaRPr lang="fr-FR" sz="2400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Example</a:t>
            </a:r>
          </a:p>
          <a:p>
            <a:pPr lvl="1"/>
            <a:r>
              <a:rPr lang="it-IT" sz="2400" dirty="0">
                <a:latin typeface="Lucida Console"/>
                <a:cs typeface="Lucida Console"/>
              </a:rPr>
              <a:t>reduce(</a:t>
            </a:r>
            <a:r>
              <a:rPr lang="it-IT" sz="2400" dirty="0" err="1">
                <a:latin typeface="Lucida Console"/>
                <a:cs typeface="Lucida Console"/>
              </a:rPr>
              <a:t>operator.add</a:t>
            </a:r>
            <a:r>
              <a:rPr lang="it-IT" sz="2400" dirty="0">
                <a:latin typeface="Lucida Console"/>
                <a:cs typeface="Lucida Console"/>
              </a:rPr>
              <a:t>, [1,2,3], 0) </a:t>
            </a:r>
            <a:r>
              <a:rPr lang="it-IT" sz="2400" dirty="0" smtClean="0">
                <a:latin typeface="Lucida Console"/>
                <a:cs typeface="Lucida Console"/>
              </a:rPr>
              <a:t/>
            </a:r>
            <a:br>
              <a:rPr lang="it-IT" sz="2400" dirty="0" smtClean="0">
                <a:latin typeface="Lucida Console"/>
                <a:cs typeface="Lucida Console"/>
              </a:rPr>
            </a:br>
            <a:r>
              <a:rPr lang="it-IT" sz="2400" dirty="0" smtClean="0">
                <a:latin typeface="Lucida Console"/>
                <a:cs typeface="Lucida Console"/>
              </a:rPr>
              <a:t>		=</a:t>
            </a:r>
            <a:r>
              <a:rPr lang="it-IT" sz="2400" dirty="0">
                <a:latin typeface="Lucida Console"/>
                <a:cs typeface="Lucida Console"/>
              </a:rPr>
              <a:t>=&gt; 6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Left-fold </a:t>
            </a:r>
            <a:r>
              <a:rPr lang="en-US" sz="2400" b="1" dirty="0" err="1" smtClean="0">
                <a:latin typeface="Lucida Console"/>
                <a:cs typeface="Lucida Console"/>
              </a:rPr>
              <a:t>vs</a:t>
            </a:r>
            <a:r>
              <a:rPr lang="en-US" sz="2400" b="1" dirty="0" smtClean="0">
                <a:latin typeface="Lucida Console"/>
                <a:cs typeface="Lucida Console"/>
              </a:rPr>
              <a:t> right-fold reduce</a:t>
            </a:r>
            <a:endParaRPr lang="en-US" sz="24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037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Examples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1"/>
            <a:ext cx="8826500" cy="4589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Sylfaen"/>
                <a:cs typeface="Sylfaen"/>
              </a:rPr>
              <a:t>Reduce</a:t>
            </a:r>
          </a:p>
          <a:p>
            <a:pPr lvl="1"/>
            <a:r>
              <a:rPr lang="fr-FR" sz="2000" dirty="0" err="1"/>
              <a:t>reduce</a:t>
            </a:r>
            <a:r>
              <a:rPr lang="fr-FR" sz="2000" dirty="0"/>
              <a:t>(lambda </a:t>
            </a:r>
            <a:r>
              <a:rPr lang="fr-FR" sz="2000" dirty="0" err="1"/>
              <a:t>s,x</a:t>
            </a:r>
            <a:r>
              <a:rPr lang="fr-FR" sz="2000" dirty="0"/>
              <a:t>: </a:t>
            </a:r>
            <a:r>
              <a:rPr lang="fr-FR" sz="2000" dirty="0" err="1"/>
              <a:t>s+str</a:t>
            </a:r>
            <a:r>
              <a:rPr lang="fr-FR" sz="2000" dirty="0"/>
              <a:t>(x), [1,2,3,4], '') </a:t>
            </a:r>
            <a:r>
              <a:rPr lang="fr-FR" sz="2000" dirty="0" smtClean="0"/>
              <a:t> </a:t>
            </a:r>
            <a:r>
              <a:rPr lang="fr-FR" sz="2000" dirty="0"/>
              <a:t>==&gt; '1234' </a:t>
            </a:r>
          </a:p>
          <a:p>
            <a:pPr lvl="1"/>
            <a:r>
              <a:rPr lang="it-IT" sz="2000" dirty="0"/>
              <a:t>reduce(</a:t>
            </a:r>
            <a:r>
              <a:rPr lang="it-IT" sz="2000" dirty="0" err="1"/>
              <a:t>operator.concat</a:t>
            </a:r>
            <a:r>
              <a:rPr lang="it-IT" sz="2000" dirty="0"/>
              <a:t>, [[1,2],[3,4],[],[5]], []) </a:t>
            </a:r>
            <a:r>
              <a:rPr lang="it-IT" sz="2000" dirty="0" smtClean="0"/>
              <a:t> </a:t>
            </a:r>
            <a:r>
              <a:rPr lang="it-IT" sz="2000" dirty="0"/>
              <a:t>==&gt; [1,2,3,4,5</a:t>
            </a:r>
            <a:r>
              <a:rPr lang="it-IT" sz="2000" dirty="0" smtClean="0"/>
              <a:t>]</a:t>
            </a:r>
            <a:r>
              <a:rPr lang="it-IT" sz="2000" dirty="0"/>
              <a:t> </a:t>
            </a:r>
            <a:r>
              <a:rPr lang="it-IT" sz="2000" dirty="0" smtClean="0"/>
              <a:t> -  </a:t>
            </a:r>
            <a:r>
              <a:rPr lang="it-IT" sz="2000" dirty="0" err="1" smtClean="0"/>
              <a:t>flattens</a:t>
            </a:r>
            <a:r>
              <a:rPr lang="it-IT" sz="2000" dirty="0" smtClean="0"/>
              <a:t> the list</a:t>
            </a:r>
            <a:endParaRPr lang="en-US" sz="2000" b="1" dirty="0" smtClean="0">
              <a:latin typeface="Sylfaen"/>
              <a:cs typeface="Sylfaen"/>
            </a:endParaRPr>
          </a:p>
          <a:p>
            <a:endParaRPr lang="en-US" sz="2000" dirty="0" smtClean="0"/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/>
              <a:t>evaluate(a, x):</a:t>
            </a:r>
            <a:br>
              <a:rPr lang="en-US" sz="2000" dirty="0"/>
            </a:br>
            <a:r>
              <a:rPr lang="en-US" sz="2000" dirty="0" smtClean="0"/>
              <a:t>	xi </a:t>
            </a:r>
            <a:r>
              <a:rPr lang="en-US" sz="2000" dirty="0"/>
              <a:t>= map(lambda </a:t>
            </a:r>
            <a:r>
              <a:rPr lang="en-US" sz="2000" dirty="0" err="1"/>
              <a:t>i</a:t>
            </a:r>
            <a:r>
              <a:rPr lang="en-US" sz="2000" dirty="0"/>
              <a:t>: x**</a:t>
            </a:r>
            <a:r>
              <a:rPr lang="en-US" sz="2000" dirty="0" err="1"/>
              <a:t>i</a:t>
            </a:r>
            <a:r>
              <a:rPr lang="en-US" sz="2000" dirty="0"/>
              <a:t>, range(0, </a:t>
            </a:r>
            <a:r>
              <a:rPr lang="en-US" sz="2000" dirty="0" err="1"/>
              <a:t>len</a:t>
            </a:r>
            <a:r>
              <a:rPr lang="en-US" sz="2000" dirty="0"/>
              <a:t>(a))) </a:t>
            </a:r>
            <a:r>
              <a:rPr lang="en-US" sz="2000" dirty="0" smtClean="0"/>
              <a:t>		# </a:t>
            </a:r>
            <a:r>
              <a:rPr lang="en-US" sz="2000" dirty="0"/>
              <a:t>[x^0, x^1, x^2, ..., x^n-1]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axi</a:t>
            </a:r>
            <a:r>
              <a:rPr lang="en-US" sz="2000" dirty="0" smtClean="0"/>
              <a:t> </a:t>
            </a:r>
            <a:r>
              <a:rPr lang="en-US" sz="2000" dirty="0"/>
              <a:t>= map(</a:t>
            </a:r>
            <a:r>
              <a:rPr lang="en-US" sz="2000" dirty="0" err="1"/>
              <a:t>operator.mul</a:t>
            </a:r>
            <a:r>
              <a:rPr lang="en-US" sz="2000" dirty="0"/>
              <a:t>, a, xi) </a:t>
            </a:r>
            <a:r>
              <a:rPr lang="en-US" sz="2000" dirty="0" smtClean="0"/>
              <a:t>					# </a:t>
            </a:r>
            <a:r>
              <a:rPr lang="en-US" sz="2000" dirty="0"/>
              <a:t>[a[0]*x^</a:t>
            </a:r>
            <a:r>
              <a:rPr lang="en-US" sz="2000" dirty="0" smtClean="0"/>
              <a:t>0 </a:t>
            </a:r>
            <a:r>
              <a:rPr lang="en-US" sz="2000" dirty="0"/>
              <a:t>..., a[n-1]*x^n-1]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reduce(</a:t>
            </a:r>
            <a:r>
              <a:rPr lang="en-US" sz="2000" dirty="0" err="1"/>
              <a:t>operator.add</a:t>
            </a:r>
            <a:r>
              <a:rPr lang="en-US" sz="2000" dirty="0"/>
              <a:t>, </a:t>
            </a:r>
            <a:r>
              <a:rPr lang="en-US" sz="2000" dirty="0" err="1"/>
              <a:t>axi</a:t>
            </a:r>
            <a:r>
              <a:rPr lang="en-US" sz="2000" dirty="0"/>
              <a:t>, 0) </a:t>
            </a:r>
            <a:r>
              <a:rPr lang="en-US" sz="2000" dirty="0" smtClean="0"/>
              <a:t>			# </a:t>
            </a:r>
            <a:r>
              <a:rPr lang="en-US" sz="2000" dirty="0"/>
              <a:t>sum of </a:t>
            </a:r>
            <a:r>
              <a:rPr lang="en-US" sz="2000" dirty="0" err="1"/>
              <a:t>axi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query example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reduce(max, map(</a:t>
            </a:r>
            <a:r>
              <a:rPr lang="en-US" sz="2000" dirty="0" err="1"/>
              <a:t>Camera.pixels</a:t>
            </a:r>
            <a:r>
              <a:rPr lang="en-US" sz="2000" dirty="0"/>
              <a:t>, filter(lambda c: </a:t>
            </a:r>
            <a:r>
              <a:rPr lang="en-US" sz="2000" dirty="0" err="1"/>
              <a:t>c.brand</a:t>
            </a:r>
            <a:r>
              <a:rPr lang="en-US" sz="2000" dirty="0"/>
              <a:t>() == "Nikon", cameras)))</a:t>
            </a:r>
            <a:br>
              <a:rPr lang="en-US" sz="2000" dirty="0"/>
            </a:br>
            <a:r>
              <a:rPr lang="en-US" sz="2000" dirty="0"/>
              <a:t>select max(pixels) from cameras where brand = "Nikon"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b="1" dirty="0" smtClean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7037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32309</TotalTime>
  <Words>812</Words>
  <Application>Microsoft Macintosh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617</cp:revision>
  <dcterms:created xsi:type="dcterms:W3CDTF">2012-02-15T19:28:42Z</dcterms:created>
  <dcterms:modified xsi:type="dcterms:W3CDTF">2017-06-05T22:45:24Z</dcterms:modified>
</cp:coreProperties>
</file>