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70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89" r:id="rId19"/>
    <p:sldId id="296" r:id="rId20"/>
    <p:sldId id="297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92" d="100"/>
          <a:sy n="92" d="100"/>
        </p:scale>
        <p:origin x="-4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24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Simple Socket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669" y="1551577"/>
            <a:ext cx="8412057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3"/>
            </a:pPr>
            <a:r>
              <a:rPr lang="en-US" sz="2400" dirty="0">
                <a:latin typeface="Lucida Console"/>
                <a:cs typeface="Lucida Console"/>
              </a:rPr>
              <a:t>Get I/O Streams of Socket</a:t>
            </a:r>
          </a:p>
          <a:p>
            <a:pPr marL="571500" indent="-571500"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InputStream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is = </a:t>
            </a:r>
            <a:r>
              <a:rPr lang="en-US" sz="2400" dirty="0" err="1">
                <a:latin typeface="Lucida Console"/>
                <a:cs typeface="Lucida Console"/>
              </a:rPr>
              <a:t>s.getInputStream</a:t>
            </a:r>
            <a:r>
              <a:rPr lang="en-US" sz="2400" dirty="0">
                <a:latin typeface="Lucida Console"/>
                <a:cs typeface="Lucida Console"/>
              </a:rPr>
              <a:t>()</a:t>
            </a:r>
            <a:r>
              <a:rPr lang="en-US" sz="2400" dirty="0" smtClean="0">
                <a:latin typeface="Lucida Console"/>
                <a:cs typeface="Lucida Console"/>
              </a:rPr>
              <a:t>;</a:t>
            </a: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isr</a:t>
            </a:r>
            <a:r>
              <a:rPr lang="en-US" sz="2400" dirty="0">
                <a:latin typeface="Lucida Console"/>
                <a:cs typeface="Lucida Console"/>
              </a:rPr>
              <a:t>= new </a:t>
            </a:r>
            <a:r>
              <a:rPr lang="en-US" sz="2400" dirty="0" err="1">
                <a:latin typeface="Lucida Console"/>
                <a:cs typeface="Lucida Console"/>
              </a:rPr>
              <a:t>InputStreamReader</a:t>
            </a:r>
            <a:r>
              <a:rPr lang="en-US" sz="2400" dirty="0">
                <a:latin typeface="Lucida Console"/>
                <a:cs typeface="Lucida Console"/>
              </a:rPr>
              <a:t>(is)</a:t>
            </a:r>
            <a:r>
              <a:rPr lang="en-US" sz="2400" dirty="0" smtClean="0">
                <a:latin typeface="Lucida Console"/>
                <a:cs typeface="Lucida Console"/>
              </a:rPr>
              <a:t>;</a:t>
            </a: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BufferedReader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br</a:t>
            </a:r>
            <a:r>
              <a:rPr lang="en-US" sz="2400" dirty="0">
                <a:latin typeface="Lucida Console"/>
                <a:cs typeface="Lucida Console"/>
              </a:rPr>
              <a:t> = new </a:t>
            </a:r>
            <a:r>
              <a:rPr lang="en-US" sz="2400" dirty="0" err="1">
                <a:latin typeface="Lucida Console"/>
                <a:cs typeface="Lucida Console"/>
              </a:rPr>
              <a:t>BufferedReader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isr</a:t>
            </a:r>
            <a:r>
              <a:rPr lang="en-US" sz="2400" dirty="0">
                <a:latin typeface="Lucida Console"/>
                <a:cs typeface="Lucida Console"/>
              </a:rPr>
              <a:t>);  </a:t>
            </a:r>
          </a:p>
          <a:p>
            <a:pPr marL="571500" indent="-571500">
              <a:buFontTx/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571500" indent="-571500"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OutputStream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os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s.getOutputStream</a:t>
            </a:r>
            <a:r>
              <a:rPr lang="en-US" sz="2400" dirty="0">
                <a:latin typeface="Lucida Console"/>
                <a:cs typeface="Lucida Console"/>
              </a:rPr>
              <a:t>();</a:t>
            </a: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PrintWriter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pw = new </a:t>
            </a:r>
            <a:r>
              <a:rPr lang="en-US" sz="2400" dirty="0" err="1">
                <a:latin typeface="Lucida Console"/>
                <a:cs typeface="Lucida Console"/>
              </a:rPr>
              <a:t>PrintWriter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os</a:t>
            </a:r>
            <a:r>
              <a:rPr lang="en-US" sz="2400" dirty="0">
                <a:latin typeface="Lucida Console"/>
                <a:cs typeface="Lucida Console"/>
              </a:rPr>
              <a:t>, true);</a:t>
            </a:r>
          </a:p>
        </p:txBody>
      </p:sp>
    </p:spTree>
    <p:extLst>
      <p:ext uri="{BB962C8B-B14F-4D97-AF65-F5344CB8AC3E}">
        <p14:creationId xmlns:p14="http://schemas.microsoft.com/office/powerpoint/2010/main" val="388071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Simple Client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08169" y="1436787"/>
            <a:ext cx="7443305" cy="4542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r>
              <a:rPr lang="en-US" sz="2400" dirty="0">
                <a:latin typeface="Lucida Console"/>
                <a:cs typeface="Lucida Console"/>
              </a:rPr>
              <a:t>Send / Receive Message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400" dirty="0">
                <a:latin typeface="Lucida Console"/>
                <a:cs typeface="Lucida Console"/>
              </a:rPr>
              <a:t>      </a:t>
            </a:r>
            <a:r>
              <a:rPr lang="en-US" sz="2400" dirty="0" err="1">
                <a:latin typeface="Lucida Console"/>
                <a:cs typeface="Lucida Console"/>
              </a:rPr>
              <a:t>pw.println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ja-JP" altLang="en-US" sz="2400" dirty="0">
                <a:latin typeface="Lucida Console"/>
                <a:cs typeface="Lucida Console"/>
              </a:rPr>
              <a:t>“</a:t>
            </a:r>
            <a:r>
              <a:rPr lang="en-US" sz="2400" dirty="0">
                <a:latin typeface="Lucida Console"/>
                <a:cs typeface="Lucida Console"/>
              </a:rPr>
              <a:t>hello world</a:t>
            </a:r>
            <a:r>
              <a:rPr lang="ja-JP" altLang="en-US" sz="2400" dirty="0">
                <a:latin typeface="Lucida Console"/>
                <a:cs typeface="Lucida Console"/>
              </a:rPr>
              <a:t>”</a:t>
            </a:r>
            <a:r>
              <a:rPr lang="en-US" sz="2400" dirty="0">
                <a:latin typeface="Lucida Console"/>
                <a:cs typeface="Lucida Console"/>
              </a:rPr>
              <a:t>);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400" dirty="0">
                <a:latin typeface="Lucida Console"/>
                <a:cs typeface="Lucida Console"/>
              </a:rPr>
              <a:t>      String </a:t>
            </a:r>
            <a:r>
              <a:rPr lang="en-US" sz="2400" dirty="0" err="1">
                <a:latin typeface="Lucida Console"/>
                <a:cs typeface="Lucida Console"/>
              </a:rPr>
              <a:t>recMsg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br.readLine</a:t>
            </a:r>
            <a:r>
              <a:rPr lang="en-US" sz="2400" dirty="0">
                <a:latin typeface="Lucida Console"/>
                <a:cs typeface="Lucida Console"/>
              </a:rPr>
              <a:t>();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5"/>
            </a:pPr>
            <a:r>
              <a:rPr lang="en-US" sz="2400" dirty="0">
                <a:latin typeface="Lucida Console"/>
                <a:cs typeface="Lucida Console"/>
              </a:rPr>
              <a:t>Close Socket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400" dirty="0">
                <a:latin typeface="Lucida Console"/>
                <a:cs typeface="Lucida Console"/>
              </a:rPr>
              <a:t>      </a:t>
            </a:r>
            <a:r>
              <a:rPr lang="en-US" sz="2400" dirty="0" err="1">
                <a:latin typeface="Lucida Console"/>
                <a:cs typeface="Lucida Console"/>
              </a:rPr>
              <a:t>s.close</a:t>
            </a:r>
            <a:r>
              <a:rPr lang="en-US" sz="2400" dirty="0">
                <a:latin typeface="Lucida Console"/>
                <a:cs typeface="Lucida Console"/>
              </a:rPr>
              <a:t>(); </a:t>
            </a: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9529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Simple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565" y="1175490"/>
            <a:ext cx="7520609" cy="506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2800" dirty="0" smtClean="0">
                <a:latin typeface="Lucida Console"/>
                <a:cs typeface="Lucida Console"/>
              </a:rPr>
              <a:t>1.	</a:t>
            </a: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smtClean="0">
                <a:latin typeface="Lucida Console"/>
                <a:cs typeface="Lucida Console"/>
              </a:rPr>
              <a:t>Import </a:t>
            </a:r>
            <a:r>
              <a:rPr lang="en-US" sz="2800" dirty="0">
                <a:latin typeface="Lucida Console"/>
                <a:cs typeface="Lucida Console"/>
              </a:rPr>
              <a:t>required </a:t>
            </a:r>
            <a:r>
              <a:rPr lang="en-US" sz="2800" dirty="0" smtClean="0">
                <a:latin typeface="Lucida Console"/>
                <a:cs typeface="Lucida Console"/>
              </a:rPr>
              <a:t>Package</a:t>
            </a: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r>
              <a:rPr lang="en-US" sz="2800" dirty="0">
                <a:latin typeface="Lucida Console"/>
                <a:cs typeface="Lucida Console"/>
              </a:rPr>
              <a:t>Create a Server </a:t>
            </a:r>
            <a:r>
              <a:rPr lang="en-US" sz="2800" dirty="0" smtClean="0">
                <a:latin typeface="Lucida Console"/>
                <a:cs typeface="Lucida Console"/>
              </a:rPr>
              <a:t>Socket</a:t>
            </a: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3"/>
            </a:pPr>
            <a:r>
              <a:rPr lang="en-US" sz="2800" dirty="0">
                <a:latin typeface="Lucida Console"/>
                <a:cs typeface="Lucida Console"/>
              </a:rPr>
              <a:t>Wait for Incoming </a:t>
            </a:r>
            <a:r>
              <a:rPr lang="en-US" sz="2800" dirty="0" smtClean="0">
                <a:latin typeface="Lucida Console"/>
                <a:cs typeface="Lucida Console"/>
              </a:rPr>
              <a:t>Connections</a:t>
            </a: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r>
              <a:rPr lang="en-US" sz="2800" dirty="0">
                <a:latin typeface="Lucida Console"/>
                <a:cs typeface="Lucida Console"/>
              </a:rPr>
              <a:t>Get I/O Streams of communication </a:t>
            </a:r>
            <a:r>
              <a:rPr lang="en-US" sz="2800" dirty="0" smtClean="0">
                <a:latin typeface="Lucida Console"/>
                <a:cs typeface="Lucida Console"/>
              </a:rPr>
              <a:t>Socket</a:t>
            </a: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5"/>
            </a:pPr>
            <a:r>
              <a:rPr lang="en-US" sz="2800" dirty="0">
                <a:latin typeface="Lucida Console"/>
                <a:cs typeface="Lucida Console"/>
              </a:rPr>
              <a:t>Send / Receive </a:t>
            </a:r>
            <a:r>
              <a:rPr lang="en-US" sz="2800" dirty="0" smtClean="0">
                <a:latin typeface="Lucida Console"/>
                <a:cs typeface="Lucida Console"/>
              </a:rPr>
              <a:t>Message</a:t>
            </a: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6"/>
            </a:pPr>
            <a:r>
              <a:rPr lang="en-US" sz="2800" dirty="0">
                <a:latin typeface="Lucida Console"/>
                <a:cs typeface="Lucida Console"/>
              </a:rPr>
              <a:t>Close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0404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Simple 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868" y="1285467"/>
            <a:ext cx="7299739" cy="558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2800" dirty="0" smtClean="0">
                <a:latin typeface="Lucida Console"/>
                <a:cs typeface="Lucida Console"/>
              </a:rPr>
              <a:t>1.	Import </a:t>
            </a:r>
            <a:r>
              <a:rPr lang="en-US" sz="2800" dirty="0">
                <a:latin typeface="Lucida Console"/>
                <a:cs typeface="Lucida Console"/>
              </a:rPr>
              <a:t>required Package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	import </a:t>
            </a:r>
            <a:r>
              <a:rPr lang="en-US" sz="2800" dirty="0" err="1">
                <a:latin typeface="Lucida Console"/>
                <a:cs typeface="Lucida Console"/>
              </a:rPr>
              <a:t>java.net</a:t>
            </a:r>
            <a:r>
              <a:rPr lang="en-US" sz="2800" dirty="0">
                <a:latin typeface="Lucida Console"/>
                <a:cs typeface="Lucida Console"/>
              </a:rPr>
              <a:t>.*;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	import </a:t>
            </a:r>
            <a:r>
              <a:rPr lang="en-US" sz="2800" dirty="0" err="1">
                <a:latin typeface="Lucida Console"/>
                <a:cs typeface="Lucida Console"/>
              </a:rPr>
              <a:t>java.io</a:t>
            </a:r>
            <a:r>
              <a:rPr lang="en-US" sz="2800" dirty="0">
                <a:latin typeface="Lucida Console"/>
                <a:cs typeface="Lucida Console"/>
              </a:rPr>
              <a:t>.*;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r>
              <a:rPr lang="en-US" sz="2800" dirty="0">
                <a:latin typeface="Lucida Console"/>
                <a:cs typeface="Lucida Console"/>
              </a:rPr>
              <a:t>Create a Server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800" dirty="0" err="1">
                <a:latin typeface="Lucida Console"/>
                <a:cs typeface="Lucida Console"/>
              </a:rPr>
              <a:t>ServerSocket</a:t>
            </a:r>
            <a:r>
              <a:rPr lang="en-US" sz="2800" dirty="0">
                <a:latin typeface="Lucida Console"/>
                <a:cs typeface="Lucida Console"/>
              </a:rPr>
              <a:t> </a:t>
            </a:r>
            <a:r>
              <a:rPr lang="en-US" sz="2800" dirty="0" err="1">
                <a:latin typeface="Lucida Console"/>
                <a:cs typeface="Lucida Console"/>
              </a:rPr>
              <a:t>ss</a:t>
            </a:r>
            <a:r>
              <a:rPr lang="en-US" sz="2800" dirty="0">
                <a:latin typeface="Lucida Console"/>
                <a:cs typeface="Lucida Console"/>
              </a:rPr>
              <a:t> = new </a:t>
            </a:r>
            <a:r>
              <a:rPr lang="en-US" sz="2800" dirty="0" err="1">
                <a:latin typeface="Lucida Console"/>
                <a:cs typeface="Lucida Console"/>
              </a:rPr>
              <a:t>ServerSocket</a:t>
            </a:r>
            <a:r>
              <a:rPr lang="en-US" sz="2800" dirty="0">
                <a:latin typeface="Lucida Console"/>
                <a:cs typeface="Lucida Console"/>
              </a:rPr>
              <a:t>(</a:t>
            </a:r>
            <a:r>
              <a:rPr lang="en-US" sz="2800" dirty="0" err="1">
                <a:latin typeface="Lucida Console"/>
                <a:cs typeface="Lucida Console"/>
              </a:rPr>
              <a:t>portNo</a:t>
            </a:r>
            <a:r>
              <a:rPr lang="en-US" sz="2800" dirty="0">
                <a:latin typeface="Lucida Console"/>
                <a:cs typeface="Lucida Console"/>
              </a:rPr>
              <a:t>);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5991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Simple Server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340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3.	Wait </a:t>
            </a:r>
            <a:r>
              <a:rPr lang="en-US" sz="2800" dirty="0">
                <a:latin typeface="Lucida Console"/>
                <a:cs typeface="Lucida Console"/>
              </a:rPr>
              <a:t>for Incoming Connection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952500" lvl="1" indent="-495300">
              <a:spcBef>
                <a:spcPts val="400"/>
              </a:spcBef>
              <a:spcAft>
                <a:spcPts val="300"/>
              </a:spcAft>
            </a:pPr>
            <a:r>
              <a:rPr lang="en-US" dirty="0">
                <a:latin typeface="Lucida Console"/>
                <a:cs typeface="Lucida Console"/>
              </a:rPr>
              <a:t>When connection established, communication socket is returned</a:t>
            </a:r>
          </a:p>
          <a:p>
            <a:pPr marL="952500" lvl="1" indent="-495300">
              <a:spcBef>
                <a:spcPts val="400"/>
              </a:spcBef>
              <a:spcAft>
                <a:spcPts val="300"/>
              </a:spcAft>
            </a:pPr>
            <a:endParaRPr lang="en-US" dirty="0">
              <a:latin typeface="Lucida Console"/>
              <a:cs typeface="Lucida Console"/>
            </a:endParaRPr>
          </a:p>
          <a:p>
            <a:pPr marL="571500" indent="-571500"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          </a:t>
            </a:r>
            <a:r>
              <a:rPr lang="en-US" sz="2800" dirty="0" smtClean="0">
                <a:latin typeface="Lucida Console"/>
                <a:cs typeface="Lucida Console"/>
              </a:rPr>
              <a:t>Socket </a:t>
            </a:r>
            <a:r>
              <a:rPr lang="en-US" sz="2800" dirty="0">
                <a:latin typeface="Lucida Console"/>
                <a:cs typeface="Lucida Console"/>
              </a:rPr>
              <a:t>s = </a:t>
            </a:r>
            <a:r>
              <a:rPr lang="en-US" sz="2800" dirty="0" err="1">
                <a:latin typeface="Lucida Console"/>
                <a:cs typeface="Lucida Console"/>
              </a:rPr>
              <a:t>ss.accept</a:t>
            </a:r>
            <a:r>
              <a:rPr lang="en-US" sz="2800" dirty="0">
                <a:latin typeface="Lucida Console"/>
                <a:cs typeface="Lucida Console"/>
              </a:rPr>
              <a:t>();</a:t>
            </a:r>
          </a:p>
          <a:p>
            <a:pPr marL="571500" indent="-571500"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endParaRPr lang="en-US" sz="28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1253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Simple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1242504"/>
            <a:ext cx="8951953" cy="5252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r>
              <a:rPr lang="en-US" sz="2400" dirty="0">
                <a:latin typeface="Lucida Console"/>
                <a:cs typeface="Lucida Console"/>
              </a:rPr>
              <a:t>Get I/O Streams of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InputStream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is = </a:t>
            </a:r>
            <a:r>
              <a:rPr lang="en-US" sz="2400" dirty="0" err="1">
                <a:latin typeface="Lucida Console"/>
                <a:cs typeface="Lucida Console"/>
              </a:rPr>
              <a:t>s.getInputStream</a:t>
            </a:r>
            <a:r>
              <a:rPr lang="en-US" sz="2400" dirty="0">
                <a:latin typeface="Lucida Console"/>
                <a:cs typeface="Lucida Console"/>
              </a:rPr>
              <a:t>();</a:t>
            </a: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isr</a:t>
            </a:r>
            <a:r>
              <a:rPr lang="en-US" sz="2400" dirty="0">
                <a:latin typeface="Lucida Console"/>
                <a:cs typeface="Lucida Console"/>
              </a:rPr>
              <a:t>= </a:t>
            </a:r>
            <a:r>
              <a:rPr lang="en-US" sz="2400" dirty="0" smtClean="0">
                <a:latin typeface="Lucida Console"/>
                <a:cs typeface="Lucida Console"/>
              </a:rPr>
              <a:t>new </a:t>
            </a:r>
            <a:r>
              <a:rPr lang="en-US" sz="2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2400" dirty="0">
                <a:latin typeface="Lucida Console"/>
                <a:cs typeface="Lucida Console"/>
              </a:rPr>
              <a:t>(is)</a:t>
            </a:r>
            <a:r>
              <a:rPr lang="en-US" sz="2400" dirty="0" smtClean="0">
                <a:latin typeface="Lucida Console"/>
                <a:cs typeface="Lucida Console"/>
              </a:rPr>
              <a:t>;</a:t>
            </a: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BufferedReader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br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smtClean="0">
                <a:latin typeface="Lucida Console"/>
                <a:cs typeface="Lucida Console"/>
              </a:rPr>
              <a:t>new </a:t>
            </a:r>
            <a:r>
              <a:rPr lang="en-US" sz="2400" dirty="0" err="1" smtClean="0">
                <a:latin typeface="Lucida Console"/>
                <a:cs typeface="Lucida Console"/>
              </a:rPr>
              <a:t>BufferedReader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isr</a:t>
            </a:r>
            <a:r>
              <a:rPr lang="en-US" sz="2400" dirty="0">
                <a:latin typeface="Lucida Console"/>
                <a:cs typeface="Lucida Console"/>
              </a:rPr>
              <a:t>);  </a:t>
            </a:r>
          </a:p>
          <a:p>
            <a:pPr marL="571500" indent="-571500"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OutputStream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os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s.getOutputStream</a:t>
            </a:r>
            <a:r>
              <a:rPr lang="en-US" sz="2400" dirty="0">
                <a:latin typeface="Lucida Console"/>
                <a:cs typeface="Lucida Console"/>
              </a:rPr>
              <a:t>();</a:t>
            </a:r>
          </a:p>
          <a:p>
            <a:pPr marL="571500" indent="-571500">
              <a:buFontTx/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PrintWriter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pw = new </a:t>
            </a:r>
            <a:r>
              <a:rPr lang="en-US" sz="2400" dirty="0" err="1">
                <a:latin typeface="Lucida Console"/>
                <a:cs typeface="Lucida Console"/>
              </a:rPr>
              <a:t>PrintWriter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os</a:t>
            </a:r>
            <a:r>
              <a:rPr lang="en-US" sz="2400" dirty="0">
                <a:latin typeface="Lucida Console"/>
                <a:cs typeface="Lucida Console"/>
              </a:rPr>
              <a:t>, true);</a:t>
            </a:r>
          </a:p>
          <a:p>
            <a:pPr marL="571500" indent="-571500">
              <a:buFontTx/>
              <a:buNone/>
            </a:pPr>
            <a:r>
              <a:rPr lang="en-US" sz="2400" dirty="0">
                <a:latin typeface="Lucida Console"/>
                <a:cs typeface="Lucida Console"/>
              </a:rPr>
              <a:t>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706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Simple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085" y="1266869"/>
            <a:ext cx="7620300" cy="5157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2800" dirty="0" smtClean="0">
                <a:latin typeface="Lucida Console"/>
                <a:cs typeface="Lucida Console"/>
              </a:rPr>
              <a:t>5.	Send </a:t>
            </a:r>
            <a:r>
              <a:rPr lang="en-US" sz="2800" dirty="0">
                <a:latin typeface="Lucida Console"/>
                <a:cs typeface="Lucida Console"/>
              </a:rPr>
              <a:t>/ Receive Message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  </a:t>
            </a:r>
            <a:r>
              <a:rPr lang="en-US" sz="2800" dirty="0" smtClean="0">
                <a:latin typeface="Lucida Console"/>
                <a:cs typeface="Lucida Console"/>
              </a:rPr>
              <a:t>		</a:t>
            </a:r>
            <a:r>
              <a:rPr lang="en-US" sz="2800" dirty="0" err="1" smtClean="0">
                <a:latin typeface="Lucida Console"/>
                <a:cs typeface="Lucida Console"/>
              </a:rPr>
              <a:t>pw.println</a:t>
            </a:r>
            <a:r>
              <a:rPr lang="en-US" sz="2800" dirty="0">
                <a:latin typeface="Lucida Console"/>
                <a:cs typeface="Lucida Console"/>
              </a:rPr>
              <a:t>(</a:t>
            </a:r>
            <a:r>
              <a:rPr lang="ja-JP" altLang="en-US" sz="2800" dirty="0">
                <a:latin typeface="Lucida Console"/>
                <a:cs typeface="Lucida Console"/>
              </a:rPr>
              <a:t>“</a:t>
            </a:r>
            <a:r>
              <a:rPr lang="en-US" sz="2800" dirty="0">
                <a:latin typeface="Lucida Console"/>
                <a:cs typeface="Lucida Console"/>
              </a:rPr>
              <a:t>hello world</a:t>
            </a:r>
            <a:r>
              <a:rPr lang="ja-JP" altLang="en-US" sz="2800" dirty="0">
                <a:latin typeface="Lucida Console"/>
                <a:cs typeface="Lucida Console"/>
              </a:rPr>
              <a:t>”</a:t>
            </a:r>
            <a:r>
              <a:rPr lang="en-US" sz="2800" dirty="0">
                <a:latin typeface="Lucida Console"/>
                <a:cs typeface="Lucida Console"/>
              </a:rPr>
              <a:t>);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   </a:t>
            </a: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800" dirty="0" smtClean="0">
                <a:latin typeface="Lucida Console"/>
                <a:cs typeface="Lucida Console"/>
              </a:rPr>
              <a:t>String </a:t>
            </a:r>
            <a:r>
              <a:rPr lang="en-US" sz="2800" dirty="0" err="1">
                <a:latin typeface="Lucida Console"/>
                <a:cs typeface="Lucida Console"/>
              </a:rPr>
              <a:t>recMsg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br.readLine</a:t>
            </a:r>
            <a:r>
              <a:rPr lang="en-US" sz="2800" dirty="0">
                <a:latin typeface="Lucida Console"/>
                <a:cs typeface="Lucida Console"/>
              </a:rPr>
              <a:t>();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6"/>
            </a:pPr>
            <a:r>
              <a:rPr lang="en-US" sz="2800" dirty="0">
                <a:latin typeface="Lucida Console"/>
                <a:cs typeface="Lucida Console"/>
              </a:rPr>
              <a:t>Close Socket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      </a:t>
            </a:r>
            <a:r>
              <a:rPr lang="en-US" sz="2800" dirty="0" err="1">
                <a:latin typeface="Lucida Console"/>
                <a:cs typeface="Lucida Console"/>
              </a:rPr>
              <a:t>s.close</a:t>
            </a:r>
            <a:r>
              <a:rPr lang="en-US" sz="2800" dirty="0">
                <a:latin typeface="Lucida Console"/>
                <a:cs typeface="Lucida Console"/>
              </a:rPr>
              <a:t>(); </a:t>
            </a:r>
          </a:p>
          <a:p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7333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Serialization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335" y="1513446"/>
            <a:ext cx="8803049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ucida Console"/>
                <a:cs typeface="Lucida Console"/>
              </a:rPr>
              <a:t>You want to send an object to a stream</a:t>
            </a:r>
          </a:p>
          <a:p>
            <a:r>
              <a:rPr lang="en-US" sz="2800" dirty="0">
                <a:latin typeface="Lucida Console"/>
                <a:cs typeface="Lucida Console"/>
              </a:rPr>
              <a:t>Motivation</a:t>
            </a:r>
          </a:p>
          <a:p>
            <a:pPr>
              <a:buFont typeface="Wingdings" charset="0"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lvl="1"/>
            <a:r>
              <a:rPr lang="en-US" sz="2800" dirty="0">
                <a:latin typeface="Lucida Console"/>
                <a:cs typeface="Lucida Console"/>
              </a:rPr>
              <a:t>A lot of code involves boring conversion from a file to memory</a:t>
            </a:r>
          </a:p>
          <a:p>
            <a:pPr lvl="1">
              <a:buFont typeface="Wingdings" charset="0"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lvl="2"/>
            <a:r>
              <a:rPr lang="en-US" sz="2800" dirty="0" err="1">
                <a:latin typeface="Lucida Console"/>
                <a:cs typeface="Lucida Console"/>
              </a:rPr>
              <a:t>AddressBook</a:t>
            </a:r>
            <a:r>
              <a:rPr lang="en-US" sz="2800" dirty="0">
                <a:latin typeface="Lucida Console"/>
                <a:cs typeface="Lucida Console"/>
              </a:rPr>
              <a:t> program reads data from file and then parses it</a:t>
            </a:r>
          </a:p>
          <a:p>
            <a:pPr lvl="2">
              <a:buFont typeface="Wingdings" charset="0"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lvl="1"/>
            <a:r>
              <a:rPr lang="en-US" sz="2800" dirty="0">
                <a:latin typeface="Lucida Console"/>
                <a:cs typeface="Lucida Console"/>
              </a:rPr>
              <a:t>This is a common problem!</a:t>
            </a:r>
          </a:p>
          <a:p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0678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Serialization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340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78802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JSON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XML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SOAP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Java</a:t>
            </a:r>
            <a:r>
              <a:rPr lang="ja-JP" altLang="en-US" sz="2800" dirty="0" smtClean="0">
                <a:latin typeface="Lucida Console"/>
                <a:cs typeface="Lucida Console"/>
              </a:rPr>
              <a:t>’</a:t>
            </a:r>
            <a:r>
              <a:rPr lang="en-US" sz="2800" dirty="0" smtClean="0">
                <a:latin typeface="Lucida Console"/>
                <a:cs typeface="Lucida Console"/>
              </a:rPr>
              <a:t>s answer: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Serialization</a:t>
            </a:r>
          </a:p>
          <a:p>
            <a:pPr marL="1371600" lvl="2" indent="-457200">
              <a:buFont typeface="Arial"/>
              <a:buChar char="•"/>
            </a:pPr>
            <a:r>
              <a:rPr lang="en-US" sz="2800" dirty="0" smtClean="0">
                <a:latin typeface="Lucida Console"/>
                <a:cs typeface="Lucida Console"/>
              </a:rPr>
              <a:t>Object </a:t>
            </a:r>
            <a:r>
              <a:rPr lang="en-US" sz="2800" dirty="0">
                <a:latin typeface="Lucida Console"/>
                <a:cs typeface="Lucida Console"/>
              </a:rPr>
              <a:t>know how to read/write themselves to </a:t>
            </a:r>
            <a:r>
              <a:rPr lang="en-US" sz="2800" dirty="0" smtClean="0">
                <a:latin typeface="Lucida Console"/>
                <a:cs typeface="Lucida Console"/>
              </a:rPr>
              <a:t>streams</a:t>
            </a:r>
          </a:p>
          <a:p>
            <a:pPr marL="1257300" lvl="2" indent="-342900">
              <a:buFont typeface="Arial"/>
              <a:buChar char="•"/>
            </a:pPr>
            <a:r>
              <a:rPr lang="en-US" sz="2800" dirty="0" err="1" smtClean="0">
                <a:latin typeface="Lucida Console"/>
                <a:cs typeface="Lucida Console"/>
              </a:rPr>
              <a:t>Serializable</a:t>
            </a:r>
            <a:r>
              <a:rPr lang="en-US" sz="2800" dirty="0" smtClean="0">
                <a:latin typeface="Lucida Console"/>
                <a:cs typeface="Lucida Console"/>
              </a:rPr>
              <a:t> interface</a:t>
            </a:r>
          </a:p>
          <a:p>
            <a:pPr lvl="2"/>
            <a:endParaRPr lang="en-US" sz="28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9224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C10K Problem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Lucida Console"/>
                <a:cs typeface="Lucida Console"/>
              </a:rPr>
              <a:t>Client needs 5 sec for a query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Single threaded synchronous server </a:t>
            </a:r>
          </a:p>
          <a:p>
            <a:pPr lvl="1"/>
            <a:r>
              <a:rPr lang="en-US" b="1" dirty="0" smtClean="0">
                <a:latin typeface="Lucida Console"/>
                <a:cs typeface="Lucida Console"/>
              </a:rPr>
              <a:t>0.2 </a:t>
            </a:r>
            <a:r>
              <a:rPr lang="en-US" b="1" dirty="0" err="1" smtClean="0">
                <a:latin typeface="Lucida Console"/>
                <a:cs typeface="Lucida Console"/>
              </a:rPr>
              <a:t>req</a:t>
            </a:r>
            <a:r>
              <a:rPr lang="en-US" b="1" dirty="0" smtClean="0">
                <a:latin typeface="Lucida Console"/>
                <a:cs typeface="Lucida Console"/>
              </a:rPr>
              <a:t>/sec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Multi threaded synchronous server</a:t>
            </a:r>
          </a:p>
          <a:p>
            <a:pPr lvl="1"/>
            <a:r>
              <a:rPr lang="en-US" b="1" dirty="0" smtClean="0">
                <a:latin typeface="Lucida Console"/>
                <a:cs typeface="Lucida Console"/>
              </a:rPr>
              <a:t>Too many threads</a:t>
            </a:r>
          </a:p>
          <a:p>
            <a:pPr lvl="1"/>
            <a:r>
              <a:rPr lang="en-US" b="1" dirty="0" smtClean="0">
                <a:latin typeface="Lucida Console"/>
                <a:cs typeface="Lucida Console"/>
              </a:rPr>
              <a:t>1000 </a:t>
            </a:r>
            <a:r>
              <a:rPr lang="en-US" b="1" dirty="0" err="1" smtClean="0">
                <a:latin typeface="Lucida Console"/>
                <a:cs typeface="Lucida Console"/>
              </a:rPr>
              <a:t>req</a:t>
            </a:r>
            <a:r>
              <a:rPr lang="en-US" b="1" dirty="0" smtClean="0">
                <a:latin typeface="Lucida Console"/>
                <a:cs typeface="Lucida Console"/>
              </a:rPr>
              <a:t>/sec </a:t>
            </a:r>
            <a:r>
              <a:rPr lang="en-US" b="1" dirty="0" smtClean="0">
                <a:latin typeface="Lucida Console"/>
                <a:cs typeface="Lucida Console"/>
              </a:rPr>
              <a:t>if good server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What to do?</a:t>
            </a:r>
            <a:endParaRPr lang="en-US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868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Socket Programming</a:t>
            </a:r>
          </a:p>
          <a:p>
            <a:pPr marL="285750" indent="-285750">
              <a:buFont typeface="Arial"/>
              <a:buChar char="•"/>
            </a:pPr>
            <a:endParaRPr lang="sq-AL" sz="24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Asynchronous And Non-Blocking I/O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7464" y="1492866"/>
            <a:ext cx="74602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function </a:t>
            </a:r>
            <a:r>
              <a:rPr lang="en-US" sz="2400" b="1" dirty="0">
                <a:latin typeface="Lucida Console"/>
                <a:cs typeface="Lucida Console"/>
              </a:rPr>
              <a:t>blocks</a:t>
            </a:r>
            <a:r>
              <a:rPr lang="en-US" sz="2400" dirty="0">
                <a:latin typeface="Lucida Console"/>
                <a:cs typeface="Lucida Console"/>
              </a:rPr>
              <a:t> when it waits for something to happen before </a:t>
            </a:r>
            <a:r>
              <a:rPr lang="en-US" sz="2400" dirty="0" smtClean="0">
                <a:latin typeface="Lucida Console"/>
                <a:cs typeface="Lucida Console"/>
              </a:rPr>
              <a:t>returning.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 </a:t>
            </a:r>
            <a:r>
              <a:rPr lang="en-US" sz="2400" dirty="0">
                <a:latin typeface="Lucida Console"/>
                <a:cs typeface="Lucida Console"/>
              </a:rPr>
              <a:t>function may block for many reasons: network I/O, disk I/O, </a:t>
            </a:r>
            <a:r>
              <a:rPr lang="en-US" sz="2400" dirty="0" err="1" smtClean="0">
                <a:latin typeface="Lucida Console"/>
                <a:cs typeface="Lucida Console"/>
              </a:rPr>
              <a:t>mutexes</a:t>
            </a:r>
            <a:r>
              <a:rPr lang="is-IS" sz="2400" dirty="0" smtClean="0">
                <a:latin typeface="Lucida Console"/>
                <a:cs typeface="Lucida Console"/>
              </a:rPr>
              <a:t>…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InputStream.read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 blocks until input data is </a:t>
            </a:r>
            <a:r>
              <a:rPr lang="en-US" sz="2400" dirty="0" smtClean="0">
                <a:latin typeface="Lucida Console"/>
                <a:cs typeface="Lucida Console"/>
              </a:rPr>
              <a:t>available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HTTP </a:t>
            </a:r>
            <a:r>
              <a:rPr lang="en-US" sz="2400" dirty="0">
                <a:latin typeface="Lucida Console"/>
                <a:cs typeface="Lucida Console"/>
              </a:rPr>
              <a:t>is a synchronous protocol.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The </a:t>
            </a:r>
            <a:r>
              <a:rPr lang="en-US" sz="2400" dirty="0">
                <a:latin typeface="Lucida Console"/>
                <a:cs typeface="Lucida Console"/>
              </a:rPr>
              <a:t>web browser sends a request to the server and waits for its response. 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31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Asynchronous And Non-Blocking I/O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1317" y="1265250"/>
            <a:ext cx="82691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Non-blocking I/O call will </a:t>
            </a:r>
            <a:r>
              <a:rPr lang="en-US" sz="2400" dirty="0">
                <a:latin typeface="Lucida Console"/>
                <a:cs typeface="Lucida Console"/>
              </a:rPr>
              <a:t>return immediately with whatever result it has without putting your thread to </a:t>
            </a:r>
            <a:r>
              <a:rPr lang="en-US" sz="2400" dirty="0" smtClean="0">
                <a:latin typeface="Lucida Console"/>
                <a:cs typeface="Lucida Console"/>
              </a:rPr>
              <a:t>sleep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read</a:t>
            </a:r>
            <a:r>
              <a:rPr lang="en-US" sz="2400" dirty="0">
                <a:latin typeface="Lucida Console"/>
                <a:cs typeface="Lucida Console"/>
              </a:rPr>
              <a:t>/write calls return with whatever they can do and expect caller to execute the call again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try_lock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for example is non-blocking </a:t>
            </a:r>
            <a:r>
              <a:rPr lang="en-US" sz="2400" dirty="0" smtClean="0">
                <a:latin typeface="Lucida Console"/>
                <a:cs typeface="Lucida Console"/>
              </a:rPr>
              <a:t>call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An asynchronous function returns before it is </a:t>
            </a:r>
            <a:r>
              <a:rPr lang="en-US" sz="2400" dirty="0" smtClean="0">
                <a:latin typeface="Lucida Console"/>
                <a:cs typeface="Lucida Console"/>
              </a:rPr>
              <a:t>finished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causes </a:t>
            </a:r>
            <a:r>
              <a:rPr lang="en-US" sz="2400" dirty="0">
                <a:latin typeface="Lucida Console"/>
                <a:cs typeface="Lucida Console"/>
              </a:rPr>
              <a:t>some work to happen in the background before triggering some future action in the </a:t>
            </a:r>
            <a:r>
              <a:rPr lang="en-US" sz="2400" dirty="0" smtClean="0">
                <a:latin typeface="Lucida Console"/>
                <a:cs typeface="Lucida Console"/>
              </a:rPr>
              <a:t>application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708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Socket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>
                <a:latin typeface="Lucida Console"/>
                <a:cs typeface="Lucida Console"/>
              </a:rPr>
              <a:t>A socket is one endpoint of a two-way communication link between two programs running on the network. </a:t>
            </a:r>
          </a:p>
          <a:p>
            <a:pPr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>
              <a:latin typeface="Lucida Console"/>
              <a:cs typeface="Lucida Console"/>
            </a:endParaRP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>
                <a:latin typeface="Lucida Console"/>
                <a:cs typeface="Lucida Console"/>
              </a:rPr>
              <a:t>A socket is a bi-directional communication channel between </a:t>
            </a:r>
            <a:r>
              <a:rPr lang="en-US" dirty="0" smtClean="0">
                <a:latin typeface="Lucida Console"/>
                <a:cs typeface="Lucida Console"/>
              </a:rPr>
              <a:t>hosts</a:t>
            </a:r>
          </a:p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>
                <a:latin typeface="Lucida Console"/>
                <a:cs typeface="Lucida Console"/>
              </a:rPr>
              <a:t>A socket is bound to a port </a:t>
            </a:r>
            <a:r>
              <a:rPr lang="en-US" dirty="0" smtClean="0">
                <a:latin typeface="Lucida Console"/>
                <a:cs typeface="Lucida Console"/>
              </a:rPr>
              <a:t>number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099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Socket is Dynamic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700" dirty="0">
              <a:latin typeface="Lucida Console"/>
              <a:cs typeface="Lucida Console"/>
            </a:endParaRPr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>
                <a:latin typeface="Lucida Console"/>
                <a:cs typeface="Lucida Console"/>
              </a:rPr>
              <a:t>A Socket is an </a:t>
            </a:r>
            <a:r>
              <a:rPr lang="en-US" dirty="0">
                <a:solidFill>
                  <a:schemeClr val="folHlink"/>
                </a:solidFill>
                <a:latin typeface="Lucida Console"/>
                <a:cs typeface="Lucida Console"/>
              </a:rPr>
              <a:t>abstraction of the network</a:t>
            </a:r>
            <a:r>
              <a:rPr lang="en-US" dirty="0">
                <a:latin typeface="Lucida Console"/>
                <a:cs typeface="Lucida Console"/>
              </a:rPr>
              <a:t> similar to the way a file is an abstraction of your hard drive. </a:t>
            </a:r>
          </a:p>
          <a:p>
            <a:pPr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>
              <a:latin typeface="Lucida Console"/>
              <a:cs typeface="Lucida Console"/>
            </a:endParaRPr>
          </a:p>
          <a:p>
            <a:pPr algn="just">
              <a:spcBef>
                <a:spcPts val="400"/>
              </a:spcBef>
              <a:spcAft>
                <a:spcPts val="300"/>
              </a:spcAft>
              <a:buFont typeface="Symbol" charset="0"/>
              <a:buChar char=""/>
            </a:pPr>
            <a:r>
              <a:rPr lang="en-US" dirty="0">
                <a:latin typeface="Lucida Console"/>
                <a:cs typeface="Lucida Console"/>
              </a:rPr>
              <a:t>You store and retrieve data through files from hard drive without knowing the actual dynamics of the hard drive. </a:t>
            </a:r>
          </a:p>
          <a:p>
            <a:pPr algn="just">
              <a:spcBef>
                <a:spcPts val="400"/>
              </a:spcBef>
              <a:spcAft>
                <a:spcPts val="300"/>
              </a:spcAft>
              <a:buFont typeface="Symbol" charset="0"/>
              <a:buNone/>
            </a:pPr>
            <a:endParaRPr lang="en-US" dirty="0">
              <a:latin typeface="Lucida Console"/>
              <a:cs typeface="Lucida Console"/>
            </a:endParaRPr>
          </a:p>
          <a:p>
            <a:pPr algn="just">
              <a:spcBef>
                <a:spcPts val="400"/>
              </a:spcBef>
              <a:spcAft>
                <a:spcPts val="300"/>
              </a:spcAft>
              <a:buFont typeface="Symbol" charset="0"/>
              <a:buChar char=""/>
            </a:pPr>
            <a:r>
              <a:rPr lang="en-US" dirty="0">
                <a:latin typeface="Lucida Console"/>
                <a:cs typeface="Lucida Console"/>
              </a:rPr>
              <a:t>Similarly you send and receive data to and from network through socket without actually going into underlying mechanics</a:t>
            </a:r>
            <a:r>
              <a:rPr lang="en-US" dirty="0" smtClean="0">
                <a:latin typeface="Lucida Console"/>
                <a:cs typeface="Lucida Console"/>
              </a:rPr>
              <a:t>.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9273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Sending/Receiving Messagessing Sockets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algn="just">
              <a:spcBef>
                <a:spcPts val="400"/>
              </a:spcBef>
              <a:spcAft>
                <a:spcPts val="300"/>
              </a:spcAft>
            </a:pPr>
            <a:r>
              <a:rPr lang="en-US" dirty="0">
                <a:latin typeface="Lucida Console"/>
                <a:cs typeface="Lucida Console"/>
              </a:rPr>
              <a:t>You read from or write data to a file, using streams.</a:t>
            </a:r>
          </a:p>
          <a:p>
            <a:pPr algn="just">
              <a:spcBef>
                <a:spcPts val="400"/>
              </a:spcBef>
              <a:spcAft>
                <a:spcPts val="300"/>
              </a:spcAft>
            </a:pPr>
            <a:endParaRPr lang="en-US" dirty="0">
              <a:latin typeface="Lucida Console"/>
              <a:cs typeface="Lucida Console"/>
            </a:endParaRPr>
          </a:p>
          <a:p>
            <a:pPr algn="just">
              <a:spcBef>
                <a:spcPts val="400"/>
              </a:spcBef>
              <a:spcAft>
                <a:spcPts val="300"/>
              </a:spcAft>
            </a:pPr>
            <a:r>
              <a:rPr lang="en-US" dirty="0">
                <a:latin typeface="Lucida Console"/>
                <a:cs typeface="Lucida Console"/>
              </a:rPr>
              <a:t>Similarly to read from or write data to a socket, you use streams</a:t>
            </a:r>
            <a:r>
              <a:rPr lang="en-US" dirty="0" smtClean="0">
                <a:latin typeface="Lucida Console"/>
                <a:cs typeface="Lucida Console"/>
              </a:rPr>
              <a:t>. </a:t>
            </a:r>
          </a:p>
          <a:p>
            <a:pPr algn="just">
              <a:spcBef>
                <a:spcPts val="400"/>
              </a:spcBef>
              <a:spcAft>
                <a:spcPts val="300"/>
              </a:spcAft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216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What is a Port?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/>
                <a:cs typeface="Lucida Console"/>
              </a:rPr>
              <a:t>Transport address to which processes can listen for connection requests</a:t>
            </a:r>
          </a:p>
          <a:p>
            <a:pPr>
              <a:buFontTx/>
              <a:buNone/>
            </a:pP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Local to host: 64K TCP &amp; 64K UDP ports</a:t>
            </a:r>
          </a:p>
          <a:p>
            <a:pPr>
              <a:buFontTx/>
              <a:buNone/>
            </a:pP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Well-known ports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Below 1024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Standard services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Only </a:t>
            </a:r>
            <a:r>
              <a:rPr lang="en-US" dirty="0">
                <a:latin typeface="Lucida Console"/>
                <a:cs typeface="Lucida Console"/>
              </a:rPr>
              <a:t>supervisor privileged </a:t>
            </a:r>
          </a:p>
          <a:p>
            <a:pPr lvl="1">
              <a:buFontTx/>
              <a:buNone/>
            </a:pPr>
            <a:r>
              <a:rPr lang="en-US" dirty="0">
                <a:latin typeface="Lucida Console"/>
                <a:cs typeface="Lucida Console"/>
              </a:rPr>
              <a:t>	enough to access</a:t>
            </a:r>
          </a:p>
          <a:p>
            <a:endParaRPr lang="en-US" b="1" dirty="0">
              <a:latin typeface="Lucida Console"/>
              <a:cs typeface="Lucida Console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96000" y="3663950"/>
            <a:ext cx="1800493" cy="1200329"/>
          </a:xfrm>
          <a:prstGeom prst="rect">
            <a:avLst/>
          </a:prstGeom>
          <a:solidFill>
            <a:srgbClr val="CCFF99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latin typeface="Lucida Console"/>
                <a:cs typeface="Lucida Console"/>
              </a:rPr>
              <a:t>Examples</a:t>
            </a:r>
          </a:p>
          <a:p>
            <a:pPr eaLnBrk="1" hangingPunct="1">
              <a:buFont typeface="Wingdings" charset="0"/>
              <a:buChar char="§"/>
            </a:pPr>
            <a:r>
              <a:rPr lang="en-US" dirty="0">
                <a:latin typeface="Lucida Console"/>
                <a:cs typeface="Lucida Console"/>
              </a:rPr>
              <a:t> FTP: 21</a:t>
            </a:r>
          </a:p>
          <a:p>
            <a:pPr eaLnBrk="1" hangingPunct="1">
              <a:buFont typeface="Wingdings" charset="0"/>
              <a:buChar char="§"/>
            </a:pPr>
            <a:r>
              <a:rPr lang="en-US" dirty="0">
                <a:latin typeface="Lucida Console"/>
                <a:cs typeface="Lucida Console"/>
              </a:rPr>
              <a:t> HTTP: 80</a:t>
            </a:r>
          </a:p>
          <a:p>
            <a:pPr eaLnBrk="1" hangingPunct="1">
              <a:buFont typeface="Wingdings" charset="0"/>
              <a:buChar char="§"/>
            </a:pPr>
            <a:r>
              <a:rPr lang="en-US" dirty="0">
                <a:latin typeface="Lucida Console"/>
                <a:cs typeface="Lucida Console"/>
              </a:rPr>
              <a:t> TELNET: 23</a:t>
            </a:r>
          </a:p>
        </p:txBody>
      </p:sp>
    </p:spTree>
    <p:extLst>
      <p:ext uri="{BB962C8B-B14F-4D97-AF65-F5344CB8AC3E}">
        <p14:creationId xmlns:p14="http://schemas.microsoft.com/office/powerpoint/2010/main" val="328523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Request/Response Model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5575" y="2893178"/>
            <a:ext cx="804863" cy="2025650"/>
          </a:xfrm>
          <a:noFill/>
          <a:ln/>
        </p:spPr>
      </p:pic>
      <p:pic>
        <p:nvPicPr>
          <p:cNvPr id="9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1800978"/>
            <a:ext cx="1022350" cy="1031875"/>
          </a:xfrm>
          <a:noFill/>
          <a:ln/>
        </p:spPr>
      </p:pic>
      <p:pic>
        <p:nvPicPr>
          <p:cNvPr id="10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3775" y="3440865"/>
            <a:ext cx="909638" cy="811213"/>
          </a:xfrm>
          <a:noFill/>
          <a:ln/>
        </p:spPr>
      </p:pic>
      <p:pic>
        <p:nvPicPr>
          <p:cNvPr id="11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0613" y="5079165"/>
            <a:ext cx="717550" cy="906463"/>
          </a:xfrm>
          <a:noFill/>
          <a:ln/>
        </p:spPr>
      </p:pic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352800" y="2335965"/>
            <a:ext cx="25908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352800" y="3631365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3429000" y="3707565"/>
            <a:ext cx="25146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01663" y="2070853"/>
            <a:ext cx="1436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Lucida Console"/>
                <a:cs typeface="Lucida Console"/>
              </a:rPr>
              <a:t>host:port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01663" y="3340853"/>
            <a:ext cx="1436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Lucida Console"/>
                <a:cs typeface="Lucida Console"/>
              </a:rPr>
              <a:t>host:port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01663" y="4788653"/>
            <a:ext cx="1436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Lucida Console"/>
                <a:cs typeface="Lucida Console"/>
              </a:rPr>
              <a:t>host:port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071520" y="5864383"/>
            <a:ext cx="29190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latin typeface="Lucida Console"/>
                <a:cs typeface="Lucida Console"/>
              </a:rPr>
              <a:t>Clients make </a:t>
            </a:r>
            <a:r>
              <a:rPr lang="ja-JP" altLang="en-US" dirty="0">
                <a:latin typeface="Lucida Console"/>
                <a:cs typeface="Lucida Console"/>
              </a:rPr>
              <a:t>“</a:t>
            </a:r>
            <a:r>
              <a:rPr lang="en-US" dirty="0">
                <a:latin typeface="Lucida Console"/>
                <a:cs typeface="Lucida Console"/>
              </a:rPr>
              <a:t>calls</a:t>
            </a:r>
            <a:r>
              <a:rPr lang="ja-JP" altLang="en-US" dirty="0">
                <a:latin typeface="Lucida Console"/>
                <a:cs typeface="Lucida Console"/>
              </a:rPr>
              <a:t>”</a:t>
            </a:r>
            <a:r>
              <a:rPr lang="en-US" dirty="0">
                <a:latin typeface="Lucida Console"/>
                <a:cs typeface="Lucida Console"/>
              </a:rPr>
              <a:t> </a:t>
            </a:r>
          </a:p>
          <a:p>
            <a:pPr algn="ctr" eaLnBrk="1" hangingPunct="1"/>
            <a:r>
              <a:rPr lang="en-US" dirty="0">
                <a:latin typeface="Lucida Console"/>
                <a:cs typeface="Lucida Console"/>
              </a:rPr>
              <a:t>to that port #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465043" y="4941053"/>
            <a:ext cx="21318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Lucida Console"/>
                <a:cs typeface="Lucida Console"/>
              </a:rPr>
              <a:t>Server listens</a:t>
            </a:r>
          </a:p>
          <a:p>
            <a:pPr algn="ctr" eaLnBrk="1" hangingPunct="1"/>
            <a:r>
              <a:rPr lang="en-US">
                <a:latin typeface="Lucida Console"/>
                <a:cs typeface="Lucida Console"/>
              </a:rPr>
              <a:t>on a port #</a:t>
            </a:r>
          </a:p>
          <a:p>
            <a:pPr algn="ctr" eaLnBrk="1" hangingPunct="1"/>
            <a:r>
              <a:rPr lang="en-US">
                <a:latin typeface="Lucida Console"/>
                <a:cs typeface="Lucida Console"/>
              </a:rPr>
              <a:t>host:port</a:t>
            </a:r>
          </a:p>
        </p:txBody>
      </p:sp>
    </p:spTree>
    <p:extLst>
      <p:ext uri="{BB962C8B-B14F-4D97-AF65-F5344CB8AC3E}">
        <p14:creationId xmlns:p14="http://schemas.microsoft.com/office/powerpoint/2010/main" val="87577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Steps to make simple client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018" y="1360793"/>
            <a:ext cx="8488115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2800" dirty="0" smtClean="0">
                <a:latin typeface="Lucida Console"/>
                <a:cs typeface="Lucida Console"/>
              </a:rPr>
              <a:t>1</a:t>
            </a:r>
            <a:r>
              <a:rPr lang="en-US" sz="2800" dirty="0" smtClean="0">
                <a:latin typeface="Lucida Console"/>
                <a:cs typeface="Lucida Console"/>
              </a:rPr>
              <a:t>. Import </a:t>
            </a:r>
            <a:r>
              <a:rPr lang="en-US" sz="2800" dirty="0">
                <a:latin typeface="Lucida Console"/>
                <a:cs typeface="Lucida Console"/>
              </a:rPr>
              <a:t>required Package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r>
              <a:rPr lang="en-US" sz="2800" dirty="0">
                <a:latin typeface="Lucida Console"/>
                <a:cs typeface="Lucida Console"/>
              </a:rPr>
              <a:t>Connect / Open a Socket with Server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3"/>
            </a:pPr>
            <a:r>
              <a:rPr lang="en-US" sz="2800" dirty="0">
                <a:latin typeface="Lucida Console"/>
                <a:cs typeface="Lucida Console"/>
              </a:rPr>
              <a:t>Get I/O Streams of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r>
              <a:rPr lang="en-US" sz="2800" dirty="0">
                <a:latin typeface="Lucida Console"/>
                <a:cs typeface="Lucida Console"/>
              </a:rPr>
              <a:t>Send / Receive Message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5"/>
            </a:pPr>
            <a:r>
              <a:rPr lang="en-US" sz="2800" dirty="0">
                <a:latin typeface="Lucida Console"/>
                <a:cs typeface="Lucida Console"/>
              </a:rPr>
              <a:t>Close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0406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Simple Client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305" y="1369462"/>
            <a:ext cx="8296433" cy="468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2800" dirty="0" smtClean="0">
                <a:latin typeface="Lucida Console"/>
                <a:cs typeface="Lucida Console"/>
              </a:rPr>
              <a:t>1.	Import </a:t>
            </a:r>
            <a:r>
              <a:rPr lang="en-US" sz="2800" dirty="0">
                <a:latin typeface="Lucida Console"/>
                <a:cs typeface="Lucida Console"/>
              </a:rPr>
              <a:t>required Package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	import </a:t>
            </a:r>
            <a:r>
              <a:rPr lang="en-US" sz="2800" dirty="0" err="1">
                <a:latin typeface="Lucida Console"/>
                <a:cs typeface="Lucida Console"/>
              </a:rPr>
              <a:t>java.net</a:t>
            </a:r>
            <a:r>
              <a:rPr lang="en-US" sz="2800" dirty="0">
                <a:latin typeface="Lucida Console"/>
                <a:cs typeface="Lucida Console"/>
              </a:rPr>
              <a:t>.*;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	import </a:t>
            </a:r>
            <a:r>
              <a:rPr lang="en-US" sz="2800" dirty="0" err="1">
                <a:latin typeface="Lucida Console"/>
                <a:cs typeface="Lucida Console"/>
              </a:rPr>
              <a:t>java.io</a:t>
            </a:r>
            <a:r>
              <a:rPr lang="en-US" sz="2800" dirty="0">
                <a:latin typeface="Lucida Console"/>
                <a:cs typeface="Lucida Console"/>
              </a:rPr>
              <a:t>.*</a:t>
            </a:r>
            <a:r>
              <a:rPr lang="en-US" sz="2800" dirty="0" smtClean="0">
                <a:latin typeface="Lucida Console"/>
                <a:cs typeface="Lucida Console"/>
              </a:rPr>
              <a:t>;</a:t>
            </a: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r>
              <a:rPr lang="en-US" sz="2800" dirty="0">
                <a:latin typeface="Lucida Console"/>
                <a:cs typeface="Lucida Console"/>
              </a:rPr>
              <a:t>Connect / Open a Socket with </a:t>
            </a:r>
            <a:r>
              <a:rPr lang="en-US" sz="2800" dirty="0" smtClean="0">
                <a:latin typeface="Lucida Console"/>
                <a:cs typeface="Lucida Console"/>
              </a:rPr>
              <a:t>Server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endParaRPr lang="en-US" sz="2800" dirty="0">
              <a:latin typeface="Lucida Console"/>
              <a:cs typeface="Lucida Console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Lucida Console"/>
                <a:cs typeface="Lucida Console"/>
              </a:rPr>
              <a:t>	</a:t>
            </a:r>
            <a:r>
              <a:rPr lang="en-US" sz="2400" dirty="0">
                <a:latin typeface="Lucida Console"/>
                <a:cs typeface="Lucida Console"/>
              </a:rPr>
              <a:t>Socket s = new Socket(</a:t>
            </a:r>
            <a:r>
              <a:rPr lang="ja-JP" altLang="en-US" sz="2400" dirty="0">
                <a:latin typeface="Lucida Console"/>
                <a:cs typeface="Lucida Console"/>
              </a:rPr>
              <a:t>“</a:t>
            </a:r>
            <a:r>
              <a:rPr lang="en-US" sz="2400" dirty="0" err="1">
                <a:latin typeface="Lucida Console"/>
                <a:cs typeface="Lucida Console"/>
              </a:rPr>
              <a:t>sAdd</a:t>
            </a:r>
            <a:r>
              <a:rPr lang="ja-JP" altLang="en-US" sz="2400" dirty="0">
                <a:latin typeface="Lucida Console"/>
                <a:cs typeface="Lucida Console"/>
              </a:rPr>
              <a:t>”</a:t>
            </a:r>
            <a:r>
              <a:rPr lang="en-US" sz="2400" dirty="0">
                <a:latin typeface="Lucida Console"/>
                <a:cs typeface="Lucida Console"/>
              </a:rPr>
              <a:t>, </a:t>
            </a:r>
            <a:r>
              <a:rPr lang="en-US" sz="2400" dirty="0" err="1">
                <a:latin typeface="Lucida Console"/>
                <a:cs typeface="Lucida Console"/>
              </a:rPr>
              <a:t>sPort</a:t>
            </a:r>
            <a:r>
              <a:rPr lang="en-US" sz="2400" dirty="0">
                <a:latin typeface="Lucida Console"/>
                <a:cs typeface="Lucida Console"/>
              </a:rPr>
              <a:t>);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069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23087</TotalTime>
  <Words>637</Words>
  <Application>Microsoft Macintosh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592</cp:revision>
  <dcterms:created xsi:type="dcterms:W3CDTF">2012-02-15T19:28:42Z</dcterms:created>
  <dcterms:modified xsi:type="dcterms:W3CDTF">2017-06-09T11:26:47Z</dcterms:modified>
</cp:coreProperties>
</file>