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308" r:id="rId5"/>
    <p:sldId id="309" r:id="rId6"/>
    <p:sldId id="311" r:id="rId7"/>
    <p:sldId id="310" r:id="rId8"/>
    <p:sldId id="312" r:id="rId9"/>
    <p:sldId id="313" r:id="rId10"/>
    <p:sldId id="314" r:id="rId11"/>
    <p:sldId id="262" r:id="rId12"/>
    <p:sldId id="266" r:id="rId13"/>
    <p:sldId id="272" r:id="rId14"/>
    <p:sldId id="278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angelikalanger.com/GenericsFAQ/JavaGenericsFAQ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www.eclemm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Unit 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8" y="1593870"/>
            <a:ext cx="813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Unit tests – test single unit of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functionality</a:t>
            </a: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For each class or interface some unit tests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It’s good to use test-first style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Your code is high quality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You frame problems before work code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With UT it’s easy to make changes and experiment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Cost – 20%-50% more work. Think of it as investment.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UT types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Basic – for small to medium sized inputs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Advanced – complex cases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Edge – empty string, empty list, &lt; instead &lt;=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UT makes you act like a client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425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Using Generic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Before Java SE 5.0 generic programming in Java was always achieved with inheritance.</a:t>
            </a:r>
          </a:p>
          <a:p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ArrayList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example: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 class 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ArrayList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{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public Object get(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) {….}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 void add(Object o) {….}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…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 Object[] </a:t>
            </a:r>
            <a:r>
              <a:rPr lang="en-US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elementData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;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}</a:t>
            </a:r>
          </a:p>
          <a:p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Problems: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 cast is necessary when you get values</a:t>
            </a:r>
          </a:p>
          <a:p>
            <a:pPr marL="914400" lvl="1" indent="-457200">
              <a:buAutoNum type="arabicPeriod"/>
            </a:pPr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No error checking when you add values</a:t>
            </a:r>
          </a:p>
        </p:txBody>
      </p:sp>
    </p:spTree>
    <p:extLst>
      <p:ext uri="{BB962C8B-B14F-4D97-AF65-F5344CB8AC3E}">
        <p14:creationId xmlns:p14="http://schemas.microsoft.com/office/powerpoint/2010/main" val="11921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Using Generic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Generics offer better solution: </a:t>
            </a: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type </a:t>
            </a: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parameters</a:t>
            </a:r>
          </a:p>
          <a:p>
            <a:pPr marL="800100" lvl="1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ArrayList&lt;String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&gt; files = new ArrayList&lt;String&gt;();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You can not create ArrayList&lt;int&gt;, we use ArrayList&lt;Integer&gt; instead 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Boxing/Unboxing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Unboxing does not work with == or !=</a:t>
            </a:r>
          </a:p>
          <a:p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List&lt;Integer&gt;a,b;</a:t>
            </a:r>
          </a:p>
          <a:p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a.get(0)==b.get(0) – compares pointers!</a:t>
            </a:r>
          </a:p>
        </p:txBody>
      </p:sp>
    </p:spTree>
    <p:extLst>
      <p:ext uri="{BB962C8B-B14F-4D97-AF65-F5344CB8AC3E}">
        <p14:creationId xmlns:p14="http://schemas.microsoft.com/office/powerpoint/2010/main" val="141237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Our Generic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 class notFoo&lt;T&gt; {...</a:t>
            </a:r>
            <a:endParaRPr lang="sq-AL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</a:t>
            </a:r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ublic claas Pair&lt;T, U&gt; {...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</a:t>
            </a:r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rivate T first;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&lt;T extends Number&gt; - a constraint about </a:t>
            </a:r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Pair class example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Generic Method:</a:t>
            </a:r>
          </a:p>
          <a:p>
            <a:pPr lvl="1"/>
            <a:r>
              <a:rPr lang="sq-AL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 static &lt;T&gt; T getMiddle(T[] a){</a:t>
            </a:r>
          </a:p>
          <a:p>
            <a:pPr lvl="1"/>
            <a:r>
              <a:rPr lang="sq-AL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return a[a.length/2];</a:t>
            </a:r>
          </a:p>
          <a:p>
            <a:pPr lvl="1"/>
            <a:r>
              <a:rPr lang="sq-AL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}</a:t>
            </a:r>
          </a:p>
          <a:p>
            <a:pPr lvl="1"/>
            <a:endParaRPr lang="sq-AL" sz="20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double mid = class.getMiddle(3.14, 1234, 0); - </a:t>
            </a:r>
            <a:r>
              <a:rPr lang="sq-AL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error</a:t>
            </a:r>
            <a:endParaRPr lang="sq-AL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5632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Our Generic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The Virtual Machine does not have objects with generic types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The type variables are </a:t>
            </a: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erased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and replaced by their bounding types(or </a:t>
            </a: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Object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for variables without bounds)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Bridge methods are synthesized to perserve polymorphism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Casts are inserted as necessary to preserve type safety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Differens between C++ and Java </a:t>
            </a:r>
            <a:r>
              <a:rPr lang="sq-AL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generics in </a:t>
            </a:r>
            <a:r>
              <a:rPr lang="sq-AL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erasure turns Pair&lt;String&gt; </a:t>
            </a:r>
            <a:r>
              <a:rPr lang="sq-AL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and Pair&lt;Integer</a:t>
            </a:r>
            <a:r>
              <a:rPr lang="sq-AL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&gt; 	classes into raw Pair type.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4456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Restrictions and Limitations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7249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Pair&lt;int&gt; - can’t store int in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Object</a:t>
            </a:r>
          </a:p>
          <a:p>
            <a:pPr marL="342900" indent="-342900">
              <a:buFont typeface="Arial"/>
              <a:buChar char="•"/>
            </a:pP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instanceof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Pair&lt;String&gt; same as </a:t>
            </a:r>
            <a:r>
              <a:rPr lang="sq-AL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instanceof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 Pair</a:t>
            </a:r>
            <a:endParaRPr lang="sq-AL" sz="2000" i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lvl="1"/>
            <a:endParaRPr lang="sq-AL" sz="2000" dirty="0" smtClean="0">
              <a:solidFill>
                <a:srgbClr val="98480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lvl="1"/>
            <a:r>
              <a:rPr lang="sq-AL" sz="2000" dirty="0" smtClean="0">
                <a:solidFill>
                  <a:srgbClr val="9848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Pair&lt;String</a:t>
            </a:r>
            <a:r>
              <a:rPr lang="sq-AL" sz="2000" dirty="0" smtClean="0">
                <a:solidFill>
                  <a:srgbClr val="9848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&gt; str;</a:t>
            </a:r>
          </a:p>
          <a:p>
            <a:r>
              <a:rPr lang="sq-AL" sz="2000" dirty="0" smtClean="0">
                <a:solidFill>
                  <a:srgbClr val="9848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Pair&lt;Emploee&gt; emp;</a:t>
            </a:r>
          </a:p>
          <a:p>
            <a:r>
              <a:rPr lang="sq-AL" sz="2000" dirty="0">
                <a:solidFill>
                  <a:srgbClr val="9848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	</a:t>
            </a:r>
            <a:r>
              <a:rPr lang="sq-AL" sz="2000" dirty="0" smtClean="0">
                <a:solidFill>
                  <a:srgbClr val="9848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if(str.getClass()==emp.getClass()) //they are equal!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Pair&lt;String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&gt;[] t = new Pair&lt;String&gt;[10];  - ArrayStoreException! – use ArrayList instead</a:t>
            </a:r>
          </a:p>
          <a:p>
            <a:pPr marL="342900" indent="-342900">
              <a:buFont typeface="Arial"/>
              <a:buChar char="•"/>
            </a:pP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There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is no relationship between Pair&lt;T&gt; and Pair&lt;S&gt;</a:t>
            </a:r>
          </a:p>
          <a:p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lvl="1"/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  <a:hlinkClick r:id="rId5"/>
              </a:rPr>
              <a:t>useful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  <a:hlinkClick r:id="rId5"/>
              </a:rPr>
              <a:t>link on Generics</a:t>
            </a:r>
            <a:endParaRPr lang="sq-AL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1481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Java Generics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Validation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Formal </a:t>
            </a:r>
            <a:r>
              <a:rPr lang="en-US" sz="2400" dirty="0" smtClean="0">
                <a:latin typeface="Lucida Console"/>
                <a:cs typeface="Lucida Console"/>
              </a:rPr>
              <a:t>reasoning or Verification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Code </a:t>
            </a:r>
            <a:r>
              <a:rPr lang="en-US" sz="2400" dirty="0" smtClean="0">
                <a:latin typeface="Lucida Console"/>
                <a:cs typeface="Lucida Console"/>
              </a:rPr>
              <a:t>review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Testing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 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Lucida Console"/>
                <a:cs typeface="Lucida Console"/>
              </a:rPr>
              <a:t>1 - 10 defects/</a:t>
            </a:r>
            <a:r>
              <a:rPr lang="en-US" sz="2000" dirty="0" err="1">
                <a:latin typeface="Lucida Console"/>
                <a:cs typeface="Lucida Console"/>
              </a:rPr>
              <a:t>kloc</a:t>
            </a:r>
            <a:r>
              <a:rPr lang="en-US" sz="2000" dirty="0">
                <a:latin typeface="Lucida Console"/>
                <a:cs typeface="Lucida Console"/>
              </a:rPr>
              <a:t>: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Typical </a:t>
            </a:r>
            <a:r>
              <a:rPr lang="en-US" sz="2000" dirty="0">
                <a:latin typeface="Lucida Console"/>
                <a:cs typeface="Lucida Console"/>
              </a:rPr>
              <a:t>industry software.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Lucida Console"/>
                <a:cs typeface="Lucida Console"/>
              </a:rPr>
              <a:t>0.1 - 1 defects/</a:t>
            </a:r>
            <a:r>
              <a:rPr lang="en-US" sz="2000" dirty="0" err="1">
                <a:latin typeface="Lucida Console"/>
                <a:cs typeface="Lucida Console"/>
              </a:rPr>
              <a:t>kloc</a:t>
            </a:r>
            <a:r>
              <a:rPr lang="en-US" sz="2000" dirty="0">
                <a:latin typeface="Lucida Console"/>
                <a:cs typeface="Lucida Console"/>
              </a:rPr>
              <a:t>: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High</a:t>
            </a:r>
            <a:r>
              <a:rPr lang="en-US" sz="2000" dirty="0">
                <a:latin typeface="Lucida Console"/>
                <a:cs typeface="Lucida Console"/>
              </a:rPr>
              <a:t>-quality validation. </a:t>
            </a:r>
            <a:r>
              <a:rPr lang="en-US" sz="2000" dirty="0" smtClean="0">
                <a:latin typeface="Lucida Console"/>
                <a:cs typeface="Lucida Console"/>
              </a:rPr>
              <a:t>Java libraries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latin typeface="Lucida Console"/>
                <a:cs typeface="Lucida Console"/>
              </a:rPr>
              <a:t>0.01 - 0.1 defects/</a:t>
            </a:r>
            <a:r>
              <a:rPr lang="en-US" sz="2000" dirty="0" err="1">
                <a:latin typeface="Lucida Console"/>
                <a:cs typeface="Lucida Console"/>
              </a:rPr>
              <a:t>kloc</a:t>
            </a:r>
            <a:r>
              <a:rPr lang="en-US" sz="2000" dirty="0">
                <a:latin typeface="Lucida Console"/>
                <a:cs typeface="Lucida Console"/>
              </a:rPr>
              <a:t>: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dirty="0">
                <a:latin typeface="Lucida Console"/>
                <a:cs typeface="Lucida Console"/>
              </a:rPr>
              <a:t>very best, safety-critical </a:t>
            </a:r>
            <a:r>
              <a:rPr lang="en-US" sz="2000" dirty="0" smtClean="0">
                <a:latin typeface="Lucida Console"/>
                <a:cs typeface="Lucida Console"/>
              </a:rPr>
              <a:t>validation. NASA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921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Testing is Hard?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Exhaustive testing </a:t>
            </a:r>
            <a:r>
              <a:rPr lang="en-US" sz="2000" dirty="0">
                <a:latin typeface="Lucida Console"/>
                <a:cs typeface="Lucida Console"/>
              </a:rPr>
              <a:t>is infeasible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Sum of two integers has </a:t>
            </a:r>
            <a:r>
              <a:rPr lang="en-US" sz="2000" dirty="0">
                <a:latin typeface="Lucida Console"/>
                <a:cs typeface="Lucida Console"/>
              </a:rPr>
              <a:t>2^64 test cases</a:t>
            </a:r>
            <a:r>
              <a:rPr lang="en-US" sz="2000" dirty="0" smtClean="0">
                <a:latin typeface="Lucida Console"/>
                <a:cs typeface="Lucida Console"/>
              </a:rPr>
              <a:t>!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Haphazard testing </a:t>
            </a:r>
            <a:r>
              <a:rPr lang="en-US" sz="2000" dirty="0" smtClean="0">
                <a:latin typeface="Lucida Console"/>
                <a:cs typeface="Lucida Console"/>
              </a:rPr>
              <a:t>Testing does not work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(“just try it and see if it works”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Random or statistical testing </a:t>
            </a:r>
            <a:r>
              <a:rPr lang="en-US" sz="2000" dirty="0">
                <a:latin typeface="Lucida Console"/>
                <a:cs typeface="Lucida Console"/>
              </a:rPr>
              <a:t>doesn’t work well for software. </a:t>
            </a:r>
            <a:endParaRPr lang="en-US" sz="20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68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Test-First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Test early and </a:t>
            </a:r>
            <a:r>
              <a:rPr lang="en-US" sz="2400" dirty="0" smtClean="0">
                <a:latin typeface="Lucida Console"/>
                <a:cs typeface="Lucida Console"/>
              </a:rPr>
              <a:t>often!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Lucida Console"/>
              <a:cs typeface="Lucida Conso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Lucida Console"/>
                <a:cs typeface="Lucida Console"/>
              </a:rPr>
              <a:t>Write </a:t>
            </a:r>
            <a:r>
              <a:rPr lang="en-US" sz="2000" dirty="0">
                <a:latin typeface="Lucida Console"/>
                <a:cs typeface="Lucida Console"/>
              </a:rPr>
              <a:t>a specification for the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Lucida Console"/>
                <a:cs typeface="Lucida Console"/>
              </a:rPr>
              <a:t>Write tests that exercise the specification.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Lucida Console"/>
                <a:cs typeface="Lucida Console"/>
              </a:rPr>
              <a:t>Write the actual code. Once your code passes the tests you wrote, you’re done.</a:t>
            </a:r>
            <a:endParaRPr lang="en-US" sz="20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546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Black-box testing – test only public interfaces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White-box testing – test internals of </a:t>
            </a:r>
            <a:r>
              <a:rPr lang="sq-AL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classes</a:t>
            </a:r>
          </a:p>
          <a:p>
            <a:pPr marL="342900" indent="-342900">
              <a:buFont typeface="Arial"/>
              <a:buChar char="•"/>
            </a:pPr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Boundary-value tests – test extreme situations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Acceptance testing – tests from customer’s viewpoint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Load tests – test tsability</a:t>
            </a:r>
          </a:p>
          <a:p>
            <a:pPr marL="342900" indent="-342900">
              <a:buFont typeface="Arial"/>
              <a:buChar char="•"/>
            </a:pPr>
            <a:r>
              <a:rPr lang="sq-AL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Stress tests – go beyond load tests to know application limits.</a:t>
            </a:r>
          </a:p>
        </p:txBody>
      </p:sp>
    </p:spTree>
    <p:extLst>
      <p:ext uri="{BB962C8B-B14F-4D97-AF65-F5344CB8AC3E}">
        <p14:creationId xmlns:p14="http://schemas.microsoft.com/office/powerpoint/2010/main" val="40128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Testing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Choose test cases by partitioning</a:t>
            </a:r>
            <a:endParaRPr lang="en-US" sz="2000" b="1" dirty="0" smtClean="0">
              <a:latin typeface="Lucida Console"/>
              <a:cs typeface="Lucida Console"/>
            </a:endParaRPr>
          </a:p>
        </p:txBody>
      </p:sp>
      <p:pic>
        <p:nvPicPr>
          <p:cNvPr id="2" name="Picture 1" descr="parti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18" y="2724853"/>
            <a:ext cx="2846393" cy="21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Testing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/>
                <a:cs typeface="Lucida Console"/>
              </a:rPr>
              <a:t>multiply : </a:t>
            </a:r>
            <a:r>
              <a:rPr lang="en-US" sz="2000" b="1" dirty="0" err="1">
                <a:latin typeface="Lucida Console"/>
                <a:cs typeface="Lucida Console"/>
              </a:rPr>
              <a:t>BigInteger</a:t>
            </a:r>
            <a:r>
              <a:rPr lang="en-US" sz="2000" b="1" dirty="0">
                <a:latin typeface="Lucida Console"/>
                <a:cs typeface="Lucida Console"/>
              </a:rPr>
              <a:t> × </a:t>
            </a:r>
            <a:r>
              <a:rPr lang="en-US" sz="2000" b="1" dirty="0" err="1">
                <a:latin typeface="Lucida Console"/>
                <a:cs typeface="Lucida Console"/>
              </a:rPr>
              <a:t>BigInteger</a:t>
            </a:r>
            <a:r>
              <a:rPr lang="en-US" sz="2000" b="1" dirty="0">
                <a:latin typeface="Lucida Console"/>
                <a:cs typeface="Lucida Console"/>
              </a:rPr>
              <a:t> → </a:t>
            </a:r>
            <a:r>
              <a:rPr lang="en-US" sz="2000" b="1" dirty="0" err="1" smtClean="0">
                <a:latin typeface="Lucida Console"/>
                <a:cs typeface="Lucida Console"/>
              </a:rPr>
              <a:t>BigInteger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endParaRPr lang="en-US" sz="2000" b="1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Black-box testing</a:t>
            </a:r>
            <a:endParaRPr lang="en-US" sz="2000" dirty="0">
              <a:latin typeface="Lucida Console"/>
              <a:cs typeface="Lucida Console"/>
            </a:endParaRPr>
          </a:p>
          <a:p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multiply-parti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28" y="1954494"/>
            <a:ext cx="4535912" cy="46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7417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/>
                <a:cs typeface="Lucida Console"/>
              </a:rPr>
              <a:t>Statement </a:t>
            </a:r>
            <a:r>
              <a:rPr lang="en-US" sz="2000" b="1" dirty="0" smtClean="0">
                <a:latin typeface="Lucida Console"/>
                <a:cs typeface="Lucida Console"/>
              </a:rPr>
              <a:t>coverage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is </a:t>
            </a:r>
            <a:r>
              <a:rPr lang="en-US" sz="2000" dirty="0">
                <a:latin typeface="Lucida Console"/>
                <a:cs typeface="Lucida Console"/>
              </a:rPr>
              <a:t>every statement run by some test case</a:t>
            </a:r>
            <a:r>
              <a:rPr lang="en-US" sz="2000" dirty="0" smtClean="0">
                <a:latin typeface="Lucida Console"/>
                <a:cs typeface="Lucida Console"/>
              </a:rPr>
              <a:t>?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b="1" dirty="0">
                <a:latin typeface="Lucida Console"/>
                <a:cs typeface="Lucida Console"/>
              </a:rPr>
              <a:t>Branch coverage 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for </a:t>
            </a:r>
            <a:r>
              <a:rPr lang="en-US" sz="2000" dirty="0">
                <a:latin typeface="Lucida Console"/>
                <a:cs typeface="Lucida Console"/>
              </a:rPr>
              <a:t>every if or while statement in the program, are both the true and the false direction taken by some test case</a:t>
            </a:r>
            <a:r>
              <a:rPr lang="en-US" sz="2000" dirty="0" smtClean="0">
                <a:latin typeface="Lucida Console"/>
                <a:cs typeface="Lucida Console"/>
              </a:rPr>
              <a:t>?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b="1" dirty="0">
                <a:latin typeface="Lucida Console"/>
                <a:cs typeface="Lucida Console"/>
              </a:rPr>
              <a:t>Path coverage 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is </a:t>
            </a:r>
            <a:r>
              <a:rPr lang="en-US" sz="2000" dirty="0">
                <a:latin typeface="Lucida Console"/>
                <a:cs typeface="Lucida Console"/>
              </a:rPr>
              <a:t>every possible combination of branches — every path through the program — taken by some test case</a:t>
            </a:r>
            <a:r>
              <a:rPr lang="en-US" sz="2000" dirty="0" smtClean="0">
                <a:latin typeface="Lucida Console"/>
                <a:cs typeface="Lucida Console"/>
              </a:rPr>
              <a:t>?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good code coverage tool for Eclipse is </a:t>
            </a:r>
            <a:r>
              <a:rPr lang="en-US" sz="2000" dirty="0">
                <a:hlinkClick r:id="rId5"/>
              </a:rPr>
              <a:t>EclEmma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6105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465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175</cp:revision>
  <dcterms:created xsi:type="dcterms:W3CDTF">2012-02-15T19:28:42Z</dcterms:created>
  <dcterms:modified xsi:type="dcterms:W3CDTF">2017-03-14T12:04:46Z</dcterms:modified>
</cp:coreProperties>
</file>