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0" r:id="rId4"/>
    <p:sldId id="274" r:id="rId5"/>
    <p:sldId id="261" r:id="rId6"/>
    <p:sldId id="275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3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5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5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5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5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Design Tips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Being a Client should be easy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If implementation is complex – fine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Thinking in terms of implementation can be misleading for interface design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Exposed interface idea is much simpler then implementation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Example: String.indexOf()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If in documentation its hard to explain class usage – its a bad sign.</a:t>
            </a:r>
          </a:p>
        </p:txBody>
      </p:sp>
    </p:spTree>
    <p:extLst>
      <p:ext uri="{BB962C8B-B14F-4D97-AF65-F5344CB8AC3E}">
        <p14:creationId xmlns:p14="http://schemas.microsoft.com/office/powerpoint/2010/main" val="173890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Design Tips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Most common API design error is to expose each element of implementation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Example binary tree</a:t>
            </a:r>
          </a:p>
          <a:p>
            <a:pPr marL="1257300" lvl="2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Wrong  - getLeft(), getRight()</a:t>
            </a:r>
          </a:p>
          <a:p>
            <a:pPr marL="1257300" lvl="2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Right – findElement()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Operate On whole object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Example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Mail class</a:t>
            </a: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pPr marL="1257300" lvl="2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Wrong –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getStreet(), getCity(), getCountry()</a:t>
            </a: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pPr marL="1257300" lvl="2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Right –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getAddress()</a:t>
            </a: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6208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latin typeface="Lucida Console"/>
                <a:ea typeface="SimSun" charset="0"/>
                <a:cs typeface="Lucida Console"/>
              </a:rPr>
              <a:t>Design Tips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Invented interfaces for the client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String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Exposes an abstraction that its chars are numbered 0..len-1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Its easy to understand for client – but its a lie!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In reality String uses offset and length inside char[] array that is shared by other Strings too.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Actually different JVM implement Strings differently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File system browser abstraction</a:t>
            </a:r>
          </a:p>
        </p:txBody>
      </p:sp>
    </p:spTree>
    <p:extLst>
      <p:ext uri="{BB962C8B-B14F-4D97-AF65-F5344CB8AC3E}">
        <p14:creationId xmlns:p14="http://schemas.microsoft.com/office/powerpoint/2010/main" val="227285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418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-22418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64095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58582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latin typeface="Lucida Console"/>
                <a:ea typeface="SimSun" charset="0"/>
                <a:cs typeface="Lucida Console"/>
              </a:rPr>
              <a:t>Design Tips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71452"/>
            <a:ext cx="74459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Move the code to the data!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Most of the data used by a method should come from reciever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Other objects may be passed in as pointers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If method changes an object, than it should be a receiver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What if method requires 2 objects?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cart.hasItem(item) or item.inCart(cart) ?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Not all examples have tidy solution.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21798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Design Tips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Principle of least surprise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add(), length(),..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Have convinience methods that do common cases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Collection.add(obj) vs. insert(index, obj)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random.nextInt(n) vs.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/>
            </a:r>
            <a:br>
              <a:rPr lang="sq-AL" sz="2400" dirty="0" smtClean="0">
                <a:latin typeface="Lucida Console"/>
                <a:ea typeface="SimSun" charset="0"/>
                <a:cs typeface="Lucida Console"/>
              </a:rPr>
            </a:b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(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int)(rand()*n)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General vc. specific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1763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Design Tips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Calling the code in the obvious way should yield reasonable default behavior.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Bad design: C malloc()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Good desing: Java new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Worst desing: strncpy(dest, source, n)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Copy at most n chars from source to dest. Pad with “\0” chars id source has fewer than n chars.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4321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Next Lecture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Inheritance</a:t>
            </a:r>
            <a:endParaRPr lang="sq-AL" sz="2400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7644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Encapsulation</a:t>
            </a:r>
          </a:p>
          <a:p>
            <a:pPr marL="285750" indent="-285750">
              <a:buFont typeface="Arial"/>
              <a:buChar char="•"/>
            </a:pPr>
            <a:r>
              <a:rPr lang="sq-AL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OOP Design</a:t>
            </a: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Avoiding Debugging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279" y="1593870"/>
            <a:ext cx="744593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Make bugs impossible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Static checking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Dynamic checking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Immutability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b="1" i="1" dirty="0" smtClean="0">
                <a:latin typeface="Lucida Console"/>
                <a:ea typeface="SimSun" charset="0"/>
                <a:cs typeface="Lucida Console"/>
              </a:rPr>
              <a:t>final</a:t>
            </a: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 keyword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Localize bugs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Assertions</a:t>
            </a:r>
          </a:p>
          <a:p>
            <a:pPr lvl="2"/>
            <a:r>
              <a:rPr lang="en-US" dirty="0">
                <a:latin typeface="Lucida Console"/>
                <a:cs typeface="Lucida Console"/>
              </a:rPr>
              <a:t>public double </a:t>
            </a:r>
            <a:r>
              <a:rPr lang="en-US" dirty="0" err="1">
                <a:latin typeface="Lucida Console"/>
                <a:cs typeface="Lucida Console"/>
              </a:rPr>
              <a:t>sqrt</a:t>
            </a:r>
            <a:r>
              <a:rPr lang="en-US" dirty="0">
                <a:latin typeface="Lucida Console"/>
                <a:cs typeface="Lucida Console"/>
              </a:rPr>
              <a:t>(double x) {</a:t>
            </a:r>
          </a:p>
          <a:p>
            <a:pPr lvl="2"/>
            <a:r>
              <a:rPr lang="it-IT" dirty="0">
                <a:latin typeface="Lucida Console"/>
                <a:cs typeface="Lucida Console"/>
              </a:rPr>
              <a:t>    </a:t>
            </a:r>
            <a:r>
              <a:rPr lang="it-IT" dirty="0" err="1">
                <a:latin typeface="Lucida Console"/>
                <a:cs typeface="Lucida Console"/>
              </a:rPr>
              <a:t>assert</a:t>
            </a:r>
            <a:r>
              <a:rPr lang="it-IT" dirty="0">
                <a:latin typeface="Lucida Console"/>
                <a:cs typeface="Lucida Console"/>
              </a:rPr>
              <a:t> x &gt;= 0;</a:t>
            </a:r>
          </a:p>
          <a:p>
            <a:pPr lvl="2"/>
            <a:r>
              <a:rPr lang="en-US" dirty="0">
                <a:latin typeface="Lucida Console"/>
                <a:cs typeface="Lucida Console"/>
              </a:rPr>
              <a:t>    double r;</a:t>
            </a:r>
          </a:p>
          <a:p>
            <a:pPr lvl="2"/>
            <a:r>
              <a:rPr lang="en-US" dirty="0">
                <a:latin typeface="Lucida Console"/>
                <a:cs typeface="Lucida Console"/>
              </a:rPr>
              <a:t>    ... // compute result r</a:t>
            </a:r>
          </a:p>
          <a:p>
            <a:pPr lvl="2"/>
            <a:r>
              <a:rPr lang="it-IT" dirty="0">
                <a:latin typeface="Lucida Console"/>
                <a:cs typeface="Lucida Console"/>
              </a:rPr>
              <a:t>    </a:t>
            </a:r>
            <a:r>
              <a:rPr lang="it-IT" dirty="0" err="1">
                <a:latin typeface="Lucida Console"/>
                <a:cs typeface="Lucida Console"/>
              </a:rPr>
              <a:t>assert</a:t>
            </a:r>
            <a:r>
              <a:rPr lang="it-IT" dirty="0">
                <a:latin typeface="Lucida Console"/>
                <a:cs typeface="Lucida Console"/>
              </a:rPr>
              <a:t> </a:t>
            </a:r>
            <a:r>
              <a:rPr lang="it-IT" dirty="0" err="1">
                <a:latin typeface="Lucida Console"/>
                <a:cs typeface="Lucida Console"/>
              </a:rPr>
              <a:t>Math.abs</a:t>
            </a:r>
            <a:r>
              <a:rPr lang="it-IT" dirty="0">
                <a:latin typeface="Lucida Console"/>
                <a:cs typeface="Lucida Console"/>
              </a:rPr>
              <a:t>(</a:t>
            </a:r>
            <a:r>
              <a:rPr lang="it-IT" dirty="0" err="1">
                <a:latin typeface="Lucida Console"/>
                <a:cs typeface="Lucida Console"/>
              </a:rPr>
              <a:t>r</a:t>
            </a:r>
            <a:r>
              <a:rPr lang="it-IT" dirty="0">
                <a:latin typeface="Lucida Console"/>
                <a:cs typeface="Lucida Console"/>
              </a:rPr>
              <a:t>*</a:t>
            </a:r>
            <a:r>
              <a:rPr lang="it-IT" dirty="0" err="1">
                <a:latin typeface="Lucida Console"/>
                <a:cs typeface="Lucida Console"/>
              </a:rPr>
              <a:t>r</a:t>
            </a:r>
            <a:r>
              <a:rPr lang="it-IT" dirty="0">
                <a:latin typeface="Lucida Console"/>
                <a:cs typeface="Lucida Console"/>
              </a:rPr>
              <a:t> - x) &lt; .0001;</a:t>
            </a:r>
          </a:p>
          <a:p>
            <a:pPr lvl="2"/>
            <a:r>
              <a:rPr lang="en-US" dirty="0">
                <a:latin typeface="Lucida Console"/>
                <a:cs typeface="Lucida Console"/>
              </a:rPr>
              <a:t>    return r;</a:t>
            </a:r>
          </a:p>
          <a:p>
            <a:pPr lvl="2"/>
            <a:r>
              <a:rPr lang="en-US" dirty="0" smtClean="0">
                <a:latin typeface="Lucida Console"/>
                <a:cs typeface="Lucida Console"/>
              </a:rPr>
              <a:t>}</a:t>
            </a:r>
            <a:endParaRPr lang="sq-AL" sz="2000" dirty="0" smtClean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Modularity and Encapsulation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Good OOP design</a:t>
            </a:r>
          </a:p>
        </p:txBody>
      </p:sp>
    </p:spTree>
    <p:extLst>
      <p:ext uri="{BB962C8B-B14F-4D97-AF65-F5344CB8AC3E}">
        <p14:creationId xmlns:p14="http://schemas.microsoft.com/office/powerpoint/2010/main" val="127405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Objects and Classes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279" y="1593870"/>
            <a:ext cx="7445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Objects and Classes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Object’s behavior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Objects’s state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Objects’s identity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Relationships between Classes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Composition(“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use-a”)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Aggregation(“has-a”)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Inheritance(“is-a”)</a:t>
            </a:r>
          </a:p>
          <a:p>
            <a:pPr marL="342900" indent="-342900">
              <a:buFont typeface="Arial"/>
              <a:buChar char="•"/>
            </a:pPr>
            <a:endParaRPr lang="sq-AL" sz="2400" dirty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72411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Why use OOP design?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Large systems hit n^2 limit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Interface vs. Implementation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There should be an asymmtry between those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Advantages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Modularity avoids n^2 limit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Code re-use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Team programming</a:t>
            </a:r>
          </a:p>
          <a:p>
            <a:pPr marL="342900" indent="-342900">
              <a:buFont typeface="Arial"/>
              <a:buChar char="•"/>
            </a:pPr>
            <a:endParaRPr lang="sq-AL" sz="2400" dirty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5979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Encapsulation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493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Encapsulation means building walls around a </a:t>
            </a:r>
            <a:r>
              <a:rPr lang="en-US" sz="2400" dirty="0" smtClean="0">
                <a:latin typeface="Lucida Console"/>
                <a:cs typeface="Lucida Console"/>
              </a:rPr>
              <a:t>module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Access control – public/private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Variable scope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Minimize scope of variables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Always declare loop variable in the for-loop initializer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Declare variable only when you need it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Avoid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84479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Encapsulation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The Object alone is responsible for its own state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A way to give the object its “black box” behavior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Client depends on public interface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Each object provides some service for other objects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Software as a service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API Design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Point.java </a:t>
            </a: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example</a:t>
            </a:r>
            <a:endParaRPr lang="sq-AL" sz="20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6354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ShoppingCart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Suppose your .com has some checkout process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Cart stores (has-a) a collection of Items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Cart strores a shipping choice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Operations: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add/remove Item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get sum of item prices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get shipping price(depends on shipping choice and items)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get total price</a:t>
            </a:r>
            <a:endParaRPr lang="sq-AL" sz="2000" dirty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Convinient for clients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We do not depend on how Cart stores data</a:t>
            </a:r>
          </a:p>
        </p:txBody>
      </p:sp>
    </p:spTree>
    <p:extLst>
      <p:ext uri="{BB962C8B-B14F-4D97-AF65-F5344CB8AC3E}">
        <p14:creationId xmlns:p14="http://schemas.microsoft.com/office/powerpoint/2010/main" val="199448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OOP Interface/API Design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OO Design is more important than any particular implementation technology(even Java)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OOP principles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Encapsulation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>
                <a:latin typeface="Lucida Console"/>
                <a:ea typeface="SimSun" charset="0"/>
                <a:cs typeface="Lucida Console"/>
              </a:rPr>
              <a:t>Interface should be client </a:t>
            </a: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oriented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Program to an interface not an implementation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Advantages of interface-based approach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The ability to change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Freedom in implementing interfaces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The ability to provide simple test and stub implementations</a:t>
            </a:r>
          </a:p>
          <a:p>
            <a:pPr marL="800100" lvl="1" indent="-342900">
              <a:buFont typeface="Arial"/>
              <a:buChar char="•"/>
            </a:pPr>
            <a:endParaRPr lang="sq-AL" sz="20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7657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10161</TotalTime>
  <Words>647</Words>
  <Application>Microsoft Macintosh PowerPoint</Application>
  <PresentationFormat>On-screen Show (4:3)</PresentationFormat>
  <Paragraphs>133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227</cp:revision>
  <dcterms:created xsi:type="dcterms:W3CDTF">2012-02-15T19:28:42Z</dcterms:created>
  <dcterms:modified xsi:type="dcterms:W3CDTF">2017-03-17T10:36:22Z</dcterms:modified>
</cp:coreProperties>
</file>