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2" r:id="rId6"/>
    <p:sldId id="270" r:id="rId7"/>
    <p:sldId id="263" r:id="rId8"/>
    <p:sldId id="264" r:id="rId9"/>
    <p:sldId id="265" r:id="rId10"/>
    <p:sldId id="267" r:id="rId11"/>
    <p:sldId id="271" r:id="rId12"/>
    <p:sldId id="272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04" d="100"/>
          <a:sy n="104" d="100"/>
        </p:scale>
        <p:origin x="-6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ობიექტზე ორიენტირებული პროგრამირება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5739" y="1700700"/>
            <a:ext cx="74874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ucida Console"/>
                <a:cs typeface="Lucida Console"/>
              </a:rPr>
              <a:t>Student Class:</a:t>
            </a: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public </a:t>
            </a:r>
            <a:r>
              <a:rPr lang="en-US" sz="2400" b="1" dirty="0" err="1" smtClean="0">
                <a:latin typeface="Lucida Console"/>
                <a:cs typeface="Lucida Console"/>
              </a:rPr>
              <a:t>boolean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b="1" dirty="0" err="1" smtClean="0">
                <a:latin typeface="Lucida Console"/>
                <a:cs typeface="Lucida Console"/>
              </a:rPr>
              <a:t>isIrate</a:t>
            </a:r>
            <a:r>
              <a:rPr lang="en-US" sz="2400" b="1" dirty="0" smtClean="0">
                <a:latin typeface="Lucida Console"/>
                <a:cs typeface="Lucida Console"/>
              </a:rPr>
              <a:t>(){</a:t>
            </a:r>
            <a:br>
              <a:rPr lang="en-US" sz="2400" b="1" dirty="0" smtClean="0">
                <a:latin typeface="Lucida Console"/>
                <a:cs typeface="Lucida Console"/>
              </a:rPr>
            </a:br>
            <a:r>
              <a:rPr lang="en-US" sz="2400" b="1" dirty="0" smtClean="0">
                <a:latin typeface="Lucida Console"/>
                <a:cs typeface="Lucida Console"/>
              </a:rPr>
              <a:t>		return (</a:t>
            </a:r>
            <a:r>
              <a:rPr lang="en-US" sz="2400" b="1" dirty="0" err="1" smtClean="0">
                <a:latin typeface="Lucida Console"/>
                <a:cs typeface="Lucida Console"/>
              </a:rPr>
              <a:t>getStress</a:t>
            </a:r>
            <a:r>
              <a:rPr lang="en-US" sz="2400" b="1" dirty="0" smtClean="0">
                <a:latin typeface="Lucida Console"/>
                <a:cs typeface="Lucida Console"/>
              </a:rPr>
              <a:t>() &gt;= 100);</a:t>
            </a:r>
          </a:p>
          <a:p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What does </a:t>
            </a:r>
            <a:r>
              <a:rPr lang="en-US" sz="2400" b="1" dirty="0" err="1" smtClean="0">
                <a:latin typeface="Lucida Console"/>
                <a:cs typeface="Lucida Console"/>
              </a:rPr>
              <a:t>g.isIrate</a:t>
            </a:r>
            <a:r>
              <a:rPr lang="en-US" sz="2400" b="1" dirty="0" smtClean="0">
                <a:latin typeface="Lucida Console"/>
                <a:cs typeface="Lucida Console"/>
              </a:rPr>
              <a:t>()</a:t>
            </a:r>
            <a:r>
              <a:rPr lang="en-US" sz="2400" b="1" dirty="0" smtClean="0">
                <a:latin typeface="Lucida Console"/>
                <a:cs typeface="Lucida Console"/>
              </a:rPr>
              <a:t>?</a:t>
            </a:r>
          </a:p>
          <a:p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The code does the right thing!</a:t>
            </a:r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441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Cannot </a:t>
            </a:r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“Narrow</a:t>
            </a:r>
            <a:r>
              <a:rPr lang="sq-AL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” P</a:t>
            </a:r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arams</a:t>
            </a:r>
            <a:endParaRPr lang="sq-AL" sz="2800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class Food{</a:t>
            </a:r>
          </a:p>
          <a:p>
            <a:r>
              <a:rPr lang="sq-AL" sz="2400" dirty="0">
                <a:latin typeface="Lucida Console"/>
                <a:ea typeface="SimSun" charset="0"/>
                <a:cs typeface="Lucida Console"/>
              </a:rPr>
              <a:t>	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	boolean same(Food food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){...</a:t>
            </a: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400" dirty="0">
                <a:latin typeface="Lucida Console"/>
                <a:ea typeface="SimSun" charset="0"/>
                <a:cs typeface="Lucida Console"/>
              </a:rPr>
              <a:t>c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lass Candy extends Food {</a:t>
            </a:r>
          </a:p>
          <a:p>
            <a:r>
              <a:rPr lang="sq-AL" sz="2400" dirty="0">
                <a:latin typeface="Lucida Console"/>
                <a:ea typeface="SimSun" charset="0"/>
                <a:cs typeface="Lucida Console"/>
              </a:rPr>
              <a:t>	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	boolean same(Candy candy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){...</a:t>
            </a: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400" dirty="0">
                <a:latin typeface="Lucida Console"/>
                <a:ea typeface="SimSun" charset="0"/>
                <a:cs typeface="Lucida Console"/>
              </a:rPr>
              <a:t>void eat(Food food){</a:t>
            </a:r>
          </a:p>
          <a:p>
            <a:pPr lvl="2"/>
            <a:r>
              <a:rPr lang="sq-AL" sz="2400" dirty="0">
                <a:latin typeface="Lucida Console"/>
                <a:ea typeface="SimSun" charset="0"/>
                <a:cs typeface="Lucida Console"/>
              </a:rPr>
              <a:t>if (food.same(broccoli))</a:t>
            </a:r>
          </a:p>
          <a:p>
            <a:pPr lvl="2"/>
            <a:r>
              <a:rPr lang="sq-AL" sz="2400" dirty="0">
                <a:latin typeface="Lucida Console"/>
                <a:ea typeface="SimSun" charset="0"/>
                <a:cs typeface="Lucida Console"/>
              </a:rPr>
              <a:t>	println(“broccoli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!”);</a:t>
            </a:r>
          </a:p>
          <a:p>
            <a:pPr lvl="2"/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solidFill>
                  <a:srgbClr val="FF0000"/>
                </a:solidFill>
                <a:latin typeface="Lucida Console"/>
                <a:ea typeface="SimSun" charset="0"/>
                <a:cs typeface="Lucida Console"/>
              </a:rPr>
              <a:t>Candy candy = new Candy();</a:t>
            </a:r>
          </a:p>
          <a:p>
            <a:r>
              <a:rPr lang="sq-AL" sz="2400" dirty="0">
                <a:solidFill>
                  <a:srgbClr val="FF0000"/>
                </a:solidFill>
                <a:latin typeface="Lucida Console"/>
                <a:ea typeface="SimSun" charset="0"/>
                <a:cs typeface="Lucida Console"/>
              </a:rPr>
              <a:t>	</a:t>
            </a:r>
            <a:r>
              <a:rPr lang="sq-AL" sz="2400" dirty="0" smtClean="0">
                <a:solidFill>
                  <a:srgbClr val="FF0000"/>
                </a:solidFill>
                <a:latin typeface="Lucida Console"/>
                <a:ea typeface="SimSun" charset="0"/>
                <a:cs typeface="Lucida Console"/>
              </a:rPr>
              <a:t>eat(candy);</a:t>
            </a:r>
            <a:endParaRPr lang="sq-AL" sz="2400" dirty="0">
              <a:solidFill>
                <a:srgbClr val="FF0000"/>
              </a:solidFill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8521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ea typeface="SimSun" charset="0"/>
                <a:cs typeface="Lucida Console"/>
              </a:rPr>
              <a:t>Cannot </a:t>
            </a:r>
            <a:r>
              <a:rPr lang="sq-AL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ea typeface="SimSun" charset="0"/>
                <a:cs typeface="Lucida Console"/>
              </a:rPr>
              <a:t>“Narrow</a:t>
            </a:r>
            <a:r>
              <a:rPr lang="sq-AL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ea typeface="SimSun" charset="0"/>
                <a:cs typeface="Lucida Console"/>
              </a:rPr>
              <a:t>” P</a:t>
            </a:r>
            <a:r>
              <a:rPr lang="sq-AL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ea typeface="SimSun" charset="0"/>
                <a:cs typeface="Lucida Console"/>
              </a:rPr>
              <a:t>arams</a:t>
            </a:r>
            <a:endParaRPr lang="sq-AL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Use @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Override</a:t>
            </a: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In Java 5 subclass method can narrow return type!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2683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Inheritance Syntax and Features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Student and Grad classes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Constructor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super/this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Designated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initializer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3442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5739" y="1700700"/>
            <a:ext cx="74874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ucida Console"/>
                <a:cs typeface="Lucida Console"/>
              </a:rPr>
              <a:t>Car Class:</a:t>
            </a:r>
          </a:p>
          <a:p>
            <a:r>
              <a:rPr lang="en-US" sz="2000" b="1" dirty="0">
                <a:latin typeface="Lucida Console"/>
                <a:cs typeface="Lucida Console"/>
              </a:rPr>
              <a:t>	</a:t>
            </a:r>
            <a:r>
              <a:rPr lang="en-US" sz="2000" b="1" dirty="0" smtClean="0">
                <a:latin typeface="Lucida Console"/>
                <a:cs typeface="Lucida Console"/>
              </a:rPr>
              <a:t>go(), stop(), turn(</a:t>
            </a:r>
            <a:r>
              <a:rPr lang="en-US" sz="2000" b="1" dirty="0" smtClean="0">
                <a:latin typeface="Lucida Console"/>
                <a:cs typeface="Lucida Console"/>
              </a:rPr>
              <a:t>)</a:t>
            </a:r>
          </a:p>
          <a:p>
            <a:endParaRPr lang="en-US" sz="2000" b="1" dirty="0" smtClean="0">
              <a:latin typeface="Lucida Console"/>
              <a:cs typeface="Lucida Console"/>
            </a:endParaRPr>
          </a:p>
          <a:p>
            <a:r>
              <a:rPr lang="en-US" sz="2000" b="1" dirty="0" err="1" smtClean="0">
                <a:latin typeface="Lucida Console"/>
                <a:cs typeface="Lucida Console"/>
              </a:rPr>
              <a:t>driveToWork</a:t>
            </a:r>
            <a:r>
              <a:rPr lang="en-US" sz="2000" b="1" dirty="0" smtClean="0">
                <a:latin typeface="Lucida Console"/>
                <a:cs typeface="Lucida Console"/>
              </a:rPr>
              <a:t>() – with lots of go, stop and turn</a:t>
            </a:r>
          </a:p>
          <a:p>
            <a:endParaRPr lang="en-US" sz="2000" b="1" dirty="0" smtClean="0">
              <a:latin typeface="Lucida Console"/>
              <a:cs typeface="Lucida Console"/>
            </a:endParaRPr>
          </a:p>
          <a:p>
            <a:r>
              <a:rPr lang="en-US" sz="2000" b="1" dirty="0" smtClean="0">
                <a:latin typeface="Lucida Console"/>
                <a:cs typeface="Lucida Console"/>
              </a:rPr>
              <a:t>Want </a:t>
            </a:r>
            <a:r>
              <a:rPr lang="en-US" sz="2000" b="1" dirty="0" smtClean="0">
                <a:latin typeface="Lucida Console"/>
                <a:cs typeface="Lucida Console"/>
              </a:rPr>
              <a:t>subclass of Car with </a:t>
            </a:r>
            <a:r>
              <a:rPr lang="en-US" sz="2000" b="1" dirty="0" smtClean="0">
                <a:latin typeface="Lucida Console"/>
                <a:cs typeface="Lucida Console"/>
              </a:rPr>
              <a:t>overridden </a:t>
            </a:r>
            <a:r>
              <a:rPr lang="en-US" sz="2000" b="1" dirty="0" smtClean="0">
                <a:latin typeface="Lucida Console"/>
                <a:cs typeface="Lucida Console"/>
              </a:rPr>
              <a:t>turn() </a:t>
            </a:r>
            <a:r>
              <a:rPr lang="en-US" sz="2000" b="1" dirty="0" smtClean="0">
                <a:latin typeface="Lucida Console"/>
                <a:cs typeface="Lucida Console"/>
              </a:rPr>
              <a:t>method</a:t>
            </a:r>
          </a:p>
          <a:p>
            <a:endParaRPr lang="en-US" sz="2000" b="1" dirty="0" smtClean="0">
              <a:latin typeface="Lucida Console"/>
              <a:cs typeface="Lucida Console"/>
            </a:endParaRPr>
          </a:p>
          <a:p>
            <a:r>
              <a:rPr lang="en-US" sz="2000" b="1" dirty="0" err="1" smtClean="0">
                <a:latin typeface="Lucida Console"/>
                <a:cs typeface="Lucida Console"/>
              </a:rPr>
              <a:t>driveToWork</a:t>
            </a:r>
            <a:r>
              <a:rPr lang="en-US" sz="2000" b="1" dirty="0" smtClean="0">
                <a:latin typeface="Lucida Console"/>
                <a:cs typeface="Lucida Console"/>
              </a:rPr>
              <a:t>(), go() and stop() methods will work correctly on your subclass!</a:t>
            </a:r>
            <a:endParaRPr lang="en-US" sz="20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0075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Subclassing vs. Client Coding Strategy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6782" y="1568184"/>
            <a:ext cx="74874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latin typeface="Lucida Console"/>
                <a:cs typeface="Lucida Console"/>
              </a:rPr>
              <a:t>Being client of a class is easy!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latin typeface="Lucida Console"/>
                <a:cs typeface="Lucida Console"/>
              </a:rPr>
              <a:t>While </a:t>
            </a:r>
            <a:r>
              <a:rPr lang="en-US" sz="2000" b="1" dirty="0" err="1" smtClean="0">
                <a:latin typeface="Lucida Console"/>
                <a:cs typeface="Lucida Console"/>
              </a:rPr>
              <a:t>subclassing</a:t>
            </a:r>
            <a:r>
              <a:rPr lang="en-US" sz="2000" b="1" dirty="0" smtClean="0">
                <a:latin typeface="Lucida Console"/>
                <a:cs typeface="Lucida Console"/>
              </a:rPr>
              <a:t> you should understand superclass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latin typeface="Lucida Console"/>
                <a:cs typeface="Lucida Console"/>
              </a:rPr>
              <a:t>Subclass should fit design, naming and assumptions set by superclass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latin typeface="Lucida Console"/>
                <a:cs typeface="Lucida Console"/>
              </a:rPr>
              <a:t>Use </a:t>
            </a:r>
            <a:r>
              <a:rPr lang="en-US" sz="2000" b="1" dirty="0" err="1" smtClean="0">
                <a:latin typeface="Lucida Console"/>
                <a:cs typeface="Lucida Console"/>
              </a:rPr>
              <a:t>super.thing</a:t>
            </a:r>
            <a:r>
              <a:rPr lang="en-US" sz="2000" b="1" dirty="0" smtClean="0">
                <a:latin typeface="Lucida Console"/>
                <a:cs typeface="Lucida Console"/>
              </a:rPr>
              <a:t>() as much as possible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latin typeface="Lucida Console"/>
                <a:cs typeface="Lucida Console"/>
              </a:rPr>
              <a:t>May require the superclass to break its code into smaller methods</a:t>
            </a:r>
            <a:endParaRPr lang="en-US" sz="2000" b="1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latin typeface="Lucida Console"/>
                <a:cs typeface="Lucida Console"/>
              </a:rPr>
              <a:t>A class written in most obvious way will not support inheritance well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latin typeface="Lucida Console"/>
                <a:cs typeface="Lucida Console"/>
              </a:rPr>
              <a:t>Examples of nice </a:t>
            </a:r>
            <a:r>
              <a:rPr lang="en-US" sz="2000" b="1" dirty="0" err="1" smtClean="0">
                <a:latin typeface="Lucida Console"/>
                <a:cs typeface="Lucida Console"/>
              </a:rPr>
              <a:t>subclassing</a:t>
            </a:r>
            <a:endParaRPr lang="en-US" sz="2000" b="1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b="1" dirty="0" err="1" smtClean="0">
                <a:latin typeface="Lucida Console"/>
                <a:cs typeface="Lucida Console"/>
              </a:rPr>
              <a:t>JComponent</a:t>
            </a:r>
            <a:r>
              <a:rPr lang="en-US" sz="2000" b="1" dirty="0" smtClean="0">
                <a:latin typeface="Lucida Console"/>
                <a:cs typeface="Lucida Console"/>
              </a:rPr>
              <a:t>, Collections, Servlets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latin typeface="Lucida Console"/>
                <a:cs typeface="Lucida Console"/>
              </a:rPr>
              <a:t>Horse/Zebra</a:t>
            </a:r>
          </a:p>
        </p:txBody>
      </p:sp>
    </p:spTree>
    <p:extLst>
      <p:ext uri="{BB962C8B-B14F-4D97-AF65-F5344CB8AC3E}">
        <p14:creationId xmlns:p14="http://schemas.microsoft.com/office/powerpoint/2010/main" val="119163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Inheritance Vocbulary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OOP Hierarchy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Sueperclass</a:t>
            </a:r>
            <a:r>
              <a:rPr lang="en-US" sz="2400" dirty="0" smtClean="0">
                <a:latin typeface="Lucida Console"/>
                <a:cs typeface="Lucida Console"/>
              </a:rPr>
              <a:t>/Subclass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Inheritance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Overriding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“</a:t>
            </a:r>
            <a:r>
              <a:rPr lang="en-US" sz="2400" dirty="0" err="1" smtClean="0">
                <a:latin typeface="Lucida Console"/>
                <a:cs typeface="Lucida Console"/>
              </a:rPr>
              <a:t>isa</a:t>
            </a:r>
            <a:r>
              <a:rPr lang="en-US" sz="2400" dirty="0" smtClean="0">
                <a:latin typeface="Lucida Console"/>
                <a:cs typeface="Lucida Console"/>
              </a:rPr>
              <a:t>”</a:t>
            </a: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434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/>
                <a:ea typeface="SimSun" charset="0"/>
                <a:cs typeface="Lucida Console"/>
              </a:rPr>
              <a:t>Student class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Student class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units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Lucida Grande"/>
              <a:buChar char="-"/>
            </a:pPr>
            <a:r>
              <a:rPr lang="sq-AL" sz="2400" dirty="0">
                <a:latin typeface="Lucida Console"/>
                <a:ea typeface="SimSun" charset="0"/>
                <a:cs typeface="Lucida Console"/>
              </a:rPr>
              <a:t>c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tor</a:t>
            </a:r>
          </a:p>
          <a:p>
            <a:pPr marL="800100" lvl="1" indent="-342900">
              <a:buFont typeface="Lucida Grande"/>
              <a:buChar char="-"/>
            </a:pPr>
            <a:r>
              <a:rPr lang="sq-AL" sz="2400" dirty="0">
                <a:latin typeface="Lucida Console"/>
                <a:ea typeface="SimSun" charset="0"/>
                <a:cs typeface="Lucida Console"/>
              </a:rPr>
              <a:t>g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et/set Units</a:t>
            </a:r>
          </a:p>
          <a:p>
            <a:pPr marL="800100" lvl="1" indent="-342900">
              <a:buFont typeface="Lucida Grande"/>
              <a:buChar char="-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getStress</a:t>
            </a:r>
          </a:p>
          <a:p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Grad class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yearsOnThesis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Lucida Grande"/>
              <a:buChar char="-"/>
            </a:pPr>
            <a:r>
              <a:rPr lang="sq-AL" sz="2400" dirty="0">
                <a:latin typeface="Lucida Console"/>
                <a:ea typeface="SimSun" charset="0"/>
                <a:cs typeface="Lucida Console"/>
              </a:rPr>
              <a:t>ctor</a:t>
            </a:r>
          </a:p>
          <a:p>
            <a:pPr marL="800100" lvl="1" indent="-342900">
              <a:buFont typeface="Lucida Grande"/>
              <a:buChar char="-"/>
            </a:pPr>
            <a:r>
              <a:rPr lang="sq-AL" sz="2400" dirty="0">
                <a:latin typeface="Lucida Console"/>
                <a:ea typeface="SimSun" charset="0"/>
                <a:cs typeface="Lucida Console"/>
              </a:rPr>
              <a:t>get/set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yot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Lucida Grande"/>
              <a:buChar char="-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getStress (override)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23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Student class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Grad isa Student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Grad has all properties of its superclass + a few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units ivar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get/set units, getStress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Concept of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yearsOnThesis</a:t>
            </a: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10623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Inheritance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Student/Grad Memory Layout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ivars of the subclass are layered on top of the ivars of the superclass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Grad object looks like Student object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Superclass pointer can point to the subclass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Just one copy of the getUnits() code</a:t>
            </a:r>
          </a:p>
        </p:txBody>
      </p:sp>
    </p:spTree>
    <p:extLst>
      <p:ext uri="{BB962C8B-B14F-4D97-AF65-F5344CB8AC3E}">
        <p14:creationId xmlns:p14="http://schemas.microsoft.com/office/powerpoint/2010/main" val="261554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Student class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0711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Student s = new Student(10);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Grad g = new Grad(10,2)	</a:t>
            </a: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//</a:t>
            </a: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units and yot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s.getStress()			</a:t>
            </a: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	//</a:t>
            </a: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Student.getStress()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g.getUnits()				</a:t>
            </a: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	//</a:t>
            </a: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Student.getUnits()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g.getStress()			</a:t>
            </a: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	//</a:t>
            </a: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Grad.getStress()</a:t>
            </a:r>
          </a:p>
          <a:p>
            <a:pPr marL="342900" indent="-342900">
              <a:buFont typeface="Arial"/>
              <a:buChar char="•"/>
            </a:pPr>
            <a:endParaRPr lang="sq-AL" sz="2000" dirty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FF0000"/>
                </a:solidFill>
                <a:latin typeface="Lucida Console"/>
                <a:ea typeface="SimSun" charset="0"/>
                <a:cs typeface="Lucida Console"/>
              </a:rPr>
              <a:t>Object never forgets its Class!</a:t>
            </a:r>
          </a:p>
        </p:txBody>
      </p:sp>
    </p:spTree>
    <p:extLst>
      <p:ext uri="{BB962C8B-B14F-4D97-AF65-F5344CB8AC3E}">
        <p14:creationId xmlns:p14="http://schemas.microsoft.com/office/powerpoint/2010/main" val="369459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Student class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8147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What does declaration Student s; mean?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s points to a Student object - NO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s points to an object that responds to all the messages that Students respont to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>
                <a:latin typeface="Lucida Console"/>
                <a:ea typeface="SimSun" charset="0"/>
                <a:cs typeface="Lucida Console"/>
              </a:rPr>
              <a:t>s</a:t>
            </a: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 points to a Student or a subclass of Student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A pointer to a Grad can be stored in a Student</a:t>
            </a:r>
            <a:endParaRPr lang="sq-AL" sz="2000" dirty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Student s = new Student(10);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Grad g = new Grad(10,2);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s = g //ok! What operations are alowed on s?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solidFill>
                  <a:srgbClr val="FF0000"/>
                </a:solidFill>
                <a:latin typeface="Lucida Console"/>
                <a:ea typeface="SimSun" charset="0"/>
                <a:cs typeface="Lucida Console"/>
              </a:rPr>
              <a:t>g = s // compile error!</a:t>
            </a:r>
          </a:p>
          <a:p>
            <a:pPr marL="342900" indent="-342900">
              <a:buFont typeface="Arial"/>
              <a:buChar char="•"/>
            </a:pPr>
            <a:endParaRPr lang="sq-AL" sz="2000" dirty="0" smtClean="0">
              <a:solidFill>
                <a:srgbClr val="FF0000"/>
              </a:solidFill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01812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Compile-time and Run-time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88407"/>
            <a:ext cx="74459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Every value have two types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CT types are used for error-checking at compile time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RT type is given to an object when object is created and it never changes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The main role of RT types is for “message resoution” – this is also known as late-binding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It Does The Right Thing on message send – DTRT!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Compiler will only allow where it is 100% clear  that reciever responds to the given message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Downcast</a:t>
            </a:r>
            <a:endParaRPr lang="sq-AL" sz="2000" dirty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C++ is using CT or RT depending on “virtuality” of method.</a:t>
            </a:r>
          </a:p>
        </p:txBody>
      </p:sp>
    </p:spTree>
    <p:extLst>
      <p:ext uri="{BB962C8B-B14F-4D97-AF65-F5344CB8AC3E}">
        <p14:creationId xmlns:p14="http://schemas.microsoft.com/office/powerpoint/2010/main" val="375837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12023</TotalTime>
  <Words>424</Words>
  <Application>Microsoft Macintosh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247</cp:revision>
  <dcterms:created xsi:type="dcterms:W3CDTF">2012-02-15T19:28:42Z</dcterms:created>
  <dcterms:modified xsi:type="dcterms:W3CDTF">2017-03-20T19:03:01Z</dcterms:modified>
</cp:coreProperties>
</file>