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80" r:id="rId14"/>
    <p:sldId id="278" r:id="rId15"/>
    <p:sldId id="281" r:id="rId16"/>
    <p:sldId id="279" r:id="rId17"/>
    <p:sldId id="282" r:id="rId18"/>
    <p:sldId id="276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9060" autoAdjust="0"/>
  </p:normalViewPr>
  <p:slideViewPr>
    <p:cSldViewPr snapToGrid="0" snapToObjects="1">
      <p:cViewPr varScale="1">
        <p:scale>
          <a:sx n="81" d="100"/>
          <a:sy n="81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Omitting or hiding low-level details with a simpler, higher-level idea.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Modularity.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Dividing a system into components or modules, each of which can be designed, implemented, tested, reasoned about, and reused separately from the rest of the system.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walls around a module (a hard shell or capsule) so that the module is responsible for its own internal behavior, and bugs in other parts of the system can’t damage its integrity.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hiding.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Hiding details of a module’s implementation from the rest of the system, so that those details can be changed later without changing the rest of the system.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Separation of concerns.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a feature (or “concern”) the responsibility of a single module, rather than spreading it across multiple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abstract value is mapped to by some rep value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abstract values are mapped to by more than one rep value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 rep values are mapped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function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surjective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(also called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not necessarily injective (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one-to-one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therefore not necessarily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bijective</a:t>
            </a:r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often partial.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docs.oracle.com/javase/8/docs/api/java/util/Collections.html%23singletonList-T-" TargetMode="External"/><Relationship Id="rId7" Type="http://schemas.openxmlformats.org/officeDocument/2006/relationships/hyperlink" Target="http://docs.oracle.com/javase/8/docs/api/java/util/Collections.html%23unmodifiableList-T-" TargetMode="External"/><Relationship Id="rId8" Type="http://schemas.openxmlformats.org/officeDocument/2006/relationships/hyperlink" Target="http://docs.oracle.com/javase/8/docs/api/java/util/Collections.html%23sort-java.util.List-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 smtClean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1100"/>
              </a:spcBef>
              <a:buSzPct val="65000"/>
            </a:pPr>
            <a:r>
              <a:rPr lang="sq-AL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public class </a:t>
            </a:r>
            <a:r>
              <a:rPr lang="en-US" sz="2400" dirty="0" err="1">
                <a:latin typeface="Lucida Console"/>
                <a:cs typeface="Lucida Console"/>
              </a:rPr>
              <a:t>CharSet</a:t>
            </a:r>
            <a:r>
              <a:rPr lang="en-US" sz="2400" dirty="0">
                <a:latin typeface="Lucida Console"/>
                <a:cs typeface="Lucida Console"/>
              </a:rPr>
              <a:t> {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private String s;</a:t>
            </a:r>
          </a:p>
          <a:p>
            <a:r>
              <a:rPr lang="de-DE" sz="2400" dirty="0">
                <a:latin typeface="Lucida Console"/>
                <a:cs typeface="Lucida Console"/>
              </a:rPr>
              <a:t>    ...</a:t>
            </a:r>
          </a:p>
          <a:p>
            <a:r>
              <a:rPr lang="de-DE" sz="2400" dirty="0">
                <a:latin typeface="Lucida Console"/>
                <a:cs typeface="Lucida Console"/>
              </a:rPr>
              <a:t>}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  <p:pic>
        <p:nvPicPr>
          <p:cNvPr id="2" name="Picture 1" descr="charset-af-r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10" y="2489060"/>
            <a:ext cx="6720784" cy="38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 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Invariant and Abstract Function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We can describe the relationship by: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1. An </a:t>
            </a:r>
            <a:r>
              <a:rPr lang="en-US" sz="2000" i="1" dirty="0">
                <a:latin typeface="Lucida Console"/>
                <a:cs typeface="Lucida Console"/>
              </a:rPr>
              <a:t>abstraction function </a:t>
            </a:r>
            <a:r>
              <a:rPr lang="en-US" sz="2000" dirty="0">
                <a:latin typeface="Lucida Console"/>
                <a:cs typeface="Lucida Console"/>
              </a:rPr>
              <a:t>that maps rep values to the abstract values they represent:</a:t>
            </a:r>
          </a:p>
          <a:p>
            <a:r>
              <a:rPr lang="is-IS" sz="2000" dirty="0">
                <a:latin typeface="Lucida Console"/>
                <a:cs typeface="Lucida Console"/>
              </a:rPr>
              <a:t>AF : R → </a:t>
            </a:r>
            <a:r>
              <a:rPr lang="is-IS" sz="2000" dirty="0" smtClean="0">
                <a:latin typeface="Lucida Console"/>
                <a:cs typeface="Lucida Console"/>
              </a:rPr>
              <a:t>A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2. A </a:t>
            </a:r>
            <a:r>
              <a:rPr lang="en-US" sz="2000" i="1" dirty="0">
                <a:latin typeface="Lucida Console"/>
                <a:cs typeface="Lucida Console"/>
              </a:rPr>
              <a:t>rep invariant </a:t>
            </a:r>
            <a:r>
              <a:rPr lang="en-US" sz="2000" dirty="0">
                <a:latin typeface="Lucida Console"/>
                <a:cs typeface="Lucida Console"/>
              </a:rPr>
              <a:t>that maps rep values to </a:t>
            </a:r>
            <a:r>
              <a:rPr lang="en-US" sz="2000" dirty="0" err="1">
                <a:latin typeface="Lucida Console"/>
                <a:cs typeface="Lucida Console"/>
              </a:rPr>
              <a:t>booleans</a:t>
            </a:r>
            <a:r>
              <a:rPr lang="en-US" sz="2000" dirty="0">
                <a:latin typeface="Lucida Console"/>
                <a:cs typeface="Lucida Console"/>
              </a:rPr>
              <a:t>:</a:t>
            </a:r>
          </a:p>
          <a:p>
            <a:r>
              <a:rPr lang="en-US" sz="2000" dirty="0">
                <a:latin typeface="Lucida Console"/>
                <a:cs typeface="Lucida Console"/>
              </a:rPr>
              <a:t>RI : R → </a:t>
            </a:r>
            <a:r>
              <a:rPr lang="en-US" sz="2000" dirty="0" err="1" smtClean="0">
                <a:latin typeface="Lucida Console"/>
                <a:cs typeface="Lucida Console"/>
              </a:rPr>
              <a:t>boolean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For a rep value </a:t>
            </a:r>
            <a:r>
              <a:rPr lang="en-US" sz="2000" i="1" dirty="0">
                <a:latin typeface="Lucida Console"/>
                <a:cs typeface="Lucida Console"/>
              </a:rPr>
              <a:t>r 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i="1" dirty="0">
                <a:latin typeface="Lucida Console"/>
                <a:cs typeface="Lucida Console"/>
              </a:rPr>
              <a:t>RI(r) </a:t>
            </a:r>
            <a:r>
              <a:rPr lang="en-US" sz="2000" dirty="0">
                <a:latin typeface="Lucida Console"/>
                <a:cs typeface="Lucida Console"/>
              </a:rPr>
              <a:t>is true if and only if </a:t>
            </a:r>
            <a:r>
              <a:rPr lang="en-US" sz="2000" i="1" dirty="0">
                <a:latin typeface="Lucida Console"/>
                <a:cs typeface="Lucida Console"/>
              </a:rPr>
              <a:t>r </a:t>
            </a:r>
            <a:r>
              <a:rPr lang="en-US" sz="2000" dirty="0">
                <a:latin typeface="Lucida Console"/>
                <a:cs typeface="Lucida Console"/>
              </a:rPr>
              <a:t>is mapped by </a:t>
            </a:r>
            <a:r>
              <a:rPr lang="en-US" sz="2000" i="1" dirty="0">
                <a:latin typeface="Lucida Console"/>
                <a:cs typeface="Lucida Console"/>
              </a:rPr>
              <a:t>AF </a:t>
            </a:r>
            <a:r>
              <a:rPr lang="en-US" sz="2000" dirty="0">
                <a:latin typeface="Lucida Console"/>
                <a:cs typeface="Lucida Console"/>
              </a:rPr>
              <a:t>.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The abstract value space alone doesn’t determine AF or RI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0184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CharSet</a:t>
            </a:r>
            <a:r>
              <a:rPr lang="en-US" sz="2400" dirty="0"/>
              <a:t> {</a:t>
            </a:r>
          </a:p>
          <a:p>
            <a:r>
              <a:rPr lang="en-US" sz="2400" dirty="0"/>
              <a:t>    private String s;</a:t>
            </a:r>
          </a:p>
          <a:p>
            <a:r>
              <a:rPr lang="en-US" sz="2400" dirty="0"/>
              <a:t>    // Rep invariant:</a:t>
            </a:r>
          </a:p>
          <a:p>
            <a:r>
              <a:rPr lang="en-US" sz="2400" dirty="0"/>
              <a:t>    //    s contains no repeated characters</a:t>
            </a:r>
          </a:p>
          <a:p>
            <a:r>
              <a:rPr lang="en-US" sz="2400" dirty="0"/>
              <a:t>    // Abstraction Function:</a:t>
            </a:r>
          </a:p>
          <a:p>
            <a:r>
              <a:rPr lang="en-US" sz="2400" dirty="0"/>
              <a:t>    //   represents the set of characters found in s</a:t>
            </a:r>
          </a:p>
          <a:p>
            <a:r>
              <a:rPr lang="de-DE" sz="2400" dirty="0"/>
              <a:t>    ...</a:t>
            </a:r>
          </a:p>
          <a:p>
            <a:r>
              <a:rPr lang="de-DE" sz="2400" dirty="0"/>
              <a:t>}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8690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pic>
        <p:nvPicPr>
          <p:cNvPr id="3" name="Picture 2" descr="charset-norepeat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34" y="1419726"/>
            <a:ext cx="6254366" cy="43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CharSet</a:t>
            </a:r>
            <a:r>
              <a:rPr lang="en-US" sz="2400" dirty="0"/>
              <a:t> {</a:t>
            </a:r>
          </a:p>
          <a:p>
            <a:r>
              <a:rPr lang="en-US" sz="2400" dirty="0"/>
              <a:t>    private String s;</a:t>
            </a:r>
          </a:p>
          <a:p>
            <a:r>
              <a:rPr lang="en-US" sz="2400" dirty="0"/>
              <a:t>    // Rep invariant:</a:t>
            </a:r>
          </a:p>
          <a:p>
            <a:r>
              <a:rPr lang="en-US" sz="2400" dirty="0"/>
              <a:t>    //    s[0] &lt;= s[1] &lt;= ... &lt;= s[</a:t>
            </a:r>
            <a:r>
              <a:rPr lang="en-US" sz="2400" dirty="0" err="1"/>
              <a:t>s.length</a:t>
            </a:r>
            <a:r>
              <a:rPr lang="en-US" sz="2400" dirty="0"/>
              <a:t>()-1]</a:t>
            </a:r>
          </a:p>
          <a:p>
            <a:r>
              <a:rPr lang="en-US" sz="2400" dirty="0"/>
              <a:t>    // Abstraction Function:</a:t>
            </a:r>
          </a:p>
          <a:p>
            <a:r>
              <a:rPr lang="en-US" sz="2400" dirty="0"/>
              <a:t>    //   represents the set of characters found in s</a:t>
            </a:r>
          </a:p>
          <a:p>
            <a:r>
              <a:rPr lang="de-DE" sz="2400" dirty="0"/>
              <a:t>    ...</a:t>
            </a:r>
          </a:p>
          <a:p>
            <a:r>
              <a:rPr lang="de-DE" sz="2400" dirty="0"/>
              <a:t>}</a:t>
            </a:r>
            <a:endParaRPr lang="en-US" sz="2400" dirty="0" smtClean="0"/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5418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pic>
        <p:nvPicPr>
          <p:cNvPr id="2" name="Picture 1" descr="charset-sor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4178"/>
            <a:ext cx="6019800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3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CharSet</a:t>
            </a:r>
            <a:r>
              <a:rPr lang="en-US" sz="2400" dirty="0"/>
              <a:t> {</a:t>
            </a:r>
          </a:p>
          <a:p>
            <a:r>
              <a:rPr lang="en-US" sz="2400" dirty="0"/>
              <a:t>    private String s;</a:t>
            </a:r>
          </a:p>
          <a:p>
            <a:r>
              <a:rPr lang="en-US" sz="2400" dirty="0"/>
              <a:t>    // Rep invariant:</a:t>
            </a:r>
          </a:p>
          <a:p>
            <a:r>
              <a:rPr lang="en-US" sz="2400" dirty="0"/>
              <a:t>    //    </a:t>
            </a:r>
            <a:r>
              <a:rPr lang="en-US" sz="2400" dirty="0" err="1"/>
              <a:t>s.length</a:t>
            </a:r>
            <a:r>
              <a:rPr lang="en-US" sz="2400" dirty="0"/>
              <a:t> is even</a:t>
            </a:r>
          </a:p>
          <a:p>
            <a:r>
              <a:rPr lang="en-US" sz="2400" dirty="0"/>
              <a:t>    //    s[0] &lt;= s[1] &lt;= ... &lt;= s[</a:t>
            </a:r>
            <a:r>
              <a:rPr lang="en-US" sz="2400" dirty="0" err="1"/>
              <a:t>s.length</a:t>
            </a:r>
            <a:r>
              <a:rPr lang="en-US" sz="2400" dirty="0"/>
              <a:t>()-1]</a:t>
            </a:r>
          </a:p>
          <a:p>
            <a:r>
              <a:rPr lang="en-US" sz="2400" dirty="0"/>
              <a:t>    // Abstraction Function:</a:t>
            </a:r>
          </a:p>
          <a:p>
            <a:r>
              <a:rPr lang="en-US" sz="2400" dirty="0"/>
              <a:t>    //   represents the union of the ranges</a:t>
            </a:r>
          </a:p>
          <a:p>
            <a:r>
              <a:rPr lang="en-US" sz="2400" dirty="0"/>
              <a:t>    //   {s[</a:t>
            </a:r>
            <a:r>
              <a:rPr lang="en-US" sz="2400" dirty="0" err="1"/>
              <a:t>i</a:t>
            </a:r>
            <a:r>
              <a:rPr lang="en-US" sz="2400" dirty="0"/>
              <a:t>]...s[i+1]} for each adjacent pair of characters </a:t>
            </a:r>
          </a:p>
          <a:p>
            <a:r>
              <a:rPr lang="de-DE" sz="2400" dirty="0"/>
              <a:t>    //   in s</a:t>
            </a:r>
          </a:p>
          <a:p>
            <a:r>
              <a:rPr lang="de-DE" sz="2400" dirty="0"/>
              <a:t>    ...</a:t>
            </a:r>
          </a:p>
          <a:p>
            <a:r>
              <a:rPr lang="de-DE" sz="2400" dirty="0"/>
              <a:t>}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039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CharSet Example</a:t>
            </a:r>
          </a:p>
        </p:txBody>
      </p:sp>
      <p:pic>
        <p:nvPicPr>
          <p:cNvPr id="2" name="Picture 1" descr="charset-sorted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50" y="1862336"/>
            <a:ext cx="6027150" cy="42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 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Invariant and Abstract Function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The </a:t>
            </a:r>
            <a:r>
              <a:rPr lang="en-US" sz="2400" dirty="0">
                <a:latin typeface="Lucida Console"/>
                <a:cs typeface="Lucida Console"/>
              </a:rPr>
              <a:t>abstract value space alone doesn’t determine AF or RI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It’s less obvious why the choice of both spaces doesn’t determine AF and RI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essential point is that designing an abstract type means </a:t>
            </a:r>
            <a:r>
              <a:rPr lang="en-US" sz="2400" b="1" dirty="0">
                <a:latin typeface="Lucida Console"/>
                <a:cs typeface="Lucida Console"/>
              </a:rPr>
              <a:t>not only choosing the two spaces </a:t>
            </a:r>
            <a:r>
              <a:rPr lang="en-US" sz="2400" dirty="0">
                <a:latin typeface="Lucida Console"/>
                <a:cs typeface="Lucida Console"/>
              </a:rPr>
              <a:t>– the abstract value space for the specification and the rep value space for the implementation – </a:t>
            </a:r>
            <a:r>
              <a:rPr lang="en-US" sz="2400" b="1" dirty="0">
                <a:latin typeface="Lucida Console"/>
                <a:cs typeface="Lucida Console"/>
              </a:rPr>
              <a:t>but also deciding what rep values to use and how to interpret them </a:t>
            </a:r>
            <a:r>
              <a:rPr lang="en-US" sz="2400" dirty="0">
                <a:latin typeface="Lucida Console"/>
                <a:cs typeface="Lucida Console"/>
              </a:rPr>
              <a:t>.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0299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Some Tips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 no null values in rep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 </a:t>
            </a:r>
            <a:r>
              <a:rPr lang="en-US" sz="2400" dirty="0" err="1" smtClean="0">
                <a:latin typeface="Lucida Console"/>
                <a:cs typeface="Lucida Console"/>
              </a:rPr>
              <a:t>checkRep</a:t>
            </a:r>
            <a:r>
              <a:rPr lang="en-US" sz="2400" dirty="0" smtClean="0">
                <a:latin typeface="Lucida Console"/>
                <a:cs typeface="Lucida Console"/>
              </a:rPr>
              <a:t>() method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Document AF and RI!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Think about safety from rep exposure!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Prove the safety!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27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Data Type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Invariants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 Invariant and Abstract Function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Establish Invariants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An invariant is a property that is true for the entire </a:t>
            </a:r>
            <a:r>
              <a:rPr lang="en-US" sz="2400" dirty="0" smtClean="0">
                <a:latin typeface="Lucida Console"/>
                <a:cs typeface="Lucida Console"/>
              </a:rPr>
              <a:t>program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creators and producers must establish the invariant for new object instances;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mutators</a:t>
            </a:r>
            <a:r>
              <a:rPr lang="en-US" sz="2400" dirty="0">
                <a:latin typeface="Lucida Console"/>
                <a:cs typeface="Lucida Console"/>
              </a:rPr>
              <a:t> and observers must preserve the </a:t>
            </a:r>
            <a:r>
              <a:rPr lang="en-US" sz="2400" dirty="0" smtClean="0">
                <a:latin typeface="Lucida Console"/>
                <a:cs typeface="Lucida Console"/>
              </a:rPr>
              <a:t>invariant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no representation exposure </a:t>
            </a:r>
            <a:r>
              <a:rPr lang="en-US" sz="2400" dirty="0" smtClean="0">
                <a:latin typeface="Lucida Console"/>
                <a:cs typeface="Lucida Console"/>
              </a:rPr>
              <a:t>should occur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719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Terminology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Abstraction</a:t>
            </a:r>
            <a:r>
              <a:rPr lang="en-US" sz="2000" dirty="0" smtClean="0">
                <a:latin typeface="Lucida Console"/>
                <a:cs typeface="Lucida Console"/>
              </a:rPr>
              <a:t>. Omitting </a:t>
            </a:r>
            <a:r>
              <a:rPr lang="en-US" sz="2000" dirty="0">
                <a:latin typeface="Lucida Console"/>
                <a:cs typeface="Lucida Console"/>
              </a:rPr>
              <a:t>or hiding low-level details with a simpler, higher-level idea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Modularity</a:t>
            </a:r>
            <a:r>
              <a:rPr lang="en-US" sz="2000" dirty="0">
                <a:latin typeface="Lucida Console"/>
                <a:cs typeface="Lucida Console"/>
              </a:rPr>
              <a:t>. Dividing a system into </a:t>
            </a:r>
            <a:r>
              <a:rPr lang="en-US" sz="2000" dirty="0" smtClean="0">
                <a:latin typeface="Lucida Console"/>
                <a:cs typeface="Lucida Console"/>
              </a:rPr>
              <a:t>components, </a:t>
            </a:r>
            <a:r>
              <a:rPr lang="en-US" sz="2000" dirty="0">
                <a:latin typeface="Lucida Console"/>
                <a:cs typeface="Lucida Console"/>
              </a:rPr>
              <a:t>each of which can be designed, implemented, tested, reasoned about, and reused separately from the rest of the system.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Encapsulation</a:t>
            </a:r>
            <a:r>
              <a:rPr lang="en-US" sz="2000" dirty="0">
                <a:latin typeface="Lucida Console"/>
                <a:cs typeface="Lucida Console"/>
              </a:rPr>
              <a:t>. Building walls around a module </a:t>
            </a:r>
            <a:r>
              <a:rPr lang="en-US" sz="2000" dirty="0" smtClean="0">
                <a:latin typeface="Lucida Console"/>
                <a:cs typeface="Lucida Console"/>
              </a:rPr>
              <a:t>so </a:t>
            </a:r>
            <a:r>
              <a:rPr lang="en-US" sz="2000" dirty="0">
                <a:latin typeface="Lucida Console"/>
                <a:cs typeface="Lucida Console"/>
              </a:rPr>
              <a:t>that the module is responsible for its own internal </a:t>
            </a:r>
            <a:r>
              <a:rPr lang="en-US" sz="2000" dirty="0" smtClean="0">
                <a:latin typeface="Lucida Console"/>
                <a:cs typeface="Lucida Console"/>
              </a:rPr>
              <a:t>behavior.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Information hiding</a:t>
            </a:r>
            <a:r>
              <a:rPr lang="en-US" sz="2000" b="1" i="1" dirty="0">
                <a:latin typeface="Lucida Console"/>
                <a:cs typeface="Lucida Console"/>
              </a:rPr>
              <a:t>. </a:t>
            </a:r>
            <a:r>
              <a:rPr lang="en-US" sz="2000" dirty="0">
                <a:latin typeface="Lucida Console"/>
                <a:cs typeface="Lucida Console"/>
              </a:rPr>
              <a:t>Hiding details of a module’s implementation from the rest of the </a:t>
            </a:r>
            <a:r>
              <a:rPr lang="en-US" sz="2000" dirty="0" smtClean="0">
                <a:latin typeface="Lucida Console"/>
                <a:cs typeface="Lucida Console"/>
              </a:rPr>
              <a:t>system.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Separation </a:t>
            </a:r>
            <a:r>
              <a:rPr lang="en-US" sz="2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of concerns</a:t>
            </a:r>
            <a:r>
              <a:rPr lang="en-US" sz="2000" b="1" i="1" dirty="0">
                <a:latin typeface="Lucida Console"/>
                <a:cs typeface="Lucida Console"/>
              </a:rPr>
              <a:t>. </a:t>
            </a:r>
            <a:r>
              <a:rPr lang="en-US" sz="2000" dirty="0">
                <a:latin typeface="Lucida Console"/>
                <a:cs typeface="Lucida Console"/>
              </a:rPr>
              <a:t>Making a feature </a:t>
            </a: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dirty="0">
                <a:latin typeface="Lucida Console"/>
                <a:cs typeface="Lucida Console"/>
              </a:rPr>
              <a:t>responsibility of a single module, rather than spreading it across multiple modules.</a:t>
            </a: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7961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Type Operations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Creators</a:t>
            </a:r>
            <a:r>
              <a:rPr lang="en-US" sz="2000" dirty="0" smtClean="0">
                <a:latin typeface="Lucida Console"/>
                <a:cs typeface="Lucida Console"/>
              </a:rPr>
              <a:t> create </a:t>
            </a:r>
            <a:r>
              <a:rPr lang="en-US" sz="2000" dirty="0">
                <a:latin typeface="Lucida Console"/>
                <a:cs typeface="Lucida Console"/>
              </a:rPr>
              <a:t>new objects of the </a:t>
            </a:r>
            <a:r>
              <a:rPr lang="en-US" sz="2000" dirty="0" smtClean="0">
                <a:latin typeface="Lucida Console"/>
                <a:cs typeface="Lucida Console"/>
              </a:rPr>
              <a:t>type.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Contstructors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Producers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create </a:t>
            </a:r>
            <a:r>
              <a:rPr lang="en-US" sz="2000" dirty="0">
                <a:latin typeface="Lucida Console"/>
                <a:cs typeface="Lucida Console"/>
              </a:rPr>
              <a:t>new objects from old objects of the type.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i="1" dirty="0" err="1" smtClean="0">
                <a:latin typeface="Lucida Console"/>
                <a:cs typeface="Lucida Console"/>
              </a:rPr>
              <a:t>concat</a:t>
            </a:r>
            <a:r>
              <a:rPr lang="en-US" sz="2000" i="1" dirty="0" smtClean="0">
                <a:latin typeface="Lucida Console"/>
                <a:cs typeface="Lucida Console"/>
              </a:rPr>
              <a:t>()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method of </a:t>
            </a:r>
            <a:r>
              <a:rPr lang="en-US" sz="2000" i="1" dirty="0" smtClean="0">
                <a:latin typeface="Lucida Console"/>
                <a:cs typeface="Lucida Console"/>
              </a:rPr>
              <a:t>String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Observers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take objects of the abstract type and return objects of a different type.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i="1" dirty="0" smtClean="0">
                <a:latin typeface="Lucida Console"/>
                <a:cs typeface="Lucida Console"/>
              </a:rPr>
              <a:t>size()</a:t>
            </a:r>
            <a:r>
              <a:rPr lang="en-US" sz="2000" dirty="0" smtClean="0">
                <a:latin typeface="Lucida Console"/>
                <a:cs typeface="Lucida Console"/>
              </a:rPr>
              <a:t> method of </a:t>
            </a:r>
            <a:r>
              <a:rPr lang="en-US" sz="2000" i="1" dirty="0" smtClean="0">
                <a:latin typeface="Lucida Console"/>
                <a:cs typeface="Lucida Console"/>
              </a:rPr>
              <a:t>List</a:t>
            </a:r>
            <a:r>
              <a:rPr lang="en-US" sz="2000" dirty="0">
                <a:latin typeface="Lucida Console"/>
                <a:cs typeface="Lucida Console"/>
              </a:rPr>
              <a:t>.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i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Mutators</a:t>
            </a:r>
            <a:r>
              <a:rPr lang="en-US" sz="2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change </a:t>
            </a:r>
            <a:r>
              <a:rPr lang="en-US" sz="2000" dirty="0">
                <a:latin typeface="Lucida Console"/>
                <a:cs typeface="Lucida Console"/>
              </a:rPr>
              <a:t>objects.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i="1" dirty="0" smtClean="0">
                <a:latin typeface="Lucida Console"/>
                <a:cs typeface="Lucida Console"/>
              </a:rPr>
              <a:t>add()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method of </a:t>
            </a:r>
            <a:r>
              <a:rPr lang="en-US" sz="2000" i="1" dirty="0" smtClean="0">
                <a:latin typeface="Lucida Console"/>
                <a:cs typeface="Lucida Console"/>
              </a:rPr>
              <a:t>List</a:t>
            </a:r>
            <a:r>
              <a:rPr lang="en-US" sz="2000" dirty="0">
                <a:latin typeface="Lucida Console"/>
                <a:cs typeface="Lucida Console"/>
              </a:rPr>
              <a:t>.</a:t>
            </a: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1734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List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type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creators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i="1" dirty="0" err="1" smtClean="0">
                <a:latin typeface="Lucida Console"/>
                <a:cs typeface="Lucida Console"/>
              </a:rPr>
              <a:t>ArrayList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and </a:t>
            </a:r>
            <a:r>
              <a:rPr lang="en-US" sz="2400" i="1" dirty="0" err="1">
                <a:latin typeface="Lucida Console"/>
                <a:cs typeface="Lucida Console"/>
              </a:rPr>
              <a:t>LinkedList</a:t>
            </a:r>
            <a:r>
              <a:rPr lang="en-US" sz="2400" dirty="0">
                <a:latin typeface="Lucida Console"/>
                <a:cs typeface="Lucida Console"/>
              </a:rPr>
              <a:t> constructors, </a:t>
            </a:r>
            <a:r>
              <a:rPr lang="en-US" sz="2400" i="1" dirty="0">
                <a:latin typeface="Lucida Console"/>
                <a:cs typeface="Lucida Console"/>
                <a:hlinkClick r:id="rId6"/>
              </a:rPr>
              <a:t>Collections.singletonList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producers: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  <a:hlinkClick r:id="rId7"/>
              </a:rPr>
              <a:t>Collections.unmodifiableList</a:t>
            </a:r>
            <a:endParaRPr lang="en-US" sz="2400" i="1" dirty="0">
              <a:latin typeface="Lucida Console"/>
              <a:cs typeface="Lucida Console"/>
              <a:hlinkClick r:id="rId7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observers: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</a:rPr>
              <a:t>size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i="1" dirty="0">
                <a:latin typeface="Lucida Console"/>
                <a:cs typeface="Lucida Console"/>
              </a:rPr>
              <a:t>get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mutators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</a:rPr>
              <a:t>add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i="1" dirty="0" smtClean="0">
                <a:latin typeface="Lucida Console"/>
                <a:cs typeface="Lucida Console"/>
              </a:rPr>
              <a:t>remove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i="1" dirty="0" err="1" smtClean="0">
                <a:latin typeface="Lucida Console"/>
                <a:cs typeface="Lucida Console"/>
              </a:rPr>
              <a:t>addAll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i="1" dirty="0">
                <a:latin typeface="Lucida Console"/>
                <a:cs typeface="Lucida Console"/>
                <a:hlinkClick r:id="rId8"/>
              </a:rPr>
              <a:t>Collections.sort</a:t>
            </a:r>
            <a:endParaRPr lang="sq-AL" sz="24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391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cs typeface="Lucida Console"/>
              </a:rPr>
              <a:t>String </a:t>
            </a:r>
            <a:r>
              <a:rPr lang="en-US" sz="2400" dirty="0" smtClean="0">
                <a:latin typeface="Lucida Console"/>
                <a:cs typeface="Lucida Console"/>
              </a:rPr>
              <a:t>type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creators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</a:rPr>
              <a:t>String </a:t>
            </a:r>
            <a:r>
              <a:rPr lang="en-US" sz="2400" dirty="0" smtClean="0">
                <a:latin typeface="Lucida Console"/>
                <a:cs typeface="Lucida Console"/>
              </a:rPr>
              <a:t>constructors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producers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 err="1" smtClean="0">
                <a:latin typeface="Lucida Console"/>
                <a:cs typeface="Lucida Console"/>
              </a:rPr>
              <a:t>concat</a:t>
            </a:r>
            <a:r>
              <a:rPr lang="en-US" sz="2400" i="1" dirty="0" smtClean="0">
                <a:latin typeface="Lucida Console"/>
                <a:cs typeface="Lucida Console"/>
              </a:rPr>
              <a:t>, substring, </a:t>
            </a:r>
            <a:r>
              <a:rPr lang="en-US" sz="2400" i="1" dirty="0" err="1" smtClean="0">
                <a:latin typeface="Lucida Console"/>
                <a:cs typeface="Lucida Console"/>
              </a:rPr>
              <a:t>toUpperCase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observers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</a:rPr>
              <a:t>length, </a:t>
            </a:r>
            <a:r>
              <a:rPr lang="en-US" sz="2400" i="1" dirty="0" err="1" smtClean="0">
                <a:latin typeface="Lucida Console"/>
                <a:cs typeface="Lucida Console"/>
              </a:rPr>
              <a:t>charAt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mutators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i="1" dirty="0">
                <a:latin typeface="Lucida Console"/>
                <a:cs typeface="Lucida Console"/>
              </a:rPr>
              <a:t>none (it’s immutable)</a:t>
            </a:r>
            <a:endParaRPr lang="sq-AL" sz="24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9376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Representation Independence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U</a:t>
            </a:r>
            <a:r>
              <a:rPr lang="en-US" sz="2400" dirty="0" smtClean="0">
                <a:latin typeface="Lucida Console"/>
                <a:cs typeface="Lucida Console"/>
              </a:rPr>
              <a:t>se </a:t>
            </a:r>
            <a:r>
              <a:rPr lang="en-US" sz="2400" dirty="0">
                <a:latin typeface="Lucida Console"/>
                <a:cs typeface="Lucida Console"/>
              </a:rPr>
              <a:t>of an abstract type is independent of its </a:t>
            </a:r>
            <a:r>
              <a:rPr lang="en-US" sz="2400" dirty="0" smtClean="0">
                <a:latin typeface="Lucida Console"/>
                <a:cs typeface="Lucida Console"/>
              </a:rPr>
              <a:t>representation</a:t>
            </a:r>
            <a:r>
              <a:rPr lang="en-US" sz="2400" dirty="0" smtClean="0">
                <a:latin typeface="Lucida Console"/>
                <a:cs typeface="Lucida Console"/>
              </a:rPr>
              <a:t>!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Different representations of String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9714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Invariant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Property of the </a:t>
            </a:r>
            <a:r>
              <a:rPr lang="en-US" sz="2400" dirty="0" smtClean="0">
                <a:latin typeface="Lucida Console"/>
                <a:cs typeface="Lucida Console"/>
              </a:rPr>
              <a:t>ADT - ADTs </a:t>
            </a:r>
            <a:r>
              <a:rPr lang="en-US" sz="2400" dirty="0" smtClean="0">
                <a:latin typeface="Lucida Console"/>
                <a:cs typeface="Lucida Console"/>
              </a:rPr>
              <a:t>preserve its own invariants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Example  -  Immutability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Tweets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771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 Invariant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space of representation </a:t>
            </a:r>
            <a:r>
              <a:rPr lang="en-US" sz="2400" dirty="0" smtClean="0">
                <a:latin typeface="Lucida Console"/>
                <a:cs typeface="Lucida Console"/>
              </a:rPr>
              <a:t>values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space of abstract </a:t>
            </a:r>
            <a:r>
              <a:rPr lang="en-US" sz="2400" dirty="0" smtClean="0">
                <a:latin typeface="Lucida Console"/>
                <a:cs typeface="Lucida Console"/>
              </a:rPr>
              <a:t>values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I</a:t>
            </a:r>
            <a:r>
              <a:rPr lang="en-US" sz="2400" dirty="0" err="1" smtClean="0">
                <a:latin typeface="Lucida Console"/>
                <a:cs typeface="Lucida Console"/>
              </a:rPr>
              <a:t>mplementor’s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job to achieve the illusion of the abstract value space using the rep value space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9233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13251</TotalTime>
  <Words>958</Words>
  <Application>Microsoft Macintosh PowerPoint</Application>
  <PresentationFormat>On-screen Show (4:3)</PresentationFormat>
  <Paragraphs>150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310</cp:revision>
  <dcterms:created xsi:type="dcterms:W3CDTF">2012-02-15T19:28:42Z</dcterms:created>
  <dcterms:modified xsi:type="dcterms:W3CDTF">2017-03-23T19:41:30Z</dcterms:modified>
</cp:coreProperties>
</file>