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86" r:id="rId4"/>
    <p:sldId id="288" r:id="rId5"/>
    <p:sldId id="289" r:id="rId6"/>
    <p:sldId id="290" r:id="rId7"/>
    <p:sldId id="285" r:id="rId8"/>
    <p:sldId id="287" r:id="rId9"/>
    <p:sldId id="295" r:id="rId10"/>
    <p:sldId id="292" r:id="rId11"/>
    <p:sldId id="291" r:id="rId12"/>
    <p:sldId id="293" r:id="rId13"/>
    <p:sldId id="29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9060" autoAdjust="0"/>
  </p:normalViewPr>
  <p:slideViewPr>
    <p:cSldViewPr snapToGrid="0" snapToObjects="1">
      <p:cViewPr varScale="1">
        <p:scale>
          <a:sx n="89" d="100"/>
          <a:sy n="89" d="100"/>
        </p:scale>
        <p:origin x="-9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A759-5E41-EE44-B2A9-202B3930B1DF}" type="datetimeFigureOut">
              <a:rPr lang="en-US" smtClean="0"/>
              <a:t>3/28/17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DB01-384D-9846-8E39-A7441B4DA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4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In C++ abstract method is called a </a:t>
            </a:r>
            <a:r>
              <a:rPr lang="sq-AL" sz="2400" i="1" dirty="0" smtClean="0">
                <a:latin typeface="Lucida Console"/>
                <a:ea typeface="SimSun" charset="0"/>
                <a:cs typeface="Lucida Console"/>
              </a:rPr>
              <a:t>pure virtual function 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and is taged with a trailing = 0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virtual string getDescrption() = 0;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DB01-384D-9846-8E39-A7441B4DAD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4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t>3/28/17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package" Target="../embeddings/Microsoft_Word_Document1.docx"/><Relationship Id="rId7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package" Target="../embeddings/Microsoft_Word_Document2.docx"/><Relationship Id="rId7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პროგრამული უზრუნველყოფის ინჟინერია</a:t>
            </a:r>
          </a:p>
          <a:p>
            <a:pPr algn="ctr">
              <a:spcBef>
                <a:spcPts val="1100"/>
              </a:spcBef>
              <a:buSzPct val="65000"/>
            </a:pPr>
            <a:r>
              <a:rPr lang="sq-AL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Inner Class</a:t>
            </a:r>
            <a:endParaRPr lang="sq-AL" sz="2800" dirty="0">
              <a:effectLst>
                <a:outerShdw blurRad="38100" dist="38100" dir="2700000" algn="tl">
                  <a:srgbClr val="000000"/>
                </a:outerShdw>
              </a:effectLst>
              <a:latin typeface="Sylfaen"/>
              <a:ea typeface="SimSun" charset="0"/>
              <a:cs typeface="Sylfaen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002535" y="1288973"/>
          <a:ext cx="6984694" cy="479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ocument" r:id="rId6" imgW="6137374" imgH="4212032" progId="Word.Document.12">
                  <p:embed/>
                </p:oleObj>
              </mc:Choice>
              <mc:Fallback>
                <p:oleObj name="Document" r:id="rId6" imgW="6137374" imgH="421203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535" y="1288973"/>
                        <a:ext cx="6984694" cy="4793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69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85750" indent="-285750" algn="ctr"/>
            <a:r>
              <a:rPr lang="sq-AL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Inner and Nested Classes</a:t>
            </a:r>
            <a:endParaRPr lang="en-US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Sylfaen"/>
              <a:ea typeface="SimSun" charset="0"/>
              <a:cs typeface="Sylfae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503162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Inner </a:t>
            </a: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Class 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Like Function 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Pointer</a:t>
            </a:r>
          </a:p>
          <a:p>
            <a:pPr marL="800100" lvl="1" indent="-342900">
              <a:buFont typeface="Arial"/>
              <a:buChar char="•"/>
            </a:pPr>
            <a:endParaRPr lang="sq-AL" sz="2400" dirty="0"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Collection example</a:t>
            </a:r>
            <a:endParaRPr lang="en-US" sz="2400" dirty="0" smtClean="0"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Nested 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Class </a:t>
            </a: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is 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static</a:t>
            </a: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 Inner Class</a:t>
            </a: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842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85750" indent="-285750" algn="ctr"/>
            <a:r>
              <a:rPr lang="sq-AL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Anonymous Inner Class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7279" y="1593870"/>
            <a:ext cx="744593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Can implement a </a:t>
            </a:r>
            <a:r>
              <a:rPr lang="en-US" sz="2400" dirty="0" err="1" smtClean="0">
                <a:latin typeface="Lucida Console"/>
                <a:ea typeface="SimSun" charset="0"/>
                <a:cs typeface="Lucida Console"/>
              </a:rPr>
              <a:t>superclass</a:t>
            </a: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 or interface, just like a regular inner class</a:t>
            </a: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An anonymous inner class cannot have a constructor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An anonymous inner class does not have a name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Can see </a:t>
            </a:r>
            <a:r>
              <a:rPr lang="en-US" sz="2400" dirty="0" err="1" smtClean="0">
                <a:latin typeface="Lucida Console"/>
                <a:ea typeface="SimSun" charset="0"/>
                <a:cs typeface="Lucida Console"/>
              </a:rPr>
              <a:t>ivars</a:t>
            </a: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 of their outer object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Does not have access to local stack </a:t>
            </a:r>
            <a:r>
              <a:rPr lang="en-US" sz="2400" dirty="0" err="1" smtClean="0">
                <a:latin typeface="Lucida Console"/>
                <a:ea typeface="SimSun" charset="0"/>
                <a:cs typeface="Lucida Console"/>
              </a:rPr>
              <a:t>vars</a:t>
            </a: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 from where it is declared</a:t>
            </a:r>
          </a:p>
          <a:p>
            <a:pPr marL="800100" lvl="1" indent="-342900"/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0525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85750" indent="-285750" algn="ctr"/>
            <a:r>
              <a:rPr lang="sq-AL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Anonymous Inner Class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524000" y="1139825"/>
          <a:ext cx="6388352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Document" r:id="rId6" imgW="8628635" imgH="7189855" progId="Word.Document.12">
                  <p:embed/>
                </p:oleObj>
              </mc:Choice>
              <mc:Fallback>
                <p:oleObj name="Document" r:id="rId6" imgW="8628635" imgH="718985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39825"/>
                        <a:ext cx="6388352" cy="524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58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Today: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Interface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Polymorphism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Abstract Class</a:t>
            </a: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Nested and Inner Classes</a:t>
            </a: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Java Interface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2399" y="1608988"/>
            <a:ext cx="80120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A set of method prototypes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Can define final constants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Can define static method(as of java 8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)</a:t>
            </a:r>
          </a:p>
          <a:p>
            <a:pPr marL="342900" lvl="1" indent="-342900">
              <a:buFont typeface="Arial"/>
              <a:buChar char="•"/>
            </a:pPr>
            <a:r>
              <a:rPr lang="sq-AL" sz="2400" dirty="0">
                <a:latin typeface="Lucida Console"/>
                <a:ea typeface="SimSun" charset="0"/>
                <a:cs typeface="Lucida Console"/>
              </a:rPr>
              <a:t>Can define </a:t>
            </a:r>
            <a:r>
              <a:rPr lang="en-US" sz="2400" dirty="0">
                <a:latin typeface="Lucida Console"/>
                <a:cs typeface="Lucida Console"/>
              </a:rPr>
              <a:t>d</a:t>
            </a:r>
            <a:r>
              <a:rPr lang="en-US" sz="2400" dirty="0" smtClean="0">
                <a:latin typeface="Lucida Console"/>
                <a:cs typeface="Lucida Console"/>
              </a:rPr>
              <a:t>efault </a:t>
            </a:r>
            <a:r>
              <a:rPr lang="en-US" sz="2400" dirty="0">
                <a:latin typeface="Lucida Console"/>
                <a:cs typeface="Lucida Console"/>
              </a:rPr>
              <a:t>methods(as of java 8</a:t>
            </a:r>
            <a:r>
              <a:rPr lang="en-US" sz="2400" dirty="0" smtClean="0">
                <a:latin typeface="Lucida Console"/>
                <a:cs typeface="Lucida Console"/>
              </a:rPr>
              <a:t>)</a:t>
            </a: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Lightweight comared to superclass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Allwos multiple interfaces, but there is no implementation code</a:t>
            </a:r>
          </a:p>
          <a:p>
            <a:endParaRPr lang="sq-AL" sz="2400" dirty="0" smtClean="0"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In C++ multiple superclasses are allowed</a:t>
            </a:r>
          </a:p>
          <a:p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1165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Interface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one way to define an abstract data type in Java is as an </a:t>
            </a:r>
            <a:r>
              <a:rPr lang="en-US" sz="2400" dirty="0" smtClean="0">
                <a:latin typeface="Lucida Console"/>
                <a:cs typeface="Lucida Console"/>
              </a:rPr>
              <a:t>interface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interface specifies the contract for the client and nothing </a:t>
            </a:r>
            <a:r>
              <a:rPr lang="en-US" sz="2400" dirty="0" smtClean="0">
                <a:latin typeface="Lucida Console"/>
                <a:cs typeface="Lucida Console"/>
              </a:rPr>
              <a:t>more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The client can’t create </a:t>
            </a:r>
            <a:r>
              <a:rPr lang="en-US" sz="2400" dirty="0" smtClean="0">
                <a:latin typeface="Lucida Console"/>
                <a:cs typeface="Lucida Console"/>
              </a:rPr>
              <a:t>dependencies </a:t>
            </a:r>
            <a:r>
              <a:rPr lang="en-US" sz="2400" dirty="0">
                <a:latin typeface="Lucida Console"/>
                <a:cs typeface="Lucida Console"/>
              </a:rPr>
              <a:t>on the ADT’s </a:t>
            </a:r>
            <a:r>
              <a:rPr lang="en-US" sz="2400" dirty="0" smtClean="0">
                <a:latin typeface="Lucida Console"/>
                <a:cs typeface="Lucida Console"/>
              </a:rPr>
              <a:t>rep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multiple different representations of the </a:t>
            </a:r>
            <a:r>
              <a:rPr lang="en-US" sz="2400" dirty="0" smtClean="0">
                <a:latin typeface="Lucida Console"/>
                <a:cs typeface="Lucida Console"/>
              </a:rPr>
              <a:t>ADT can </a:t>
            </a:r>
            <a:r>
              <a:rPr lang="en-US" sz="2400" dirty="0">
                <a:latin typeface="Lucida Console"/>
                <a:cs typeface="Lucida Console"/>
              </a:rPr>
              <a:t>co-exist in the same program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4930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Interface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82647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List&lt;String&gt; s = new </a:t>
            </a:r>
            <a:r>
              <a:rPr lang="en-US" sz="2400" dirty="0" err="1">
                <a:latin typeface="Lucida Console"/>
                <a:cs typeface="Lucida Console"/>
              </a:rPr>
              <a:t>ArrayList</a:t>
            </a:r>
            <a:r>
              <a:rPr lang="en-US" sz="2400" dirty="0">
                <a:latin typeface="Lucida Console"/>
                <a:cs typeface="Lucida Console"/>
              </a:rPr>
              <a:t>&lt;String&gt;()</a:t>
            </a:r>
            <a:r>
              <a:rPr lang="en-US" sz="2400" dirty="0" smtClean="0">
                <a:latin typeface="Lucida Console"/>
                <a:cs typeface="Lucida Console"/>
              </a:rPr>
              <a:t>;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this </a:t>
            </a:r>
            <a:r>
              <a:rPr lang="en-US" sz="2400" dirty="0">
                <a:latin typeface="Lucida Console"/>
                <a:cs typeface="Lucida Console"/>
              </a:rPr>
              <a:t>pattern </a:t>
            </a:r>
            <a:r>
              <a:rPr lang="en-US" sz="2400" b="1" dirty="0">
                <a:latin typeface="Lucida Console"/>
                <a:cs typeface="Lucida Console"/>
              </a:rPr>
              <a:t>breaks the abstraction barrier 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We can use static methods of the interface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51737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Why Interface?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422643"/>
            <a:ext cx="82647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Documentation for both the compiler and for humans 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Allowing performance trade-offs 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Optional </a:t>
            </a:r>
            <a:r>
              <a:rPr lang="en-US" sz="2400" b="1" dirty="0" smtClean="0">
                <a:latin typeface="Lucida Console"/>
                <a:cs typeface="Lucida Console"/>
              </a:rPr>
              <a:t>methods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List </a:t>
            </a:r>
            <a:r>
              <a:rPr lang="en-US" sz="2400" dirty="0">
                <a:latin typeface="Lucida Console"/>
                <a:cs typeface="Lucida Console"/>
              </a:rPr>
              <a:t>from the Java standard library marks all </a:t>
            </a:r>
            <a:r>
              <a:rPr lang="en-US" sz="2400" dirty="0" err="1">
                <a:latin typeface="Lucida Console"/>
                <a:cs typeface="Lucida Console"/>
              </a:rPr>
              <a:t>mutator</a:t>
            </a:r>
            <a:r>
              <a:rPr lang="en-US" sz="2400" dirty="0">
                <a:latin typeface="Lucida Console"/>
                <a:cs typeface="Lucida Console"/>
              </a:rPr>
              <a:t> methods as </a:t>
            </a:r>
            <a:r>
              <a:rPr lang="en-US" sz="2400" dirty="0" smtClean="0">
                <a:latin typeface="Lucida Console"/>
                <a:cs typeface="Lucida Console"/>
              </a:rPr>
              <a:t>optional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Default method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Multiple views of one class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a </a:t>
            </a:r>
            <a:r>
              <a:rPr lang="en-US" sz="2400" dirty="0">
                <a:latin typeface="Lucida Console"/>
                <a:cs typeface="Lucida Console"/>
              </a:rPr>
              <a:t>user interface widget displaying a drop-down list is natural to view as both a widget and a list.</a:t>
            </a:r>
            <a:endParaRPr lang="en-US" sz="2400" b="1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Lucida Console"/>
                <a:cs typeface="Lucida Console"/>
              </a:rPr>
              <a:t>More and less trustworthy </a:t>
            </a:r>
            <a:r>
              <a:rPr lang="en-US" sz="2400" b="1" dirty="0" smtClean="0">
                <a:latin typeface="Lucida Console"/>
                <a:cs typeface="Lucida Console"/>
              </a:rPr>
              <a:t>implementations</a:t>
            </a:r>
            <a:r>
              <a:rPr lang="en-US" sz="2400" dirty="0" smtClean="0">
                <a:latin typeface="Lucida Console"/>
                <a:cs typeface="Lucida Console"/>
              </a:rPr>
              <a:t>.</a:t>
            </a: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9891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Abstract 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As you move up the inheritance hierarchy, classes become more general and probably more abstract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Example: Employee, Student -&gt; Person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Abstracy “bird” 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analogy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Abstract Class vs default method</a:t>
            </a: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sq-AL" sz="2400" dirty="0">
              <a:latin typeface="Lucida Console"/>
              <a:ea typeface="SimSun" charset="0"/>
              <a:cs typeface="Lucida Console"/>
            </a:endParaRPr>
          </a:p>
          <a:p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875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Polymorphism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Moodable interface – getMood() method</a:t>
            </a: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Suppose Student implements Moodable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Moodable m = new Student(10);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>
                <a:latin typeface="Lucida Console"/>
                <a:ea typeface="SimSun" charset="0"/>
                <a:cs typeface="Lucida Console"/>
              </a:rPr>
              <a:t>m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.getMood()			//ok</a:t>
            </a:r>
          </a:p>
          <a:p>
            <a:pPr marL="800100" lvl="1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m.getStress()			//compile error</a:t>
            </a:r>
            <a:endParaRPr lang="sq-AL" sz="2400" dirty="0">
              <a:latin typeface="Lucida Console"/>
              <a:ea typeface="SimSun" charset="0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Moodable[] array. You can iterate over it calling getMood() on all the objects not worring about their types</a:t>
            </a:r>
          </a:p>
        </p:txBody>
      </p:sp>
    </p:spTree>
    <p:extLst>
      <p:ext uri="{BB962C8B-B14F-4D97-AF65-F5344CB8AC3E}">
        <p14:creationId xmlns:p14="http://schemas.microsoft.com/office/powerpoint/2010/main" val="368732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85750" indent="-285750" algn="ctr"/>
            <a:r>
              <a:rPr lang="sq-AL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Inner and Nested Classes</a:t>
            </a:r>
            <a:endParaRPr lang="en-US" sz="2800" dirty="0" smtClean="0">
              <a:effectLst>
                <a:outerShdw blurRad="38100" dist="38100" dir="2700000" algn="tl">
                  <a:srgbClr val="000000"/>
                </a:outerShdw>
              </a:effectLst>
              <a:latin typeface="Sylfaen"/>
              <a:ea typeface="SimSun" charset="0"/>
              <a:cs typeface="Sylfae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769" y="1503162"/>
            <a:ext cx="836267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An "inner" class is a class defined inside some other "outer" </a:t>
            </a: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class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E</a:t>
            </a:r>
            <a:r>
              <a:rPr lang="sq-AL" sz="2400" dirty="0" smtClean="0">
                <a:latin typeface="Lucida Console"/>
                <a:ea typeface="SimSun" charset="0"/>
                <a:cs typeface="Lucida Console"/>
              </a:rPr>
              <a:t>xamples: Iterator, binary tree nodes</a:t>
            </a:r>
            <a:endParaRPr lang="sq-AL" sz="2400" dirty="0" smtClean="0">
              <a:latin typeface="Lucida Console"/>
              <a:ea typeface="SimSun" charset="0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The inner class operates like a sub-part of the outer class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The outer and inner classes can access each other's state, even if it is private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Calling "new" just anywhere will not work to create an inner object, because of the need for an outer </a:t>
            </a:r>
            <a:r>
              <a:rPr lang="en-US" sz="2400" dirty="0" smtClean="0">
                <a:latin typeface="Lucida Console"/>
                <a:ea typeface="SimSun" charset="0"/>
                <a:cs typeface="Lucida Console"/>
              </a:rPr>
              <a:t>object</a:t>
            </a:r>
            <a:endParaRPr lang="en-US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7100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15649</TotalTime>
  <Words>447</Words>
  <Application>Microsoft Macintosh PowerPoint</Application>
  <PresentationFormat>On-screen Show (4:3)</PresentationFormat>
  <Paragraphs>75</Paragraphs>
  <Slides>13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343</cp:revision>
  <dcterms:created xsi:type="dcterms:W3CDTF">2012-02-15T19:28:42Z</dcterms:created>
  <dcterms:modified xsi:type="dcterms:W3CDTF">2017-03-28T10:27:23Z</dcterms:modified>
</cp:coreProperties>
</file>