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59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1" r:id="rId15"/>
    <p:sldId id="280" r:id="rId16"/>
    <p:sldId id="282" r:id="rId17"/>
    <p:sldId id="28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89060" autoAdjust="0"/>
  </p:normalViewPr>
  <p:slideViewPr>
    <p:cSldViewPr snapToGrid="0" snapToObjects="1">
      <p:cViewPr varScale="1">
        <p:scale>
          <a:sx n="104" d="100"/>
          <a:sy n="104" d="100"/>
        </p:scale>
        <p:origin x="-9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4A759-5E41-EE44-B2A9-202B3930B1DF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CDB01-384D-9846-8E39-A7441B4DAD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58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6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6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22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6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5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7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99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31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7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C5D58-8B11-E847-8F80-DFE3BEC227C9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5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package" Target="../embeddings/Microsoft_Word_Document1.docx"/><Relationship Id="rId7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package" Target="../embeddings/Microsoft_Word_Document2.docx"/><Relationship Id="rId7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hyperlink" Target="https://en.wikipedia.org/wiki/Swing_(Java)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15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8600" cy="225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295400" y="3352800"/>
            <a:ext cx="6400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143000" y="3581400"/>
            <a:ext cx="64008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40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ts val="1100"/>
              </a:spcBef>
              <a:buSzPct val="65000"/>
            </a:pPr>
            <a:r>
              <a:rPr lang="sq-AL" sz="4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პროგრამული უზრუნველყოფის ინჟინერია</a:t>
            </a:r>
          </a:p>
          <a:p>
            <a:pPr algn="ctr">
              <a:spcBef>
                <a:spcPts val="1100"/>
              </a:spcBef>
              <a:buSzPct val="65000"/>
            </a:pPr>
            <a:r>
              <a:rPr lang="sq-AL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ლექცია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59414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marL="285750" indent="-285750" algn="ctr"/>
            <a:r>
              <a:rPr lang="sq-AL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View Tree</a:t>
            </a:r>
            <a:endParaRPr lang="sq-AL" sz="2800" dirty="0" smtClean="0">
              <a:effectLst>
                <a:outerShdw blurRad="38100" dist="38100" dir="2700000" algn="tl">
                  <a:srgbClr val="000000"/>
                </a:outerShdw>
              </a:effectLst>
              <a:latin typeface="Sylfaen"/>
              <a:ea typeface="SimSun" charset="0"/>
              <a:cs typeface="Sylfaen"/>
            </a:endParaRPr>
          </a:p>
        </p:txBody>
      </p:sp>
      <p:pic>
        <p:nvPicPr>
          <p:cNvPr id="3" name="Picture 2" descr="view-tree-snapsho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189" y="1824594"/>
            <a:ext cx="6707265" cy="327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12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marL="285750" indent="-285750" algn="ctr"/>
            <a:r>
              <a:rPr lang="sq-AL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View Tree Output</a:t>
            </a:r>
            <a:endParaRPr lang="sq-AL" sz="28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7279" y="1593870"/>
            <a:ext cx="74459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000" dirty="0">
                <a:latin typeface="Lucida Console"/>
                <a:cs typeface="Lucida Console"/>
              </a:rPr>
              <a:t>Views are responsible for displaying themselves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latin typeface="Lucida Console"/>
                <a:cs typeface="Lucida Console"/>
              </a:rPr>
              <a:t>GUIs change their output by mutating the view tree.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latin typeface="Lucida Console"/>
                <a:cs typeface="Lucida Console"/>
              </a:rPr>
              <a:t>In Java Swing, </a:t>
            </a:r>
            <a:endParaRPr lang="en-US" sz="2000" dirty="0" smtClean="0">
              <a:latin typeface="Lucida Console"/>
              <a:cs typeface="Lucida Console"/>
            </a:endParaRPr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every </a:t>
            </a:r>
            <a:r>
              <a:rPr lang="en-US" sz="2000" dirty="0">
                <a:latin typeface="Lucida Console"/>
                <a:cs typeface="Lucida Console"/>
              </a:rPr>
              <a:t>view in the tree has a paint(</a:t>
            </a:r>
            <a:r>
              <a:rPr lang="en-US" sz="2000" dirty="0" smtClean="0">
                <a:latin typeface="Lucida Console"/>
                <a:cs typeface="Lucida Console"/>
              </a:rPr>
              <a:t>)</a:t>
            </a:r>
            <a:endParaRPr lang="en-US" sz="2000" dirty="0">
              <a:latin typeface="Lucida Console"/>
              <a:cs typeface="Lucida Console"/>
            </a:endParaRPr>
          </a:p>
          <a:p>
            <a:pPr marL="1257300" lvl="2" indent="-342900">
              <a:buFont typeface="Arial"/>
              <a:buChar char="•"/>
            </a:pPr>
            <a:r>
              <a:rPr lang="en-US" sz="2000" dirty="0">
                <a:latin typeface="Lucida Console"/>
                <a:cs typeface="Lucida Console"/>
              </a:rPr>
              <a:t>The repaint process is driven by calling paint() on the root of the tree, which recursively calls paint() down through all the descendent nodes of the view tree</a:t>
            </a:r>
            <a:r>
              <a:rPr lang="en-US" sz="2000" dirty="0" smtClean="0">
                <a:latin typeface="Lucida Console"/>
                <a:cs typeface="Lucida Console"/>
              </a:rPr>
              <a:t>.</a:t>
            </a:r>
          </a:p>
          <a:p>
            <a:pPr marL="1257300" lvl="2" indent="-342900">
              <a:buFont typeface="Arial"/>
              <a:buChar char="•"/>
            </a:pPr>
            <a:endParaRPr lang="en-US" sz="20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082223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marL="285750" indent="-285750" algn="ctr"/>
            <a:r>
              <a:rPr lang="sq-AL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View Tree Input</a:t>
            </a:r>
            <a:endParaRPr lang="sq-AL" sz="28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7279" y="1593870"/>
            <a:ext cx="74459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Views can have input </a:t>
            </a:r>
            <a:r>
              <a:rPr lang="en-US" sz="2400" dirty="0" smtClean="0">
                <a:latin typeface="Lucida Console"/>
                <a:cs typeface="Lucida Console"/>
              </a:rPr>
              <a:t>handlers</a:t>
            </a:r>
          </a:p>
          <a:p>
            <a:pPr marL="800100" lvl="1" indent="-342900">
              <a:buFont typeface="Arial"/>
              <a:buChar char="•"/>
            </a:pPr>
            <a:endParaRPr lang="en-US" sz="2400" dirty="0" smtClean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the view tree controls how mouse and keyboard input is </a:t>
            </a:r>
            <a:r>
              <a:rPr lang="en-US" sz="2400" dirty="0" smtClean="0">
                <a:latin typeface="Lucida Console"/>
                <a:cs typeface="Lucida Console"/>
              </a:rPr>
              <a:t>processed</a:t>
            </a:r>
          </a:p>
          <a:p>
            <a:pPr lvl="2"/>
            <a:endParaRPr 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189225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marL="285750" indent="-285750" algn="ctr"/>
            <a:r>
              <a:rPr lang="sq-AL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View Tree Layout</a:t>
            </a:r>
            <a:endParaRPr lang="sq-AL" sz="28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7279" y="1593870"/>
            <a:ext cx="771703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000" dirty="0">
                <a:latin typeface="Lucida Console"/>
                <a:cs typeface="Lucida Console"/>
              </a:rPr>
              <a:t>The view tree controls how the views are laid out on the </a:t>
            </a:r>
            <a:r>
              <a:rPr lang="en-US" sz="2000" dirty="0" smtClean="0">
                <a:latin typeface="Lucida Console"/>
                <a:cs typeface="Lucida Console"/>
              </a:rPr>
              <a:t>screen</a:t>
            </a:r>
          </a:p>
          <a:p>
            <a:pPr marL="800100" lvl="1" indent="-342900">
              <a:buFont typeface="Arial"/>
              <a:buChar char="•"/>
            </a:pPr>
            <a:endParaRPr lang="en-US" sz="2000" dirty="0" smtClean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latin typeface="Lucida Console"/>
                <a:cs typeface="Lucida Console"/>
              </a:rPr>
              <a:t>An automatic layout algorithm automatically calculates positions and sizes of views</a:t>
            </a:r>
            <a:r>
              <a:rPr lang="en-US" sz="2000" dirty="0" smtClean="0">
                <a:latin typeface="Lucida Console"/>
                <a:cs typeface="Lucida Console"/>
              </a:rPr>
              <a:t>.</a:t>
            </a:r>
          </a:p>
          <a:p>
            <a:pPr marL="800100" lvl="1" indent="-342900">
              <a:buFont typeface="Arial"/>
              <a:buChar char="•"/>
            </a:pPr>
            <a:endParaRPr lang="en-US" sz="2000" dirty="0" smtClean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latin typeface="Lucida Console"/>
                <a:cs typeface="Lucida Console"/>
              </a:rPr>
              <a:t>Specialized containers (like </a:t>
            </a:r>
            <a:r>
              <a:rPr lang="en-US" sz="2000" dirty="0" err="1" smtClean="0">
                <a:latin typeface="Lucida Console"/>
                <a:cs typeface="Lucida Console"/>
              </a:rPr>
              <a:t>JSplitPane</a:t>
            </a:r>
            <a:r>
              <a:rPr lang="en-US" sz="2000" dirty="0" smtClean="0">
                <a:latin typeface="Lucida Console"/>
                <a:cs typeface="Lucida Console"/>
              </a:rPr>
              <a:t>, </a:t>
            </a:r>
            <a:r>
              <a:rPr lang="en-US" sz="2000" dirty="0" err="1" smtClean="0">
                <a:latin typeface="Lucida Console"/>
                <a:cs typeface="Lucida Console"/>
              </a:rPr>
              <a:t>JScrollPane</a:t>
            </a:r>
            <a:r>
              <a:rPr lang="en-US" sz="2000" dirty="0" smtClean="0">
                <a:latin typeface="Lucida Console"/>
                <a:cs typeface="Lucida Console"/>
              </a:rPr>
              <a:t>) </a:t>
            </a:r>
            <a:r>
              <a:rPr lang="en-US" sz="2000" dirty="0">
                <a:latin typeface="Lucida Console"/>
                <a:cs typeface="Lucida Console"/>
              </a:rPr>
              <a:t>do layout themselves</a:t>
            </a:r>
            <a:r>
              <a:rPr lang="en-US" sz="2000" dirty="0" smtClean="0">
                <a:latin typeface="Lucida Console"/>
                <a:cs typeface="Lucida Console"/>
              </a:rPr>
              <a:t>.</a:t>
            </a:r>
          </a:p>
          <a:p>
            <a:pPr marL="800100" lvl="1" indent="-342900">
              <a:buFont typeface="Arial"/>
              <a:buChar char="•"/>
            </a:pPr>
            <a:endParaRPr lang="en-US" sz="2000" dirty="0" smtClean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latin typeface="Lucida Console"/>
                <a:cs typeface="Lucida Console"/>
              </a:rPr>
              <a:t>More generic containers </a:t>
            </a:r>
            <a:r>
              <a:rPr lang="en-US" sz="2000" dirty="0" smtClean="0">
                <a:latin typeface="Lucida Console"/>
                <a:cs typeface="Lucida Console"/>
              </a:rPr>
              <a:t>(</a:t>
            </a:r>
            <a:r>
              <a:rPr lang="en-US" sz="2000" dirty="0" err="1" smtClean="0">
                <a:latin typeface="Lucida Console"/>
                <a:cs typeface="Lucida Console"/>
              </a:rPr>
              <a:t>JPanel</a:t>
            </a:r>
            <a:r>
              <a:rPr lang="en-US" sz="2000" dirty="0" smtClean="0">
                <a:latin typeface="Lucida Console"/>
                <a:cs typeface="Lucida Console"/>
              </a:rPr>
              <a:t>, </a:t>
            </a:r>
            <a:r>
              <a:rPr lang="en-US" sz="2000" dirty="0" err="1" smtClean="0">
                <a:latin typeface="Lucida Console"/>
                <a:cs typeface="Lucida Console"/>
              </a:rPr>
              <a:t>JFrame</a:t>
            </a:r>
            <a:r>
              <a:rPr lang="en-US" sz="2000" dirty="0" smtClean="0">
                <a:latin typeface="Lucida Console"/>
                <a:cs typeface="Lucida Console"/>
              </a:rPr>
              <a:t>) </a:t>
            </a:r>
            <a:r>
              <a:rPr lang="en-US" sz="2000" dirty="0">
                <a:latin typeface="Lucida Console"/>
                <a:cs typeface="Lucida Console"/>
              </a:rPr>
              <a:t>delegate layout decisions to a layout manager (e.g. </a:t>
            </a:r>
            <a:r>
              <a:rPr lang="en-US" sz="2000" dirty="0" err="1" smtClean="0">
                <a:latin typeface="Lucida Console"/>
                <a:cs typeface="Lucida Console"/>
              </a:rPr>
              <a:t>GroupLayout</a:t>
            </a:r>
            <a:r>
              <a:rPr lang="en-US" sz="2000" dirty="0" smtClean="0">
                <a:latin typeface="Lucida Console"/>
                <a:cs typeface="Lucida Console"/>
              </a:rPr>
              <a:t>, </a:t>
            </a:r>
            <a:r>
              <a:rPr lang="en-US" sz="2000" dirty="0" err="1" smtClean="0">
                <a:latin typeface="Lucida Console"/>
                <a:cs typeface="Lucida Console"/>
              </a:rPr>
              <a:t>BorderLayout</a:t>
            </a:r>
            <a:r>
              <a:rPr lang="en-US" sz="2000" dirty="0" smtClean="0">
                <a:latin typeface="Lucida Console"/>
                <a:cs typeface="Lucida Console"/>
              </a:rPr>
              <a:t>, </a:t>
            </a:r>
            <a:r>
              <a:rPr lang="en-US" sz="2000" dirty="0" err="1" smtClean="0">
                <a:latin typeface="Lucida Console"/>
                <a:cs typeface="Lucida Console"/>
              </a:rPr>
              <a:t>BoxLayout</a:t>
            </a:r>
            <a:r>
              <a:rPr lang="is-IS" sz="2000" dirty="0" smtClean="0">
                <a:latin typeface="Lucida Console"/>
                <a:cs typeface="Lucida Console"/>
              </a:rPr>
              <a:t>…</a:t>
            </a:r>
            <a:r>
              <a:rPr lang="en-US" sz="2000" dirty="0" smtClean="0">
                <a:latin typeface="Lucida Console"/>
                <a:cs typeface="Lucida Console"/>
              </a:rPr>
              <a:t>)</a:t>
            </a:r>
            <a:r>
              <a:rPr lang="en-US" sz="2000" dirty="0">
                <a:latin typeface="Lucida Console"/>
                <a:cs typeface="Lucida Console"/>
              </a:rPr>
              <a:t>.</a:t>
            </a:r>
            <a:endParaRPr lang="en-US" sz="2000" dirty="0" smtClean="0">
              <a:latin typeface="Lucida Console"/>
              <a:cs typeface="Lucida Console"/>
            </a:endParaRPr>
          </a:p>
          <a:p>
            <a:pPr lvl="2"/>
            <a:endParaRPr lang="en-US" sz="20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825155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marL="285750" indent="-285750" algn="ctr"/>
            <a:r>
              <a:rPr lang="sq-AL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View Tree Input Handling</a:t>
            </a:r>
            <a:endParaRPr lang="sq-AL" sz="28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7279" y="1593870"/>
            <a:ext cx="7582697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/>
                <a:cs typeface="Lucida Console"/>
              </a:rPr>
              <a:t>while (true) {</a:t>
            </a:r>
          </a:p>
          <a:p>
            <a:r>
              <a:rPr lang="en-US" sz="2000" dirty="0">
                <a:latin typeface="Lucida Console"/>
                <a:cs typeface="Lucida Console"/>
              </a:rPr>
              <a:t>    read mouse click</a:t>
            </a:r>
          </a:p>
          <a:p>
            <a:r>
              <a:rPr lang="en-US" sz="2000" dirty="0">
                <a:latin typeface="Lucida Console"/>
                <a:cs typeface="Lucida Console"/>
              </a:rPr>
              <a:t>    if (clicked on Thrash button) </a:t>
            </a:r>
            <a:endParaRPr lang="en-US" sz="2000" dirty="0" smtClean="0">
              <a:latin typeface="Lucida Console"/>
              <a:cs typeface="Lucida Console"/>
            </a:endParaRPr>
          </a:p>
          <a:p>
            <a:r>
              <a:rPr lang="en-US" sz="2000" dirty="0">
                <a:latin typeface="Lucida Console"/>
                <a:cs typeface="Lucida Console"/>
              </a:rPr>
              <a:t>		</a:t>
            </a:r>
            <a:r>
              <a:rPr lang="en-US" sz="2000" dirty="0" smtClean="0">
                <a:latin typeface="Lucida Console"/>
                <a:cs typeface="Lucida Console"/>
              </a:rPr>
              <a:t>	</a:t>
            </a:r>
            <a:r>
              <a:rPr lang="en-US" sz="2000" dirty="0" err="1" smtClean="0">
                <a:latin typeface="Lucida Console"/>
                <a:cs typeface="Lucida Console"/>
              </a:rPr>
              <a:t>doThrash</a:t>
            </a:r>
            <a:r>
              <a:rPr lang="en-US" sz="2000" dirty="0">
                <a:latin typeface="Lucida Console"/>
                <a:cs typeface="Lucida Console"/>
              </a:rPr>
              <a:t>();</a:t>
            </a:r>
          </a:p>
          <a:p>
            <a:r>
              <a:rPr lang="en-US" sz="2000" dirty="0">
                <a:latin typeface="Lucida Console"/>
                <a:cs typeface="Lucida Console"/>
              </a:rPr>
              <a:t>    else if (clicked on textbox</a:t>
            </a:r>
            <a:r>
              <a:rPr lang="en-US" sz="2000" dirty="0" smtClean="0">
                <a:latin typeface="Lucida Console"/>
                <a:cs typeface="Lucida Console"/>
              </a:rPr>
              <a:t>)</a:t>
            </a:r>
          </a:p>
          <a:p>
            <a:r>
              <a:rPr lang="en-US" sz="2000" dirty="0">
                <a:latin typeface="Lucida Console"/>
                <a:cs typeface="Lucida Console"/>
              </a:rPr>
              <a:t>	</a:t>
            </a:r>
            <a:r>
              <a:rPr lang="en-US" sz="2000" dirty="0" smtClean="0">
                <a:latin typeface="Lucida Console"/>
                <a:cs typeface="Lucida Console"/>
              </a:rPr>
              <a:t>		</a:t>
            </a:r>
            <a:r>
              <a:rPr lang="en-US" sz="2000" dirty="0" err="1" smtClean="0">
                <a:latin typeface="Lucida Console"/>
                <a:cs typeface="Lucida Console"/>
              </a:rPr>
              <a:t>doPlaceCursor</a:t>
            </a:r>
            <a:r>
              <a:rPr lang="en-US" sz="2000" dirty="0">
                <a:latin typeface="Lucida Console"/>
                <a:cs typeface="Lucida Console"/>
              </a:rPr>
              <a:t>();</a:t>
            </a:r>
          </a:p>
          <a:p>
            <a:r>
              <a:rPr lang="en-US" sz="2000" dirty="0">
                <a:latin typeface="Lucida Console"/>
                <a:cs typeface="Lucida Console"/>
              </a:rPr>
              <a:t>    else if (clicked on a name in the </a:t>
            </a:r>
            <a:r>
              <a:rPr lang="en-US" sz="2000" dirty="0" err="1">
                <a:latin typeface="Lucida Console"/>
                <a:cs typeface="Lucida Console"/>
              </a:rPr>
              <a:t>listbox</a:t>
            </a:r>
            <a:r>
              <a:rPr lang="en-US" sz="2000" dirty="0">
                <a:latin typeface="Lucida Console"/>
                <a:cs typeface="Lucida Console"/>
              </a:rPr>
              <a:t>) </a:t>
            </a:r>
            <a:r>
              <a:rPr lang="en-US" sz="2000" dirty="0" smtClean="0">
                <a:latin typeface="Lucida Console"/>
                <a:cs typeface="Lucida Console"/>
              </a:rPr>
              <a:t>			</a:t>
            </a:r>
            <a:r>
              <a:rPr lang="en-US" sz="2000" dirty="0" err="1" smtClean="0">
                <a:latin typeface="Lucida Console"/>
                <a:cs typeface="Lucida Console"/>
              </a:rPr>
              <a:t>doSelectItem</a:t>
            </a:r>
            <a:r>
              <a:rPr lang="en-US" sz="2000" dirty="0">
                <a:latin typeface="Lucida Console"/>
                <a:cs typeface="Lucida Console"/>
              </a:rPr>
              <a:t>();</a:t>
            </a:r>
          </a:p>
          <a:p>
            <a:r>
              <a:rPr lang="de-DE" sz="2000" dirty="0">
                <a:latin typeface="Lucida Console"/>
                <a:cs typeface="Lucida Console"/>
              </a:rPr>
              <a:t>    ...</a:t>
            </a:r>
          </a:p>
          <a:p>
            <a:r>
              <a:rPr lang="de-DE" sz="2000" dirty="0" smtClean="0">
                <a:latin typeface="Lucida Console"/>
                <a:cs typeface="Lucida Console"/>
              </a:rPr>
              <a:t>}</a:t>
            </a:r>
          </a:p>
          <a:p>
            <a:endParaRPr lang="de-DE" sz="2800" dirty="0">
              <a:latin typeface="Lucida Console"/>
              <a:cs typeface="Lucida Console"/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not </a:t>
            </a:r>
            <a:r>
              <a:rPr lang="en-US" sz="2400" dirty="0" smtClean="0">
                <a:latin typeface="Lucida Console"/>
                <a:cs typeface="Lucida Console"/>
              </a:rPr>
              <a:t>modular code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it mixes up responsibilities for button, </a:t>
            </a:r>
            <a:r>
              <a:rPr lang="en-US" sz="2400" dirty="0" err="1">
                <a:latin typeface="Lucida Console"/>
                <a:cs typeface="Lucida Console"/>
              </a:rPr>
              <a:t>listbox</a:t>
            </a:r>
            <a:r>
              <a:rPr lang="en-US" sz="2400" dirty="0">
                <a:latin typeface="Lucida Console"/>
                <a:cs typeface="Lucida Console"/>
              </a:rPr>
              <a:t>, and textbox </a:t>
            </a:r>
            <a:endParaRPr lang="de-DE" sz="2400" dirty="0" smtClean="0">
              <a:latin typeface="Lucida Console"/>
              <a:cs typeface="Lucida Console"/>
            </a:endParaRPr>
          </a:p>
          <a:p>
            <a:endParaRPr lang="de-DE" sz="2800" dirty="0">
              <a:latin typeface="Lucida Console"/>
              <a:cs typeface="Lucida Console"/>
            </a:endParaRPr>
          </a:p>
          <a:p>
            <a:endParaRPr lang="en-US" sz="28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523575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marL="285750" indent="-285750" algn="ctr"/>
            <a:r>
              <a:rPr lang="sq-AL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Listener Pattern</a:t>
            </a:r>
            <a:endParaRPr lang="sq-AL" sz="28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7279" y="1593870"/>
            <a:ext cx="771703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latin typeface="Lucida Console"/>
                <a:cs typeface="Lucida Console"/>
              </a:rPr>
              <a:t>An event source generates a stream of discrete events, which correspond to state transitions in the source</a:t>
            </a:r>
            <a:r>
              <a:rPr lang="en-US" sz="2000" dirty="0" smtClean="0">
                <a:latin typeface="Lucida Console"/>
                <a:cs typeface="Lucida Console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Lucida Console"/>
              <a:cs typeface="Lucida Console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Lucida Console"/>
                <a:cs typeface="Lucida Console"/>
              </a:rPr>
              <a:t>One or more listeners register interest (subscribe) to the stream of events, providing a function to be called when a new event occurs.</a:t>
            </a:r>
          </a:p>
          <a:p>
            <a:pPr marL="285750" indent="-285750">
              <a:buFont typeface="Arial"/>
              <a:buChar char="•"/>
            </a:pPr>
            <a:endParaRPr lang="en-US" sz="2000" dirty="0" smtClean="0">
              <a:latin typeface="Lucida Console"/>
              <a:cs typeface="Lucida Console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Lucida Console"/>
                <a:cs typeface="Lucida Console"/>
              </a:rPr>
              <a:t>When an event occurs, the event source distributes it to all subscribed listeners, by calling their callback methods.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987363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marL="285750" indent="-285750" algn="ctr"/>
            <a:r>
              <a:rPr lang="sq-AL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Control Flow</a:t>
            </a:r>
            <a:endParaRPr lang="sq-AL" sz="28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7279" y="1593870"/>
            <a:ext cx="77170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latin typeface="Lucida Console"/>
                <a:cs typeface="Lucida Console"/>
              </a:rPr>
              <a:t>A top-level event loop reads input from mouse and keyboard</a:t>
            </a:r>
            <a:r>
              <a:rPr lang="en-US" sz="2000" dirty="0" smtClean="0">
                <a:latin typeface="Lucida Console"/>
                <a:cs typeface="Lucida Console"/>
              </a:rPr>
              <a:t>.</a:t>
            </a:r>
          </a:p>
          <a:p>
            <a:pPr marL="742950" lvl="2" indent="-285750">
              <a:buFont typeface="Arial"/>
              <a:buChar char="•"/>
            </a:pPr>
            <a:r>
              <a:rPr lang="en-US" sz="2000" dirty="0">
                <a:latin typeface="Lucida Console"/>
                <a:cs typeface="Lucida Console"/>
              </a:rPr>
              <a:t>In Java Swing this loop is hidden from you. </a:t>
            </a:r>
            <a:endParaRPr lang="en-US" sz="2000" dirty="0" smtClean="0">
              <a:latin typeface="Lucida Console"/>
              <a:cs typeface="Lucida Console"/>
            </a:endParaRPr>
          </a:p>
          <a:p>
            <a:pPr marL="285750" indent="-285750">
              <a:buFont typeface="Arial"/>
              <a:buChar char="•"/>
            </a:pPr>
            <a:endParaRPr lang="en-US" sz="2000" dirty="0" smtClean="0">
              <a:latin typeface="Lucida Console"/>
              <a:cs typeface="Lucida Console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For </a:t>
            </a:r>
            <a:r>
              <a:rPr lang="en-US" sz="2000" dirty="0">
                <a:latin typeface="Lucida Console"/>
                <a:cs typeface="Lucida Console"/>
              </a:rPr>
              <a:t>each input event, it finds the right view in the tree </a:t>
            </a:r>
            <a:r>
              <a:rPr lang="en-US" sz="2000" dirty="0" smtClean="0">
                <a:latin typeface="Lucida Console"/>
                <a:cs typeface="Lucida Console"/>
              </a:rPr>
              <a:t>and </a:t>
            </a:r>
            <a:r>
              <a:rPr lang="en-US" sz="2000" dirty="0">
                <a:latin typeface="Lucida Console"/>
                <a:cs typeface="Lucida Console"/>
              </a:rPr>
              <a:t>sends the event to that view’s listeners</a:t>
            </a:r>
            <a:r>
              <a:rPr lang="en-US" sz="2000" dirty="0" smtClean="0">
                <a:latin typeface="Lucida Console"/>
                <a:cs typeface="Lucida Console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sz="2000" dirty="0" smtClean="0">
              <a:latin typeface="Lucida Console"/>
              <a:cs typeface="Lucida Console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Each </a:t>
            </a:r>
            <a:r>
              <a:rPr lang="en-US" sz="2000" dirty="0">
                <a:latin typeface="Lucida Console"/>
                <a:cs typeface="Lucida Console"/>
              </a:rPr>
              <a:t>listener does its </a:t>
            </a:r>
            <a:r>
              <a:rPr lang="en-US" sz="2000" dirty="0" smtClean="0">
                <a:latin typeface="Lucida Console"/>
                <a:cs typeface="Lucida Console"/>
              </a:rPr>
              <a:t>thing </a:t>
            </a:r>
            <a:r>
              <a:rPr lang="en-US" sz="2000" dirty="0">
                <a:latin typeface="Lucida Console"/>
                <a:cs typeface="Lucida Console"/>
              </a:rPr>
              <a:t>and then </a:t>
            </a:r>
            <a:r>
              <a:rPr lang="en-US" sz="2000" i="1" dirty="0">
                <a:latin typeface="Lucida Console"/>
                <a:cs typeface="Lucida Console"/>
              </a:rPr>
              <a:t>returns immediately to the event </a:t>
            </a:r>
            <a:r>
              <a:rPr lang="en-US" sz="2000" i="1" dirty="0" smtClean="0">
                <a:latin typeface="Lucida Console"/>
                <a:cs typeface="Lucida Console"/>
              </a:rPr>
              <a:t>loop.</a:t>
            </a:r>
            <a:endParaRPr lang="en-US" sz="2000" dirty="0">
              <a:latin typeface="Lucida Console"/>
              <a:cs typeface="Lucida Console"/>
            </a:endParaRPr>
          </a:p>
          <a:p>
            <a:pPr marL="285750" indent="-285750">
              <a:buFont typeface="Arial"/>
              <a:buChar char="•"/>
            </a:pPr>
            <a:endParaRPr lang="en-US" sz="2000" dirty="0" smtClean="0">
              <a:latin typeface="Lucida Console"/>
              <a:cs typeface="Lucida Console"/>
            </a:endParaRPr>
          </a:p>
          <a:p>
            <a:pPr lvl="1"/>
            <a:endParaRPr lang="en-US" sz="2000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933424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marL="285750" indent="-285750" algn="ctr"/>
            <a:r>
              <a:rPr lang="sq-AL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Listener Pattern</a:t>
            </a:r>
            <a:endParaRPr lang="sq-AL" sz="28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7279" y="1593870"/>
            <a:ext cx="771703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latin typeface="Lucida Console"/>
                <a:cs typeface="Lucida Console"/>
              </a:rPr>
              <a:t>Many GUI objects generate their own higher-level events</a:t>
            </a:r>
            <a:r>
              <a:rPr lang="en-US" sz="2000" dirty="0" smtClean="0">
                <a:latin typeface="Lucida Console"/>
                <a:cs typeface="Lucida Console"/>
              </a:rPr>
              <a:t>,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err="1">
                <a:latin typeface="Lucida Console"/>
                <a:cs typeface="Lucida Console"/>
              </a:rPr>
              <a:t>JButton</a:t>
            </a:r>
            <a:r>
              <a:rPr lang="en-US" sz="2000" dirty="0">
                <a:latin typeface="Lucida Console"/>
                <a:cs typeface="Lucida Console"/>
              </a:rPr>
              <a:t> sends an action event when it is pressed </a:t>
            </a:r>
            <a:endParaRPr lang="en-US" sz="2000" dirty="0" smtClean="0">
              <a:latin typeface="Lucida Console"/>
              <a:cs typeface="Lucida Console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dirty="0" err="1">
                <a:latin typeface="Lucida Console"/>
                <a:cs typeface="Lucida Console"/>
              </a:rPr>
              <a:t>JList</a:t>
            </a:r>
            <a:r>
              <a:rPr lang="en-US" sz="2000" dirty="0">
                <a:latin typeface="Lucida Console"/>
                <a:cs typeface="Lucida Console"/>
              </a:rPr>
              <a:t> sends a selection event when the selected element </a:t>
            </a:r>
            <a:r>
              <a:rPr lang="en-US" sz="2000" dirty="0" smtClean="0">
                <a:latin typeface="Lucida Console"/>
                <a:cs typeface="Lucida Console"/>
              </a:rPr>
              <a:t>changes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err="1">
                <a:latin typeface="Lucida Console"/>
                <a:cs typeface="Lucida Console"/>
              </a:rPr>
              <a:t>JTextField</a:t>
            </a:r>
            <a:r>
              <a:rPr lang="en-US" sz="2000" dirty="0">
                <a:latin typeface="Lucida Console"/>
                <a:cs typeface="Lucida Console"/>
              </a:rPr>
              <a:t> sends change events when the text inside it changes for any </a:t>
            </a:r>
            <a:r>
              <a:rPr lang="en-US" sz="2000" dirty="0" smtClean="0">
                <a:latin typeface="Lucida Console"/>
                <a:cs typeface="Lucida Console"/>
              </a:rPr>
              <a:t>reason</a:t>
            </a:r>
          </a:p>
          <a:p>
            <a:pPr lvl="1"/>
            <a:endParaRPr lang="en-US" sz="2000" dirty="0">
              <a:latin typeface="Lucida Console"/>
              <a:cs typeface="Lucida Console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Lucida Console"/>
                <a:cs typeface="Lucida Console"/>
              </a:rPr>
              <a:t>A button can be pressed either by the </a:t>
            </a:r>
            <a:r>
              <a:rPr lang="en-US" sz="2000" dirty="0" smtClean="0">
                <a:latin typeface="Lucida Console"/>
                <a:cs typeface="Lucida Console"/>
              </a:rPr>
              <a:t>mouse </a:t>
            </a:r>
            <a:r>
              <a:rPr lang="en-US" sz="2000" dirty="0">
                <a:latin typeface="Lucida Console"/>
                <a:cs typeface="Lucida Console"/>
              </a:rPr>
              <a:t>or by the </a:t>
            </a:r>
            <a:r>
              <a:rPr lang="en-US" sz="2000" dirty="0" smtClean="0">
                <a:latin typeface="Lucida Console"/>
                <a:cs typeface="Lucida Console"/>
              </a:rPr>
              <a:t>keyboard </a:t>
            </a:r>
            <a:r>
              <a:rPr lang="en-US" sz="2000" dirty="0">
                <a:latin typeface="Lucida Console"/>
                <a:cs typeface="Lucida Console"/>
              </a:rPr>
              <a:t>So you should always listen for these high-level </a:t>
            </a:r>
            <a:r>
              <a:rPr lang="en-US" sz="2000" dirty="0" smtClean="0">
                <a:latin typeface="Lucida Console"/>
                <a:cs typeface="Lucida Console"/>
              </a:rPr>
              <a:t>events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Lucida Console"/>
                <a:cs typeface="Lucida Console"/>
              </a:rPr>
              <a:t>Use an </a:t>
            </a:r>
            <a:r>
              <a:rPr lang="en-US" sz="2000" dirty="0" err="1">
                <a:latin typeface="Lucida Console"/>
                <a:cs typeface="Lucida Console"/>
              </a:rPr>
              <a:t>ActionListener</a:t>
            </a:r>
            <a:r>
              <a:rPr lang="en-US" sz="2000" dirty="0">
                <a:latin typeface="Lucida Console"/>
                <a:cs typeface="Lucida Console"/>
              </a:rPr>
              <a:t> to respond to a </a:t>
            </a:r>
            <a:r>
              <a:rPr lang="en-US" sz="2000" dirty="0" err="1">
                <a:latin typeface="Lucida Console"/>
                <a:cs typeface="Lucida Console"/>
              </a:rPr>
              <a:t>JButton</a:t>
            </a:r>
            <a:r>
              <a:rPr lang="en-US" sz="2000" dirty="0">
                <a:latin typeface="Lucida Console"/>
                <a:cs typeface="Lucida Console"/>
              </a:rPr>
              <a:t> press, not a mouse listener.</a:t>
            </a:r>
            <a:endParaRPr lang="en-US" sz="2000" dirty="0" smtClean="0">
              <a:latin typeface="Lucida Console"/>
              <a:cs typeface="Lucida Console"/>
            </a:endParaRPr>
          </a:p>
          <a:p>
            <a:pPr lvl="1"/>
            <a:endParaRPr lang="en-US" sz="2000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151573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Welcome!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Console"/>
                <a:cs typeface="Lucida Console"/>
              </a:rPr>
              <a:t>Today:</a:t>
            </a:r>
          </a:p>
          <a:p>
            <a:pPr marL="285750" indent="-28575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Inner and Nested Classes</a:t>
            </a:r>
          </a:p>
          <a:p>
            <a:pPr marL="285750" indent="-28575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Views</a:t>
            </a:r>
          </a:p>
          <a:p>
            <a:pPr marL="285750" indent="-28575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View Tree</a:t>
            </a:r>
          </a:p>
          <a:p>
            <a:pPr marL="285750" indent="-285750">
              <a:buFont typeface="Arial"/>
              <a:buChar char="•"/>
            </a:pPr>
            <a:r>
              <a:rPr lang="sq-AL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Listener Pattern</a:t>
            </a: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285750" indent="-285750">
              <a:buFont typeface="Arial"/>
              <a:buChar char="•"/>
            </a:pP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22948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marL="285750" indent="-285750" algn="ctr"/>
            <a:r>
              <a:rPr lang="sq-AL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Inner and Nested Classes</a:t>
            </a:r>
            <a:endParaRPr lang="en-US" sz="2800" dirty="0" smtClean="0">
              <a:effectLst>
                <a:outerShdw blurRad="38100" dist="38100" dir="2700000" algn="tl">
                  <a:srgbClr val="000000"/>
                </a:outerShdw>
              </a:effectLst>
              <a:latin typeface="Sylfaen"/>
              <a:ea typeface="SimSun" charset="0"/>
              <a:cs typeface="Sylfae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6769" y="1503162"/>
            <a:ext cx="8362675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ea typeface="SimSun" charset="0"/>
                <a:cs typeface="Lucida Console"/>
              </a:rPr>
              <a:t>An "inner" class is a class defined inside some other "outer" </a:t>
            </a:r>
            <a:r>
              <a:rPr lang="en-US" sz="2400" dirty="0" smtClean="0">
                <a:latin typeface="Lucida Console"/>
                <a:ea typeface="SimSun" charset="0"/>
                <a:cs typeface="Lucida Console"/>
              </a:rPr>
              <a:t>class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ea typeface="SimSun" charset="0"/>
                <a:cs typeface="Lucida Console"/>
              </a:rPr>
              <a:t>E</a:t>
            </a: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xamples: Iterator, binary tree nodes</a:t>
            </a:r>
            <a:endParaRPr lang="sq-AL" sz="2400" dirty="0" smtClean="0">
              <a:latin typeface="Lucida Console"/>
              <a:ea typeface="SimSun" charset="0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ea typeface="SimSun" charset="0"/>
                <a:cs typeface="Lucida Console"/>
              </a:rPr>
              <a:t>The inner class operates like a sub-part of the outer class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ea typeface="SimSun" charset="0"/>
                <a:cs typeface="Lucida Console"/>
              </a:rPr>
              <a:t>The outer and inner classes can access each other's state, even if it is private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ea typeface="SimSun" charset="0"/>
                <a:cs typeface="Lucida Console"/>
              </a:rPr>
              <a:t>Calling "new" just anywhere will not work to create an inner object, because of the need for an outer </a:t>
            </a:r>
            <a:r>
              <a:rPr lang="en-US" sz="2400" dirty="0" smtClean="0">
                <a:latin typeface="Lucida Console"/>
                <a:ea typeface="SimSun" charset="0"/>
                <a:cs typeface="Lucida Console"/>
              </a:rPr>
              <a:t>object</a:t>
            </a:r>
            <a:endParaRPr lang="en-US" sz="2400" dirty="0" smtClean="0"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94681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ts val="150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Inner Class</a:t>
            </a:r>
            <a:endParaRPr lang="sq-AL" sz="2800" dirty="0">
              <a:effectLst>
                <a:outerShdw blurRad="38100" dist="38100" dir="2700000" algn="tl">
                  <a:srgbClr val="000000"/>
                </a:outerShdw>
              </a:effectLst>
              <a:latin typeface="Sylfaen"/>
              <a:ea typeface="SimSun" charset="0"/>
              <a:cs typeface="Sylfaen"/>
            </a:endParaRP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1002535" y="1288973"/>
          <a:ext cx="6984694" cy="4793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Document" r:id="rId6" imgW="6137374" imgH="4212032" progId="Word.Document.12">
                  <p:embed/>
                </p:oleObj>
              </mc:Choice>
              <mc:Fallback>
                <p:oleObj name="Document" r:id="rId6" imgW="6137374" imgH="421203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2535" y="1288973"/>
                        <a:ext cx="6984694" cy="47931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4822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marL="285750" indent="-285750" algn="ctr"/>
            <a:r>
              <a:rPr lang="sq-AL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Inner and Nested Classes</a:t>
            </a:r>
            <a:endParaRPr lang="en-US" sz="2800" dirty="0" smtClean="0">
              <a:effectLst>
                <a:outerShdw blurRad="38100" dist="38100" dir="2700000" algn="tl">
                  <a:srgbClr val="000000"/>
                </a:outerShdw>
              </a:effectLst>
              <a:latin typeface="Sylfaen"/>
              <a:ea typeface="SimSun" charset="0"/>
              <a:cs typeface="Sylfae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279" y="1503162"/>
            <a:ext cx="74459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Inner </a:t>
            </a:r>
            <a:r>
              <a:rPr lang="en-US" sz="2400" dirty="0" smtClean="0">
                <a:latin typeface="Lucida Console"/>
                <a:ea typeface="SimSun" charset="0"/>
                <a:cs typeface="Lucida Console"/>
              </a:rPr>
              <a:t>Class </a:t>
            </a: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Like Function </a:t>
            </a: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Pointer</a:t>
            </a:r>
          </a:p>
          <a:p>
            <a:pPr marL="800100" lvl="1" indent="-342900">
              <a:buFont typeface="Arial"/>
              <a:buChar char="•"/>
            </a:pPr>
            <a:endParaRPr lang="sq-AL" sz="2400" dirty="0">
              <a:latin typeface="Lucida Console"/>
              <a:ea typeface="SimSun" charset="0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Collection example</a:t>
            </a:r>
            <a:endParaRPr lang="en-US" sz="2400" dirty="0" smtClean="0">
              <a:latin typeface="Lucida Console"/>
              <a:ea typeface="SimSun" charset="0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endParaRPr lang="sq-AL" sz="2400" dirty="0" smtClean="0">
              <a:latin typeface="Lucida Console"/>
              <a:ea typeface="SimSun" charset="0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Nested </a:t>
            </a: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Class </a:t>
            </a:r>
            <a:r>
              <a:rPr lang="en-US" sz="2400" dirty="0" smtClean="0">
                <a:latin typeface="Lucida Console"/>
                <a:ea typeface="SimSun" charset="0"/>
                <a:cs typeface="Lucida Console"/>
              </a:rPr>
              <a:t>is </a:t>
            </a: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static</a:t>
            </a:r>
            <a:r>
              <a:rPr lang="en-US" sz="2400" dirty="0" smtClean="0">
                <a:latin typeface="Lucida Console"/>
                <a:ea typeface="SimSun" charset="0"/>
                <a:cs typeface="Lucida Console"/>
              </a:rPr>
              <a:t> Inner Class</a:t>
            </a:r>
            <a:endParaRPr lang="sq-AL" sz="2400" dirty="0" smtClean="0">
              <a:latin typeface="Lucida Console"/>
              <a:ea typeface="SimSun" charset="0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endParaRPr lang="sq-AL" sz="2400" dirty="0" smtClean="0"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738048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marL="285750" indent="-285750" algn="ctr"/>
            <a:r>
              <a:rPr lang="sq-AL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Anonymous Inner Class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7279" y="1593870"/>
            <a:ext cx="7445939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ea typeface="SimSun" charset="0"/>
                <a:cs typeface="Lucida Console"/>
              </a:rPr>
              <a:t>Can implement a </a:t>
            </a:r>
            <a:r>
              <a:rPr lang="en-US" sz="2400" dirty="0" err="1" smtClean="0">
                <a:latin typeface="Lucida Console"/>
                <a:ea typeface="SimSun" charset="0"/>
                <a:cs typeface="Lucida Console"/>
              </a:rPr>
              <a:t>superclass</a:t>
            </a:r>
            <a:r>
              <a:rPr lang="en-US" sz="2400" dirty="0" smtClean="0">
                <a:latin typeface="Lucida Console"/>
                <a:ea typeface="SimSun" charset="0"/>
                <a:cs typeface="Lucida Console"/>
              </a:rPr>
              <a:t> or interface, just like a regular inner class</a:t>
            </a:r>
            <a:endParaRPr lang="sq-AL" sz="2400" dirty="0" smtClean="0">
              <a:latin typeface="Lucida Console"/>
              <a:ea typeface="SimSun" charset="0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ea typeface="SimSun" charset="0"/>
                <a:cs typeface="Lucida Console"/>
              </a:rPr>
              <a:t>An anonymous inner class cannot have a constructor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ea typeface="SimSun" charset="0"/>
                <a:cs typeface="Lucida Console"/>
              </a:rPr>
              <a:t>An anonymous inner class does not have a name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ea typeface="SimSun" charset="0"/>
                <a:cs typeface="Lucida Console"/>
              </a:rPr>
              <a:t>Can see </a:t>
            </a:r>
            <a:r>
              <a:rPr lang="en-US" sz="2400" dirty="0" err="1" smtClean="0">
                <a:latin typeface="Lucida Console"/>
                <a:ea typeface="SimSun" charset="0"/>
                <a:cs typeface="Lucida Console"/>
              </a:rPr>
              <a:t>ivars</a:t>
            </a:r>
            <a:r>
              <a:rPr lang="en-US" sz="2400" dirty="0" smtClean="0">
                <a:latin typeface="Lucida Console"/>
                <a:ea typeface="SimSun" charset="0"/>
                <a:cs typeface="Lucida Console"/>
              </a:rPr>
              <a:t> of their outer object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ea typeface="SimSun" charset="0"/>
                <a:cs typeface="Lucida Console"/>
              </a:rPr>
              <a:t>Does not have access to local stack </a:t>
            </a:r>
            <a:r>
              <a:rPr lang="en-US" sz="2400" dirty="0" err="1" smtClean="0">
                <a:latin typeface="Lucida Console"/>
                <a:ea typeface="SimSun" charset="0"/>
                <a:cs typeface="Lucida Console"/>
              </a:rPr>
              <a:t>vars</a:t>
            </a:r>
            <a:r>
              <a:rPr lang="en-US" sz="2400" dirty="0" smtClean="0">
                <a:latin typeface="Lucida Console"/>
                <a:ea typeface="SimSun" charset="0"/>
                <a:cs typeface="Lucida Console"/>
              </a:rPr>
              <a:t> from where it is declared</a:t>
            </a:r>
          </a:p>
          <a:p>
            <a:pPr marL="800100" lvl="1" indent="-342900"/>
            <a:endParaRPr lang="sq-AL" sz="2400" dirty="0" smtClean="0"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603099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marL="285750" indent="-285750" algn="ctr"/>
            <a:r>
              <a:rPr lang="sq-AL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Anonymous Inner Class</a:t>
            </a: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1524000" y="1139825"/>
          <a:ext cx="6388352" cy="524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Document" r:id="rId6" imgW="8628635" imgH="7189855" progId="Word.Document.12">
                  <p:embed/>
                </p:oleObj>
              </mc:Choice>
              <mc:Fallback>
                <p:oleObj name="Document" r:id="rId6" imgW="8628635" imgH="718985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139825"/>
                        <a:ext cx="6388352" cy="5246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0940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marL="285750" indent="-285750" algn="ctr"/>
            <a:r>
              <a:rPr lang="sq-AL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View</a:t>
            </a:r>
            <a:endParaRPr lang="sq-AL" sz="28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7279" y="1593870"/>
            <a:ext cx="744593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GUIs are </a:t>
            </a:r>
            <a:r>
              <a:rPr lang="en-US" sz="2000" dirty="0">
                <a:latin typeface="Lucida Console"/>
                <a:cs typeface="Lucida Console"/>
              </a:rPr>
              <a:t>composed of view </a:t>
            </a:r>
            <a:r>
              <a:rPr lang="en-US" sz="2000" dirty="0" smtClean="0">
                <a:latin typeface="Lucida Console"/>
                <a:cs typeface="Lucida Console"/>
              </a:rPr>
              <a:t>objects</a:t>
            </a:r>
          </a:p>
          <a:p>
            <a:pPr marL="800100" lvl="1" indent="-342900">
              <a:buFont typeface="Arial"/>
              <a:buChar char="•"/>
            </a:pPr>
            <a:endParaRPr lang="en-US" sz="2000" dirty="0" smtClean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The </a:t>
            </a:r>
            <a:r>
              <a:rPr lang="en-US" sz="2000" dirty="0">
                <a:latin typeface="Lucida Console"/>
                <a:cs typeface="Lucida Console"/>
              </a:rPr>
              <a:t>view concept goes by different </a:t>
            </a:r>
            <a:r>
              <a:rPr lang="en-US" sz="2000" dirty="0" smtClean="0">
                <a:latin typeface="Lucida Console"/>
                <a:cs typeface="Lucida Console"/>
              </a:rPr>
              <a:t>names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>
                <a:latin typeface="Lucida Console"/>
                <a:cs typeface="Lucida Console"/>
              </a:rPr>
              <a:t>In </a:t>
            </a:r>
            <a:r>
              <a:rPr lang="en-US" sz="2000" dirty="0">
                <a:latin typeface="Lucida Console"/>
                <a:cs typeface="Lucida Console"/>
                <a:hlinkClick r:id="rId5"/>
              </a:rPr>
              <a:t>Java Swing</a:t>
            </a:r>
            <a:r>
              <a:rPr lang="en-US" sz="2000" dirty="0">
                <a:latin typeface="Lucida Console"/>
                <a:cs typeface="Lucida Console"/>
              </a:rPr>
              <a:t> </a:t>
            </a:r>
            <a:r>
              <a:rPr lang="en-US" sz="2000" dirty="0" smtClean="0">
                <a:latin typeface="Lucida Console"/>
                <a:cs typeface="Lucida Console"/>
              </a:rPr>
              <a:t>they are </a:t>
            </a:r>
            <a:r>
              <a:rPr lang="en-US" sz="2000" dirty="0" err="1">
                <a:latin typeface="Lucida Console"/>
                <a:cs typeface="Lucida Console"/>
              </a:rPr>
              <a:t>JComponent</a:t>
            </a:r>
            <a:r>
              <a:rPr lang="en-US" sz="2000" dirty="0">
                <a:latin typeface="Lucida Console"/>
                <a:cs typeface="Lucida Console"/>
              </a:rPr>
              <a:t> objects;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>
                <a:latin typeface="Lucida Console"/>
                <a:cs typeface="Lucida Console"/>
              </a:rPr>
              <a:t>in HTML, </a:t>
            </a:r>
            <a:r>
              <a:rPr lang="en-US" sz="2000" dirty="0" smtClean="0">
                <a:latin typeface="Lucida Console"/>
                <a:cs typeface="Lucida Console"/>
              </a:rPr>
              <a:t>they are </a:t>
            </a:r>
            <a:r>
              <a:rPr lang="en-US" sz="2000" dirty="0">
                <a:latin typeface="Lucida Console"/>
                <a:cs typeface="Lucida Console"/>
              </a:rPr>
              <a:t>elements or nodes;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>
                <a:latin typeface="Lucida Console"/>
                <a:cs typeface="Lucida Console"/>
              </a:rPr>
              <a:t>widgets, controls, </a:t>
            </a:r>
            <a:r>
              <a:rPr lang="en-US" sz="2000" dirty="0" err="1">
                <a:latin typeface="Lucida Console"/>
                <a:cs typeface="Lucida Console"/>
              </a:rPr>
              <a:t>interactors</a:t>
            </a:r>
            <a:r>
              <a:rPr lang="is-IS" sz="2000" dirty="0" smtClean="0">
                <a:latin typeface="Lucida Console"/>
                <a:cs typeface="Lucida Console"/>
              </a:rPr>
              <a:t>…</a:t>
            </a:r>
            <a:endParaRPr lang="en-US" sz="2000" dirty="0" smtClean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endParaRPr lang="en-US" sz="2000" dirty="0" smtClean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View Tree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>
                <a:latin typeface="Lucida Console"/>
                <a:cs typeface="Lucida Console"/>
              </a:rPr>
              <a:t>Views are arranged into a hierarchy of </a:t>
            </a:r>
            <a:r>
              <a:rPr lang="en-US" sz="2000" dirty="0" smtClean="0">
                <a:latin typeface="Lucida Console"/>
                <a:cs typeface="Lucida Console"/>
              </a:rPr>
              <a:t>containment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>
                <a:latin typeface="Lucida Console"/>
                <a:cs typeface="Lucida Console"/>
              </a:rPr>
              <a:t>child views are nested inside their parent’s bounding box.</a:t>
            </a:r>
            <a:endParaRPr lang="en-US" sz="2000" dirty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endParaRPr lang="sq-AL" sz="2000" dirty="0" smtClean="0"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609342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marL="285750" indent="-285750" algn="ctr"/>
            <a:r>
              <a:rPr lang="sq-AL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View Tree</a:t>
            </a:r>
            <a:endParaRPr lang="sq-AL" sz="2800" dirty="0" smtClean="0">
              <a:effectLst>
                <a:outerShdw blurRad="38100" dist="38100" dir="2700000" algn="tl">
                  <a:srgbClr val="000000"/>
                </a:outerShdw>
              </a:effectLst>
              <a:latin typeface="Sylfaen"/>
              <a:ea typeface="SimSun" charset="0"/>
              <a:cs typeface="Sylfaen"/>
            </a:endParaRPr>
          </a:p>
        </p:txBody>
      </p:sp>
      <p:pic>
        <p:nvPicPr>
          <p:cNvPr id="2" name="Picture 1" descr="view-tree-screensho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03" y="1354822"/>
            <a:ext cx="7905997" cy="443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39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20808</TotalTime>
  <Words>620</Words>
  <Application>Microsoft Macintosh PowerPoint</Application>
  <PresentationFormat>On-screen Show (4:3)</PresentationFormat>
  <Paragraphs>93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iomodo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iomodo iomodo</dc:creator>
  <cp:lastModifiedBy>iomodo iomodo</cp:lastModifiedBy>
  <cp:revision>371</cp:revision>
  <dcterms:created xsi:type="dcterms:W3CDTF">2012-02-15T19:28:42Z</dcterms:created>
  <dcterms:modified xsi:type="dcterms:W3CDTF">2017-03-31T11:25:59Z</dcterms:modified>
</cp:coreProperties>
</file>