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316" r:id="rId3"/>
    <p:sldId id="310" r:id="rId4"/>
    <p:sldId id="311" r:id="rId5"/>
    <p:sldId id="312" r:id="rId6"/>
    <p:sldId id="313" r:id="rId7"/>
    <p:sldId id="314" r:id="rId8"/>
    <p:sldId id="315" r:id="rId9"/>
    <p:sldId id="259" r:id="rId10"/>
    <p:sldId id="317" r:id="rId11"/>
    <p:sldId id="318" r:id="rId12"/>
    <p:sldId id="319" r:id="rId13"/>
    <p:sldId id="320" r:id="rId14"/>
    <p:sldId id="321" r:id="rId15"/>
    <p:sldId id="298" r:id="rId16"/>
    <p:sldId id="299" r:id="rId17"/>
    <p:sldId id="306" r:id="rId18"/>
    <p:sldId id="307" r:id="rId19"/>
    <p:sldId id="308" r:id="rId20"/>
    <p:sldId id="30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>
        <p:scale>
          <a:sx n="90" d="100"/>
          <a:sy n="90" d="100"/>
        </p:scale>
        <p:origin x="-1320" y="-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pPr/>
              <a:t>4/4/17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აქტიური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და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პასიური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მოდელი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8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pPr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pPr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pPr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pPr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pPr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pPr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pPr/>
              <a:t>4/4/17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pPr/>
              <a:t>4/4/17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pPr/>
              <a:t>4/4/17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pPr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pPr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pPr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package" Target="../embeddings/Microsoft_Word_Document1.docx"/><Relationship Id="rId7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package" Target="../embeddings/Microsoft_Word_Document2.docx"/><Relationship Id="rId7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9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MVC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79" y="1309452"/>
            <a:ext cx="7445939" cy="333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Model-View-Controller pattern has separation of concerns as its primary goal.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It separates front end from the backend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Separates input from output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7623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MVC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Models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79" y="1309452"/>
            <a:ext cx="7445939" cy="4999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provide app data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Lucida Console"/>
                <a:cs typeface="Lucida Console"/>
              </a:rPr>
              <a:t>a</a:t>
            </a:r>
            <a:r>
              <a:rPr lang="en-US" altLang="zh-CN" sz="2400" dirty="0" smtClean="0">
                <a:latin typeface="Lucida Console"/>
                <a:cs typeface="Lucida Console"/>
              </a:rPr>
              <a:t>re often mutable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Lucida Console"/>
                <a:cs typeface="Lucida Console"/>
              </a:rPr>
              <a:t>p</a:t>
            </a:r>
            <a:r>
              <a:rPr lang="en-US" altLang="zh-CN" sz="2400" dirty="0" smtClean="0">
                <a:latin typeface="Lucida Console"/>
                <a:cs typeface="Lucida Console"/>
              </a:rPr>
              <a:t>rovide methods for changing state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Lucida Console"/>
                <a:cs typeface="Lucida Console"/>
              </a:rPr>
              <a:t>p</a:t>
            </a:r>
            <a:r>
              <a:rPr lang="en-US" altLang="zh-CN" sz="2400" dirty="0" smtClean="0">
                <a:latin typeface="Lucida Console"/>
                <a:cs typeface="Lucida Console"/>
              </a:rPr>
              <a:t>reserve rep invariants!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notify clients when there is a change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dependent view can update display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dependent controllers can respond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Using listener pattern</a:t>
            </a:r>
          </a:p>
          <a:p>
            <a:pPr>
              <a:lnSpc>
                <a:spcPct val="90000"/>
              </a:lnSpc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413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MVC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Views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79" y="1309452"/>
            <a:ext cx="7445939" cy="333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Lucida Console"/>
                <a:cs typeface="Lucida Console"/>
              </a:rPr>
              <a:t>r</a:t>
            </a:r>
            <a:r>
              <a:rPr lang="en-US" altLang="zh-CN" sz="2400" dirty="0" smtClean="0">
                <a:latin typeface="Lucida Console"/>
                <a:cs typeface="Lucida Console"/>
              </a:rPr>
              <a:t>esponsible for output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Lucida Console"/>
                <a:cs typeface="Lucida Console"/>
              </a:rPr>
              <a:t>o</a:t>
            </a:r>
            <a:r>
              <a:rPr lang="en-US" altLang="zh-CN" sz="2400" dirty="0" smtClean="0">
                <a:latin typeface="Lucida Console"/>
                <a:cs typeface="Lucida Console"/>
              </a:rPr>
              <a:t>ccupy some chunk of the screen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query model for data and show data on screen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Lucida Console"/>
                <a:cs typeface="Lucida Console"/>
              </a:rPr>
              <a:t>l</a:t>
            </a:r>
            <a:r>
              <a:rPr lang="en-US" altLang="zh-CN" sz="2400" dirty="0" smtClean="0">
                <a:latin typeface="Lucida Console"/>
                <a:cs typeface="Lucida Console"/>
              </a:rPr>
              <a:t>isten for changes of the model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4785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MVC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Controllers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79" y="1309452"/>
            <a:ext cx="7445939" cy="267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handle the input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receive keyboard and mouse events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instruct model to change accordingly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7066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MVC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cs typeface="Lucida Console"/>
            </a:endParaRPr>
          </a:p>
        </p:txBody>
      </p:sp>
      <p:pic>
        <p:nvPicPr>
          <p:cNvPr id="2" name="Picture 1" descr="mv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" y="1402079"/>
            <a:ext cx="8308284" cy="46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1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MVC</a:t>
            </a:r>
            <a:endParaRPr lang="sq-AL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977" y="1265439"/>
            <a:ext cx="8474149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ucida Console"/>
                <a:cs typeface="Lucida Console"/>
              </a:rPr>
              <a:t>Benefits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latin typeface="Lucida Console"/>
                <a:cs typeface="Lucida Console"/>
              </a:rPr>
              <a:t>Supports multiple views</a:t>
            </a:r>
            <a:r>
              <a:rPr lang="en-US" sz="2000" dirty="0" smtClean="0">
                <a:latin typeface="Lucida Console"/>
                <a:cs typeface="Lucida Console"/>
              </a:rPr>
              <a:t>. User interface can display multiple views of the same data at the same time. 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latin typeface="Lucida Console"/>
                <a:cs typeface="Lucida Console"/>
              </a:rPr>
              <a:t>Accommodates change</a:t>
            </a:r>
            <a:r>
              <a:rPr lang="en-US" sz="2000" dirty="0" smtClean="0">
                <a:latin typeface="Lucida Console"/>
                <a:cs typeface="Lucida Console"/>
              </a:rPr>
              <a:t>. Users may prefer different </a:t>
            </a:r>
            <a:r>
              <a:rPr lang="en-US" sz="2000" dirty="0" smtClean="0">
                <a:latin typeface="Lucida Console"/>
                <a:cs typeface="Lucida Console"/>
              </a:rPr>
              <a:t>colors, </a:t>
            </a:r>
            <a:r>
              <a:rPr lang="en-US" sz="2000" dirty="0" smtClean="0">
                <a:latin typeface="Lucida Console"/>
                <a:cs typeface="Lucida Console"/>
              </a:rPr>
              <a:t>screen layouts, and levels of support for new devices such as cell phones or PDAs.</a:t>
            </a:r>
          </a:p>
          <a:p>
            <a:endParaRPr lang="en-US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Liabilities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latin typeface="Lucida Console"/>
                <a:cs typeface="Lucida Console"/>
              </a:rPr>
              <a:t>Complexity</a:t>
            </a:r>
            <a:r>
              <a:rPr lang="en-US" sz="2000" dirty="0" smtClean="0">
                <a:latin typeface="Lucida Console"/>
                <a:cs typeface="Lucida Console"/>
              </a:rPr>
              <a:t>. The </a:t>
            </a:r>
            <a:r>
              <a:rPr lang="en-US" sz="2000" i="1" dirty="0" smtClean="0">
                <a:latin typeface="Lucida Console"/>
                <a:cs typeface="Lucida Console"/>
              </a:rPr>
              <a:t>MVC</a:t>
            </a:r>
            <a:r>
              <a:rPr lang="en-US" sz="2000" dirty="0" smtClean="0">
                <a:latin typeface="Lucida Console"/>
                <a:cs typeface="Lucida Console"/>
              </a:rPr>
              <a:t> pattern introduces new levels of indirection and therefore increases the complexity of the solution slightly. 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latin typeface="Lucida Console"/>
                <a:cs typeface="Lucida Console"/>
              </a:rPr>
              <a:t>Cost of frequent updates</a:t>
            </a:r>
            <a:r>
              <a:rPr lang="en-US" sz="2000" i="1" dirty="0" smtClean="0">
                <a:latin typeface="Lucida Console"/>
                <a:cs typeface="Lucida Console"/>
              </a:rPr>
              <a:t>.</a:t>
            </a:r>
            <a:r>
              <a:rPr lang="en-US" sz="2000" dirty="0" smtClean="0">
                <a:latin typeface="Lucida Console"/>
                <a:cs typeface="Lucida Console"/>
              </a:rPr>
              <a:t> If the model undergoes frequent changes, it could flood the views with update requests. </a:t>
            </a:r>
            <a:br>
              <a:rPr lang="en-US" sz="2000" dirty="0" smtClean="0">
                <a:latin typeface="Lucida Console"/>
                <a:cs typeface="Lucida Console"/>
              </a:rPr>
            </a:br>
            <a:endParaRPr lang="en-US" altLang="zh-CN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Swing Table Classes</a:t>
            </a:r>
            <a:endParaRPr lang="sq-AL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977" y="1519439"/>
            <a:ext cx="87121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Lucida Console"/>
                <a:cs typeface="Lucida Console"/>
              </a:rPr>
              <a:t>Jtable</a:t>
            </a:r>
            <a:r>
              <a:rPr lang="en-US" sz="2400" b="1" dirty="0" smtClean="0">
                <a:latin typeface="Lucida Console"/>
                <a:cs typeface="Lucida Console"/>
              </a:rPr>
              <a:t> - </a:t>
            </a:r>
            <a:r>
              <a:rPr lang="en-US" sz="2400" b="1" dirty="0" smtClean="0">
                <a:latin typeface="Lucida Console"/>
                <a:cs typeface="Lucida Console"/>
              </a:rPr>
              <a:t>View Component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Has a pointer to a </a:t>
            </a:r>
            <a:r>
              <a:rPr lang="en-US" sz="2000" dirty="0" err="1" smtClean="0">
                <a:latin typeface="Lucida Console"/>
                <a:cs typeface="Lucida Console"/>
              </a:rPr>
              <a:t>TableModel</a:t>
            </a:r>
            <a:r>
              <a:rPr lang="en-US" sz="2000" dirty="0" smtClean="0">
                <a:latin typeface="Lucida Console"/>
                <a:cs typeface="Lucida Console"/>
              </a:rPr>
              <a:t> that does its storage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Has all sorts of built-in features to display tabular data</a:t>
            </a:r>
          </a:p>
          <a:p>
            <a:endParaRPr lang="en-US" sz="2800" b="1" dirty="0" smtClean="0">
              <a:latin typeface="Lucida Console"/>
              <a:cs typeface="Lucida Console"/>
            </a:endParaRPr>
          </a:p>
          <a:p>
            <a:r>
              <a:rPr lang="en-US" sz="2400" b="1" dirty="0" err="1" smtClean="0">
                <a:latin typeface="Lucida Console"/>
                <a:cs typeface="Lucida Console"/>
              </a:rPr>
              <a:t>TableModel</a:t>
            </a:r>
            <a:r>
              <a:rPr lang="en-US" sz="2400" b="1" dirty="0" smtClean="0">
                <a:latin typeface="Lucida Console"/>
                <a:cs typeface="Lucida Console"/>
              </a:rPr>
              <a:t> – Interface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The messages that define a table model, the abstraction is a rectangular area of cells.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getValueAt</a:t>
            </a:r>
            <a:r>
              <a:rPr lang="en-US" sz="2000" dirty="0" smtClean="0">
                <a:latin typeface="Lucida Console"/>
                <a:cs typeface="Lucida Console"/>
              </a:rPr>
              <a:t>(), </a:t>
            </a:r>
            <a:r>
              <a:rPr lang="en-US" sz="2000" dirty="0" err="1" smtClean="0">
                <a:latin typeface="Lucida Console"/>
                <a:cs typeface="Lucida Console"/>
              </a:rPr>
              <a:t>setValueAt</a:t>
            </a:r>
            <a:r>
              <a:rPr lang="en-US" sz="2000" dirty="0" smtClean="0">
                <a:latin typeface="Lucida Console"/>
                <a:cs typeface="Lucida Console"/>
              </a:rPr>
              <a:t>(), </a:t>
            </a:r>
            <a:r>
              <a:rPr lang="en-US" sz="2000" dirty="0" err="1" smtClean="0">
                <a:latin typeface="Lucida Console"/>
                <a:cs typeface="Lucida Console"/>
              </a:rPr>
              <a:t>getRowCount</a:t>
            </a:r>
            <a:r>
              <a:rPr lang="en-US" sz="2000" dirty="0" smtClean="0">
                <a:latin typeface="Lucida Console"/>
                <a:cs typeface="Lucida Console"/>
              </a:rPr>
              <a:t>(), </a:t>
            </a:r>
            <a:r>
              <a:rPr lang="en-US" sz="2000" dirty="0" err="1" smtClean="0">
                <a:latin typeface="Lucida Console"/>
                <a:cs typeface="Lucida Console"/>
              </a:rPr>
              <a:t>getColumnCount</a:t>
            </a:r>
            <a:r>
              <a:rPr lang="en-US" sz="2000" dirty="0" smtClean="0">
                <a:latin typeface="Lucida Console"/>
                <a:cs typeface="Lucida Console"/>
              </a:rPr>
              <a:t>(), ...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latin typeface="Lucida Console"/>
              <a:cs typeface="Lucida Console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The table model establishes a co-ordinate system: 0..getRowCount()-1, 0..getColumnCount()-1. The model and the view(s) all use this model coordinate system to identify rows and columns.</a:t>
            </a:r>
            <a:endParaRPr lang="en-US" sz="2000" b="1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Swing Table Classes</a:t>
            </a:r>
            <a:endParaRPr lang="sq-AL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977" y="1519439"/>
            <a:ext cx="84741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Lucida Console"/>
                <a:cs typeface="Lucida Console"/>
              </a:rPr>
              <a:t>TableModelListener</a:t>
            </a:r>
            <a:r>
              <a:rPr lang="en-US" sz="2800" b="1" dirty="0" smtClean="0">
                <a:latin typeface="Lucida Console"/>
                <a:cs typeface="Lucida Console"/>
              </a:rPr>
              <a:t> – Interface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Defines the one method </a:t>
            </a:r>
            <a:r>
              <a:rPr lang="en-US" sz="2000" dirty="0" err="1" smtClean="0">
                <a:latin typeface="Lucida Console"/>
                <a:cs typeface="Lucida Console"/>
              </a:rPr>
              <a:t>tableChanged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err="1" smtClean="0">
                <a:latin typeface="Lucida Console"/>
                <a:cs typeface="Lucida Console"/>
              </a:rPr>
              <a:t>TableModelEvent</a:t>
            </a:r>
            <a:r>
              <a:rPr lang="en-US" sz="2000" dirty="0" smtClean="0">
                <a:latin typeface="Lucida Console"/>
                <a:cs typeface="Lucida Console"/>
              </a:rPr>
              <a:t> e)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latin typeface="Lucida Console"/>
              <a:cs typeface="Lucida Console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The </a:t>
            </a:r>
            <a:r>
              <a:rPr lang="en-US" sz="2000" dirty="0" err="1" smtClean="0">
                <a:latin typeface="Lucida Console"/>
                <a:cs typeface="Lucida Console"/>
              </a:rPr>
              <a:t>TableModelEvent</a:t>
            </a:r>
            <a:r>
              <a:rPr lang="en-US" sz="2000" dirty="0" smtClean="0">
                <a:latin typeface="Lucida Console"/>
                <a:cs typeface="Lucida Console"/>
              </a:rPr>
              <a:t> object indicates specifically what sort of change it was -- row add, row delete, cell updated, ...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latin typeface="Lucida Console"/>
              <a:cs typeface="Lucida Console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If you want to listen to a </a:t>
            </a:r>
            <a:r>
              <a:rPr lang="en-US" sz="2000" dirty="0" err="1" smtClean="0">
                <a:latin typeface="Lucida Console"/>
                <a:cs typeface="Lucida Console"/>
              </a:rPr>
              <a:t>TableModel</a:t>
            </a:r>
            <a:r>
              <a:rPr lang="en-US" sz="2000" dirty="0" smtClean="0">
                <a:latin typeface="Lucida Console"/>
                <a:cs typeface="Lucida Console"/>
              </a:rPr>
              <a:t> to hear about its changes, implement this interface.</a:t>
            </a: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Swing Table Classes</a:t>
            </a:r>
            <a:endParaRPr lang="sq-AL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976" y="1519439"/>
            <a:ext cx="8825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Lucida Console"/>
                <a:cs typeface="Lucida Console"/>
              </a:rPr>
              <a:t>AbstractTableModel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Implements some </a:t>
            </a:r>
            <a:r>
              <a:rPr lang="en-US" sz="2000" dirty="0" err="1" smtClean="0">
                <a:latin typeface="Lucida Console"/>
                <a:cs typeface="Lucida Console"/>
              </a:rPr>
              <a:t>TableModel</a:t>
            </a:r>
            <a:r>
              <a:rPr lang="en-US" sz="2000" dirty="0" smtClean="0">
                <a:latin typeface="Lucida Console"/>
                <a:cs typeface="Lucida Console"/>
              </a:rPr>
              <a:t> utility behavior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  <a:endParaRPr lang="en-US" sz="2000" dirty="0" smtClean="0">
              <a:latin typeface="Lucida Console"/>
              <a:cs typeface="Lucida Console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Provides helper utilities </a:t>
            </a:r>
            <a:r>
              <a:rPr lang="en-US" sz="2000" dirty="0" smtClean="0">
                <a:latin typeface="Lucida Console"/>
                <a:cs typeface="Lucida Console"/>
              </a:rPr>
              <a:t>- </a:t>
            </a:r>
            <a:r>
              <a:rPr lang="en-US" sz="2000" dirty="0" err="1" smtClean="0">
                <a:latin typeface="Lucida Console"/>
                <a:cs typeface="Lucida Console"/>
              </a:rPr>
              <a:t>addTableModelListener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  <a:r>
              <a:rPr lang="en-US" sz="2000" dirty="0" smtClean="0">
                <a:latin typeface="Lucida Console"/>
                <a:cs typeface="Lucida Console"/>
              </a:rPr>
              <a:t>, </a:t>
            </a:r>
            <a:r>
              <a:rPr lang="en-US" sz="2000" dirty="0" err="1" smtClean="0">
                <a:latin typeface="Lucida Console"/>
                <a:cs typeface="Lucida Console"/>
              </a:rPr>
              <a:t>removeTableModelListener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endParaRPr lang="en-US" sz="2000" dirty="0" smtClean="0">
              <a:latin typeface="Lucida Console"/>
              <a:cs typeface="Lucida Console"/>
            </a:endParaRPr>
          </a:p>
          <a:p>
            <a:pPr lvl="2">
              <a:buFont typeface="Arial" pitchFamily="34" charset="0"/>
              <a:buChar char="•"/>
            </a:pPr>
            <a:endParaRPr lang="en-US" sz="2000" dirty="0" smtClean="0">
              <a:latin typeface="Lucida Console"/>
              <a:cs typeface="Lucida Console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fireXXXChanged</a:t>
            </a:r>
            <a:r>
              <a:rPr lang="en-US" sz="2000" dirty="0" smtClean="0">
                <a:latin typeface="Lucida Console"/>
                <a:cs typeface="Lucida Console"/>
              </a:rPr>
              <a:t>() convenience methods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These iterate over the listeners and send the appropriate </a:t>
            </a:r>
            <a:r>
              <a:rPr lang="en-US" sz="2000" dirty="0" smtClean="0">
                <a:latin typeface="Lucida Console"/>
                <a:cs typeface="Lucida Console"/>
              </a:rPr>
              <a:t>notification like</a:t>
            </a:r>
            <a:endParaRPr lang="en-US" sz="2000" dirty="0" smtClean="0">
              <a:latin typeface="Lucida Console"/>
              <a:cs typeface="Lucida Console"/>
            </a:endParaRPr>
          </a:p>
          <a:p>
            <a:pPr lvl="2"/>
            <a:r>
              <a:rPr lang="en-US" sz="2000" dirty="0" smtClean="0">
                <a:latin typeface="Lucida Console"/>
                <a:cs typeface="Lucida Console"/>
              </a:rPr>
              <a:t>	</a:t>
            </a:r>
            <a:r>
              <a:rPr lang="en-US" sz="2000" dirty="0" err="1" smtClean="0">
                <a:latin typeface="Lucida Console"/>
                <a:cs typeface="Lucida Console"/>
              </a:rPr>
              <a:t>f</a:t>
            </a:r>
            <a:r>
              <a:rPr lang="en-US" sz="2000" dirty="0" err="1" smtClean="0">
                <a:latin typeface="Lucida Console"/>
                <a:cs typeface="Lucida Console"/>
              </a:rPr>
              <a:t>ireTableCellUpdated</a:t>
            </a:r>
            <a:r>
              <a:rPr lang="en-US" sz="2000" dirty="0" smtClean="0">
                <a:latin typeface="Lucida Console"/>
                <a:cs typeface="Lucida Console"/>
              </a:rPr>
              <a:t>(row, col</a:t>
            </a:r>
            <a:r>
              <a:rPr lang="en-US" sz="2000" dirty="0" smtClean="0">
                <a:latin typeface="Lucida Console"/>
                <a:cs typeface="Lucida Console"/>
              </a:rPr>
              <a:t>), 	</a:t>
            </a:r>
            <a:r>
              <a:rPr lang="en-US" sz="2000" dirty="0" err="1" smtClean="0">
                <a:latin typeface="Lucida Console"/>
                <a:cs typeface="Lucida Console"/>
              </a:rPr>
              <a:t>fireTableRowDeleted</a:t>
            </a:r>
            <a:r>
              <a:rPr lang="en-US" sz="2000" dirty="0" smtClean="0">
                <a:latin typeface="Lucida Console"/>
                <a:cs typeface="Lucida Console"/>
              </a:rPr>
              <a:t>(row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</a:p>
          <a:p>
            <a:pPr lvl="2"/>
            <a:endParaRPr lang="en-US" sz="2000" dirty="0" smtClean="0">
              <a:latin typeface="Lucida Console"/>
              <a:cs typeface="Lucida Console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getRowCount</a:t>
            </a:r>
            <a:r>
              <a:rPr lang="en-US" sz="2000" dirty="0" smtClean="0">
                <a:latin typeface="Lucida Console"/>
                <a:cs typeface="Lucida Console"/>
              </a:rPr>
              <a:t>(), </a:t>
            </a:r>
            <a:r>
              <a:rPr lang="en-US" sz="2000" dirty="0" err="1" smtClean="0">
                <a:latin typeface="Lucida Console"/>
                <a:cs typeface="Lucida Console"/>
              </a:rPr>
              <a:t>getColumnCount</a:t>
            </a:r>
            <a:r>
              <a:rPr lang="en-US" sz="2000" dirty="0" smtClean="0">
                <a:latin typeface="Lucida Console"/>
                <a:cs typeface="Lucida Console"/>
              </a:rPr>
              <a:t>(), and </a:t>
            </a:r>
            <a:r>
              <a:rPr lang="en-US" sz="2000" dirty="0" err="1" smtClean="0">
                <a:latin typeface="Lucida Console"/>
                <a:cs typeface="Lucida Console"/>
              </a:rPr>
              <a:t>getValueAt</a:t>
            </a:r>
            <a:r>
              <a:rPr lang="en-US" sz="2000" dirty="0" smtClean="0">
                <a:latin typeface="Lucida Console"/>
                <a:cs typeface="Lucida Console"/>
              </a:rPr>
              <a:t>() are abstract -- they must be provided by a subclass table model that actually stores data.</a:t>
            </a: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Swing Table Classes</a:t>
            </a:r>
            <a:endParaRPr lang="sq-AL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977" y="1519439"/>
            <a:ext cx="84741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Lucida Console"/>
                <a:cs typeface="Lucida Console"/>
              </a:rPr>
              <a:t>DefaultTableModel</a:t>
            </a:r>
            <a:endParaRPr lang="en-US" sz="2800" b="1" dirty="0" smtClean="0">
              <a:latin typeface="Lucida Console"/>
              <a:cs typeface="Lucida Console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A </a:t>
            </a:r>
            <a:r>
              <a:rPr lang="en-US" sz="2000" dirty="0" smtClean="0">
                <a:latin typeface="Lucida Console"/>
                <a:cs typeface="Lucida Console"/>
              </a:rPr>
              <a:t>built-in Swing implementation of </a:t>
            </a:r>
            <a:r>
              <a:rPr lang="en-US" sz="2000" dirty="0" err="1" smtClean="0">
                <a:latin typeface="Lucida Console"/>
                <a:cs typeface="Lucida Console"/>
              </a:rPr>
              <a:t>TableModel</a:t>
            </a:r>
            <a:endParaRPr lang="en-US" sz="2000" dirty="0" smtClean="0">
              <a:latin typeface="Lucida Console"/>
              <a:cs typeface="Lucida Console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Extends </a:t>
            </a:r>
            <a:r>
              <a:rPr lang="en-US" sz="2000" dirty="0" err="1" smtClean="0">
                <a:latin typeface="Lucida Console"/>
                <a:cs typeface="Lucida Console"/>
              </a:rPr>
              <a:t>AbstractTableModel</a:t>
            </a:r>
            <a:endParaRPr lang="en-US" sz="2000" dirty="0" smtClean="0">
              <a:latin typeface="Lucida Console"/>
              <a:cs typeface="Lucida Console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Uses Vector for its implementation (Vector is what Java had before </a:t>
            </a:r>
            <a:r>
              <a:rPr lang="en-US" sz="2000" dirty="0" err="1" smtClean="0">
                <a:latin typeface="Lucida Console"/>
                <a:cs typeface="Lucida Console"/>
              </a:rPr>
              <a:t>ArrayList</a:t>
            </a:r>
            <a:r>
              <a:rPr lang="en-US" sz="2000" dirty="0" smtClean="0">
                <a:latin typeface="Lucida Console"/>
                <a:cs typeface="Lucida Console"/>
              </a:rPr>
              <a:t>), so it's a little old</a:t>
            </a: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Listener Pattern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Adapter </a:t>
            </a: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Classes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MVC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Swing Table classes</a:t>
            </a: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8884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Swing Table Classes</a:t>
            </a:r>
            <a:endParaRPr lang="sq-AL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977" y="1410355"/>
            <a:ext cx="84741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Lucida Console"/>
                <a:cs typeface="Lucida Console"/>
              </a:rPr>
              <a:t>BasicTableModel</a:t>
            </a:r>
            <a:r>
              <a:rPr lang="en-US" sz="2800" b="1" dirty="0" smtClean="0">
                <a:latin typeface="Lucida Console"/>
                <a:cs typeface="Lucida Console"/>
              </a:rPr>
              <a:t> Code Points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A complete implementation of </a:t>
            </a:r>
            <a:r>
              <a:rPr lang="en-US" sz="2000" dirty="0" err="1" smtClean="0">
                <a:latin typeface="Lucida Console"/>
                <a:cs typeface="Lucida Console"/>
              </a:rPr>
              <a:t>TableModel</a:t>
            </a:r>
            <a:r>
              <a:rPr lang="en-US" sz="2000" dirty="0" smtClean="0">
                <a:latin typeface="Lucida Console"/>
                <a:cs typeface="Lucida Console"/>
              </a:rPr>
              <a:t> using </a:t>
            </a:r>
            <a:r>
              <a:rPr lang="en-US" sz="2000" dirty="0" err="1" smtClean="0">
                <a:latin typeface="Lucida Console"/>
                <a:cs typeface="Lucida Console"/>
              </a:rPr>
              <a:t>ArrayList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getValueAt</a:t>
            </a:r>
            <a:r>
              <a:rPr lang="en-US" sz="2000" dirty="0" smtClean="0">
                <a:latin typeface="Lucida Console"/>
                <a:cs typeface="Lucida Console"/>
              </a:rPr>
              <a:t>() pulls data out of the </a:t>
            </a:r>
            <a:r>
              <a:rPr lang="en-US" sz="2000" dirty="0" err="1" smtClean="0">
                <a:latin typeface="Lucida Console"/>
                <a:cs typeface="Lucida Console"/>
              </a:rPr>
              <a:t>ArrayList</a:t>
            </a:r>
            <a:r>
              <a:rPr lang="en-US" sz="2000" dirty="0" smtClean="0">
                <a:latin typeface="Lucida Console"/>
                <a:cs typeface="Lucida Console"/>
              </a:rPr>
              <a:t> of </a:t>
            </a:r>
            <a:r>
              <a:rPr lang="en-US" sz="2000" dirty="0" err="1" smtClean="0">
                <a:latin typeface="Lucida Console"/>
                <a:cs typeface="Lucida Console"/>
              </a:rPr>
              <a:t>ArrayList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implementation</a:t>
            </a:r>
            <a:endParaRPr lang="en-US" sz="2000" dirty="0" smtClean="0">
              <a:latin typeface="Lucida Console"/>
              <a:cs typeface="Lucida Console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setValueAt</a:t>
            </a:r>
            <a:r>
              <a:rPr lang="en-US" sz="2000" dirty="0" smtClean="0">
                <a:latin typeface="Lucida Console"/>
                <a:cs typeface="Lucida Console"/>
              </a:rPr>
              <a:t>() changes the data model and uses </a:t>
            </a:r>
            <a:r>
              <a:rPr lang="en-US" sz="2000" dirty="0" err="1" smtClean="0">
                <a:latin typeface="Lucida Console"/>
                <a:cs typeface="Lucida Console"/>
              </a:rPr>
              <a:t>fireTableXXX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to notify the listeners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latin typeface="Lucida Console"/>
              <a:cs typeface="Lucida Console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AbstractTableModel</a:t>
            </a:r>
            <a:endParaRPr lang="en-US" sz="2000" dirty="0" smtClean="0">
              <a:latin typeface="Lucida Console"/>
              <a:cs typeface="Lucida Console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Has routine code in it to manage listeners -- add and remove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  <a:endParaRPr lang="en-US" sz="2000" dirty="0" smtClean="0">
              <a:latin typeface="Lucida Console"/>
              <a:cs typeface="Lucida Console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Has </a:t>
            </a:r>
            <a:r>
              <a:rPr lang="en-US" sz="2000" dirty="0" err="1" smtClean="0">
                <a:latin typeface="Lucida Console"/>
                <a:cs typeface="Lucida Console"/>
              </a:rPr>
              <a:t>fireTableXXX</a:t>
            </a:r>
            <a:r>
              <a:rPr lang="en-US" sz="2000" dirty="0" smtClean="0">
                <a:latin typeface="Lucida Console"/>
                <a:cs typeface="Lucida Console"/>
              </a:rPr>
              <a:t>() methods that notify the listeners -- </a:t>
            </a:r>
            <a:r>
              <a:rPr lang="en-US" sz="2000" dirty="0" err="1" smtClean="0">
                <a:latin typeface="Lucida Console"/>
                <a:cs typeface="Lucida Console"/>
              </a:rPr>
              <a:t>BasicTableModel</a:t>
            </a:r>
            <a:r>
              <a:rPr lang="en-US" sz="2000" dirty="0" smtClean="0">
                <a:latin typeface="Lucida Console"/>
                <a:cs typeface="Lucida Console"/>
              </a:rPr>
              <a:t> uses these to tell the listeners about changes.</a:t>
            </a: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Event Handling Basics</a:t>
            </a:r>
            <a:r>
              <a:rPr lang="sq-A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ea typeface="SimSun" charset="0"/>
                <a:cs typeface="Lucida Console"/>
              </a:rPr>
              <a:t>!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16764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endParaRPr lang="en-US" altLang="zh-CN" sz="2000">
              <a:latin typeface="Lucida Console"/>
              <a:cs typeface="Lucida Console"/>
            </a:endParaRPr>
          </a:p>
        </p:txBody>
      </p:sp>
      <p:graphicFrame>
        <p:nvGraphicFramePr>
          <p:cNvPr id="1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99043"/>
              </p:ext>
            </p:extLst>
          </p:nvPr>
        </p:nvGraphicFramePr>
        <p:xfrm>
          <a:off x="2101850" y="1676400"/>
          <a:ext cx="11668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Clip" r:id="rId6" imgW="2385360" imgH="3116160" progId="">
                  <p:embed/>
                </p:oleObj>
              </mc:Choice>
              <mc:Fallback>
                <p:oleObj name="Clip" r:id="rId6" imgW="2385360" imgH="3116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1676400"/>
                        <a:ext cx="11668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7050" y="3275013"/>
            <a:ext cx="23482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Lucida Console"/>
                <a:cs typeface="Lucida Console"/>
              </a:rPr>
              <a:t>Event Listener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25451" y="3884613"/>
            <a:ext cx="52895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Lucida Console"/>
                <a:cs typeface="Lucida Console"/>
              </a:rPr>
              <a:t>Any objects of class that </a:t>
            </a:r>
            <a:r>
              <a:rPr lang="en-US" sz="20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implements an </a:t>
            </a:r>
            <a:r>
              <a:rPr lang="en-US" sz="2000" dirty="0">
                <a:solidFill>
                  <a:schemeClr val="accent2"/>
                </a:solidFill>
                <a:latin typeface="Lucida Console"/>
                <a:cs typeface="Lucida Console"/>
              </a:rPr>
              <a:t>appropriate listener interface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Lucida Console"/>
                <a:cs typeface="Lucida Console"/>
              </a:rPr>
              <a:t>class Listener implements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 err="1">
                <a:solidFill>
                  <a:schemeClr val="tx2"/>
                </a:solidFill>
                <a:latin typeface="Lucida Console"/>
                <a:cs typeface="Lucida Console"/>
              </a:rPr>
              <a:t>ActionListener</a:t>
            </a:r>
            <a:r>
              <a:rPr lang="en-US" sz="2000" b="1" dirty="0">
                <a:solidFill>
                  <a:schemeClr val="tx2"/>
                </a:solidFill>
                <a:latin typeface="Lucida Console"/>
                <a:cs typeface="Lucida Console"/>
              </a:rPr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Lucida Console"/>
                <a:cs typeface="Lucida Console"/>
              </a:rPr>
              <a:t>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Lucida Console"/>
                <a:cs typeface="Lucida Console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Lucida Console"/>
                <a:cs typeface="Lucida Console"/>
              </a:rPr>
              <a:t>actionPerformed</a:t>
            </a:r>
            <a:r>
              <a:rPr lang="en-US" sz="2000" b="1" dirty="0">
                <a:solidFill>
                  <a:schemeClr val="tx2"/>
                </a:solidFill>
                <a:latin typeface="Lucida Console"/>
                <a:cs typeface="Lucida Console"/>
              </a:rPr>
              <a:t>(Event </a:t>
            </a:r>
            <a:r>
              <a:rPr lang="en-US" sz="2000" b="1" dirty="0" err="1">
                <a:solidFill>
                  <a:schemeClr val="tx2"/>
                </a:solidFill>
                <a:latin typeface="Lucida Console"/>
                <a:cs typeface="Lucida Console"/>
              </a:rPr>
              <a:t>evt</a:t>
            </a:r>
            <a:r>
              <a:rPr lang="en-US" sz="2000" b="1" dirty="0">
                <a:solidFill>
                  <a:schemeClr val="tx2"/>
                </a:solidFill>
                <a:latin typeface="Lucida Console"/>
                <a:cs typeface="Lucida Console"/>
              </a:rPr>
              <a:t>) {…}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Lucida Console"/>
                <a:cs typeface="Lucida Console"/>
              </a:rPr>
              <a:t>}</a:t>
            </a:r>
          </a:p>
        </p:txBody>
      </p:sp>
      <p:graphicFrame>
        <p:nvGraphicFramePr>
          <p:cNvPr id="1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678583"/>
              </p:ext>
            </p:extLst>
          </p:nvPr>
        </p:nvGraphicFramePr>
        <p:xfrm>
          <a:off x="6172200" y="1860550"/>
          <a:ext cx="130810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Clip" r:id="rId8" imgW="551160" imgH="554760" progId="">
                  <p:embed/>
                </p:oleObj>
              </mc:Choice>
              <mc:Fallback>
                <p:oleObj name="Clip" r:id="rId8" imgW="551160" imgH="554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860550"/>
                        <a:ext cx="1308100" cy="1316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003925" y="3271838"/>
            <a:ext cx="20391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Lucida Console"/>
                <a:cs typeface="Lucida Console"/>
              </a:rPr>
              <a:t>Event Source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929486" y="3841750"/>
            <a:ext cx="2819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Console"/>
                <a:cs typeface="Lucida Console"/>
              </a:rPr>
              <a:t>Has to register its own listeners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 err="1">
                <a:solidFill>
                  <a:schemeClr val="tx2"/>
                </a:solidFill>
                <a:latin typeface="Lucida Console"/>
                <a:cs typeface="Lucida Console"/>
              </a:rPr>
              <a:t>Source.addActionListener</a:t>
            </a:r>
            <a:r>
              <a:rPr lang="en-US" sz="2000" b="1" dirty="0">
                <a:solidFill>
                  <a:schemeClr val="tx2"/>
                </a:solidFill>
                <a:latin typeface="Lucida Console"/>
                <a:cs typeface="Lucida Console"/>
              </a:rPr>
              <a:t>(Listener)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3733800" y="26670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sz="2000">
              <a:latin typeface="Lucida Console"/>
              <a:cs typeface="Lucida Console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505200" y="2055813"/>
            <a:ext cx="2659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Lucida Console"/>
                <a:cs typeface="Lucida Console"/>
              </a:rPr>
              <a:t>Event Object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b="1" dirty="0" err="1">
                <a:latin typeface="Lucida Console"/>
                <a:cs typeface="Lucida Console"/>
              </a:rPr>
              <a:t>evt</a:t>
            </a: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5919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Example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489666"/>
              </p:ext>
            </p:extLst>
          </p:nvPr>
        </p:nvGraphicFramePr>
        <p:xfrm>
          <a:off x="863779" y="1139825"/>
          <a:ext cx="8635253" cy="533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Document" r:id="rId6" imgW="7546321" imgH="4651561" progId="Word.Document.12">
                  <p:embed/>
                </p:oleObj>
              </mc:Choice>
              <mc:Fallback>
                <p:oleObj name="Document" r:id="rId6" imgW="7546321" imgH="465156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79" y="1139825"/>
                        <a:ext cx="8635253" cy="5334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03710" y="4904509"/>
            <a:ext cx="2819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latin typeface="Lucida Console"/>
                <a:cs typeface="Lucida Console"/>
              </a:rPr>
              <a:t>A button that beeps when clicked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 b="1" dirty="0">
              <a:solidFill>
                <a:schemeClr val="tx2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5274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Adapter Classes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283427"/>
            <a:ext cx="8291499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 Illustrate </a:t>
            </a:r>
            <a:r>
              <a:rPr lang="en-US" sz="2000" dirty="0" smtClean="0">
                <a:latin typeface="Lucida Console"/>
                <a:cs typeface="Lucida Console"/>
              </a:rPr>
              <a:t>the concept of Adapter classes using </a:t>
            </a:r>
            <a:r>
              <a:rPr lang="en-US" sz="2000" dirty="0" err="1" smtClean="0">
                <a:latin typeface="Lucida Console"/>
                <a:cs typeface="Lucida Console"/>
              </a:rPr>
              <a:t>WindowEvents</a:t>
            </a:r>
            <a:endParaRPr lang="en-US" sz="2000" dirty="0" smtClean="0">
              <a:latin typeface="Lucida Console"/>
              <a:cs typeface="Lucida Console"/>
            </a:endParaRP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We can terminate program when a window is closed using </a:t>
            </a:r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setDefaultCloseOperation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JFrame.EXIT_ON_CLOSE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);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</a:p>
          <a:p>
            <a:pPr lvl="1"/>
            <a:endParaRPr lang="en-US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CN" sz="2000" dirty="0" smtClean="0">
                <a:latin typeface="Lucida Console"/>
                <a:cs typeface="Lucida Console"/>
              </a:rPr>
              <a:t>Let’s try to fix it. 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Lucida Console"/>
                <a:cs typeface="Lucida Console"/>
              </a:rPr>
              <a:t>When user tries to close window, 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FirstFrame</a:t>
            </a:r>
            <a:r>
              <a:rPr lang="en-US" altLang="zh-CN" sz="2000" dirty="0" smtClean="0">
                <a:latin typeface="Lucida Console"/>
                <a:cs typeface="Lucida Console"/>
              </a:rPr>
              <a:t> object (window) generates a 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WindowEvent</a:t>
            </a:r>
            <a:r>
              <a:rPr lang="en-US" altLang="zh-CN" sz="2000" dirty="0" smtClean="0">
                <a:latin typeface="Lucida Console"/>
                <a:cs typeface="Lucida Console"/>
              </a:rPr>
              <a:t> object.</a:t>
            </a:r>
          </a:p>
          <a:p>
            <a:pPr marL="914400" lvl="1" indent="-457200">
              <a:lnSpc>
                <a:spcPct val="90000"/>
              </a:lnSpc>
            </a:pPr>
            <a:endParaRPr lang="en-US" altLang="zh-CN" sz="2000" dirty="0" smtClean="0">
              <a:latin typeface="Lucida Console"/>
              <a:cs typeface="Lucida Console"/>
            </a:endParaRP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Lucida Console"/>
                <a:cs typeface="Lucida Console"/>
              </a:rPr>
              <a:t>Create a listener object that listens for 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WindowEvent</a:t>
            </a:r>
            <a:r>
              <a:rPr lang="en-US" altLang="zh-CN" sz="2000" dirty="0" smtClean="0">
                <a:latin typeface="Lucida Console"/>
                <a:cs typeface="Lucida Console"/>
              </a:rPr>
              <a:t> and  terminates the program when user closes the window. </a:t>
            </a:r>
          </a:p>
          <a:p>
            <a:pPr marL="914400" lvl="1" indent="-457200">
              <a:lnSpc>
                <a:spcPct val="90000"/>
              </a:lnSpc>
            </a:pPr>
            <a:endParaRPr lang="en-US" altLang="zh-CN" sz="2000" dirty="0" smtClean="0">
              <a:latin typeface="Lucida Console"/>
              <a:cs typeface="Lucida Console"/>
            </a:endParaRP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Lucida Console"/>
                <a:cs typeface="Lucida Console"/>
              </a:rPr>
              <a:t>The object must belong to a class (call it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Teminator</a:t>
            </a:r>
            <a:r>
              <a:rPr lang="en-US" altLang="zh-CN" sz="2000" dirty="0" smtClean="0">
                <a:latin typeface="Lucida Console"/>
                <a:cs typeface="Lucida Console"/>
              </a:rPr>
              <a:t>) that implements the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WindowListener</a:t>
            </a:r>
            <a:r>
              <a:rPr lang="en-US" altLang="zh-CN" sz="2000" dirty="0" smtClean="0">
                <a:latin typeface="Lucida Console"/>
                <a:cs typeface="Lucida Console"/>
              </a:rPr>
              <a:t> Interface.  </a:t>
            </a:r>
          </a:p>
          <a:p>
            <a:pPr lvl="1"/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1305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Adapter Classes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cs typeface="Lucida Console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668975"/>
              </p:ext>
            </p:extLst>
          </p:nvPr>
        </p:nvGraphicFramePr>
        <p:xfrm>
          <a:off x="996950" y="1342673"/>
          <a:ext cx="7836159" cy="504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Document" r:id="rId6" imgW="6137374" imgH="3966171" progId="Word.Document.12">
                  <p:embed/>
                </p:oleObj>
              </mc:Choice>
              <mc:Fallback>
                <p:oleObj name="Document" r:id="rId6" imgW="6137374" imgH="396617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342673"/>
                        <a:ext cx="7836159" cy="5043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6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Adapter Classes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79" y="1309452"/>
            <a:ext cx="7445939" cy="46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Keying in code for six do-nothing method is tedious.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Java provides companion </a:t>
            </a:r>
            <a:r>
              <a:rPr lang="en-US" altLang="zh-CN" sz="2400" dirty="0" smtClean="0">
                <a:solidFill>
                  <a:schemeClr val="tx2"/>
                </a:solidFill>
                <a:latin typeface="Lucida Console"/>
                <a:cs typeface="Lucida Console"/>
              </a:rPr>
              <a:t>adapter</a:t>
            </a:r>
            <a:r>
              <a:rPr lang="en-US" altLang="zh-CN" sz="2400" dirty="0" smtClean="0">
                <a:latin typeface="Lucida Console"/>
                <a:cs typeface="Lucida Console"/>
              </a:rPr>
              <a:t> class for each AWT listener interface that has more than one method.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The adapter class implements all methods to do nothing.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Lucida Console"/>
                <a:cs typeface="Lucida Console"/>
              </a:rPr>
              <a:t>We can extend the adapter by refining only methods that correspond to interesting events.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endParaRPr lang="en-US" altLang="zh-CN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6695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Adapter Classes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79" y="1309452"/>
            <a:ext cx="8263277" cy="37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200" dirty="0" smtClean="0">
                <a:latin typeface="Lucida Console"/>
                <a:cs typeface="Lucida Console"/>
              </a:rPr>
              <a:t>The adaptor for </a:t>
            </a:r>
            <a:r>
              <a:rPr lang="en-US" altLang="zh-CN" sz="2200" dirty="0" err="1" smtClean="0">
                <a:latin typeface="Lucida Console"/>
                <a:cs typeface="Lucida Console"/>
              </a:rPr>
              <a:t>WindowListener</a:t>
            </a:r>
            <a:r>
              <a:rPr lang="en-US" altLang="zh-CN" sz="2200" dirty="0" smtClean="0">
                <a:latin typeface="Lucida Console"/>
                <a:cs typeface="Lucida Console"/>
              </a:rPr>
              <a:t> interface </a:t>
            </a:r>
            <a:r>
              <a:rPr lang="en-US" altLang="zh-CN" sz="2200" dirty="0" smtClean="0">
                <a:latin typeface="Lucida Console"/>
                <a:cs typeface="Lucida Console"/>
              </a:rPr>
              <a:t>is called </a:t>
            </a:r>
            <a:r>
              <a:rPr lang="en-US" altLang="zh-CN" sz="2200" dirty="0" err="1" smtClean="0">
                <a:latin typeface="Lucida Console"/>
                <a:cs typeface="Lucida Console"/>
              </a:rPr>
              <a:t>WindowAdaptor</a:t>
            </a:r>
            <a:r>
              <a:rPr lang="en-US" altLang="zh-CN" sz="2200" dirty="0" smtClean="0">
                <a:latin typeface="Lucida Console"/>
                <a:cs typeface="Lucida Console"/>
              </a:rPr>
              <a:t>. </a:t>
            </a:r>
          </a:p>
          <a:p>
            <a:pPr marL="457200" indent="-457200">
              <a:lnSpc>
                <a:spcPct val="90000"/>
              </a:lnSpc>
            </a:pPr>
            <a:endParaRPr lang="en-US" altLang="zh-CN" sz="2200" dirty="0" smtClean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CN" sz="2200" dirty="0" smtClean="0">
                <a:latin typeface="Lucida Console"/>
                <a:cs typeface="Lucida Console"/>
              </a:rPr>
              <a:t>Using the adapter, we can rewrite Terminator class as follows:</a:t>
            </a: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solidFill>
                  <a:srgbClr val="66CCFF"/>
                </a:solidFill>
                <a:latin typeface="Lucida Console"/>
                <a:cs typeface="Lucida Console"/>
              </a:rPr>
              <a:t>class</a:t>
            </a:r>
            <a:r>
              <a:rPr lang="en-US" altLang="zh-CN" sz="2200" b="1" dirty="0" smtClean="0">
                <a:latin typeface="Lucida Console"/>
                <a:cs typeface="Lucida Console"/>
              </a:rPr>
              <a:t> Terminator </a:t>
            </a:r>
            <a:r>
              <a:rPr lang="en-US" altLang="zh-CN" sz="2200" b="1" dirty="0" smtClean="0">
                <a:solidFill>
                  <a:schemeClr val="accent2"/>
                </a:solidFill>
                <a:latin typeface="Lucida Console"/>
                <a:cs typeface="Lucida Console"/>
              </a:rPr>
              <a:t>extends 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WindowAdapter</a:t>
            </a:r>
            <a:endParaRPr lang="en-US" altLang="zh-CN" sz="2200" b="1" dirty="0" smtClean="0">
              <a:solidFill>
                <a:schemeClr val="accent2"/>
              </a:solidFill>
              <a:latin typeface="Lucida Console"/>
              <a:cs typeface="Lucida Console"/>
            </a:endParaRP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latin typeface="Lucida Console"/>
                <a:cs typeface="Lucida Console"/>
              </a:rPr>
              <a:t>{  </a:t>
            </a: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solidFill>
                  <a:srgbClr val="66CCFF"/>
                </a:solidFill>
                <a:latin typeface="Lucida Console"/>
                <a:cs typeface="Lucida Console"/>
              </a:rPr>
              <a:t>	public void</a:t>
            </a:r>
            <a:r>
              <a:rPr lang="en-US" altLang="zh-CN" sz="2200" b="1" dirty="0" smtClean="0">
                <a:latin typeface="Lucida Console"/>
                <a:cs typeface="Lucida Console"/>
              </a:rPr>
              <a:t> </a:t>
            </a:r>
            <a:r>
              <a:rPr lang="en-US" altLang="zh-CN" sz="2200" b="1" dirty="0" err="1" smtClean="0">
                <a:latin typeface="Lucida Console"/>
                <a:cs typeface="Lucida Console"/>
              </a:rPr>
              <a:t>windowClosing</a:t>
            </a:r>
            <a:r>
              <a:rPr lang="en-US" altLang="zh-CN" sz="2200" b="1" dirty="0" smtClean="0">
                <a:latin typeface="Lucida Console"/>
                <a:cs typeface="Lucida Console"/>
              </a:rPr>
              <a:t>(</a:t>
            </a:r>
            <a:r>
              <a:rPr lang="en-US" altLang="zh-CN" sz="2200" b="1" dirty="0" err="1" smtClean="0">
                <a:latin typeface="Lucida Console"/>
                <a:cs typeface="Lucida Console"/>
              </a:rPr>
              <a:t>WindowEvent</a:t>
            </a:r>
            <a:r>
              <a:rPr lang="en-US" altLang="zh-CN" sz="2200" b="1" dirty="0" smtClean="0">
                <a:latin typeface="Lucida Console"/>
                <a:cs typeface="Lucida Console"/>
              </a:rPr>
              <a:t> e) </a:t>
            </a: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latin typeface="Lucida Console"/>
                <a:cs typeface="Lucida Console"/>
              </a:rPr>
              <a:t>	{ </a:t>
            </a: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solidFill>
                  <a:srgbClr val="66CCFF"/>
                </a:solidFill>
                <a:latin typeface="Lucida Console"/>
                <a:cs typeface="Lucida Console"/>
              </a:rPr>
              <a:t>		</a:t>
            </a:r>
            <a:r>
              <a:rPr lang="en-US" altLang="zh-CN" sz="2200" b="1" dirty="0" err="1" smtClean="0">
                <a:solidFill>
                  <a:srgbClr val="66CCFF"/>
                </a:solidFill>
                <a:latin typeface="Lucida Console"/>
                <a:cs typeface="Lucida Console"/>
              </a:rPr>
              <a:t>System</a:t>
            </a:r>
            <a:r>
              <a:rPr lang="en-US" altLang="zh-CN" sz="2200" b="1" dirty="0" err="1" smtClean="0">
                <a:latin typeface="Lucida Console"/>
                <a:cs typeface="Lucida Console"/>
              </a:rPr>
              <a:t>.exit</a:t>
            </a:r>
            <a:r>
              <a:rPr lang="en-US" altLang="zh-CN" sz="2200" b="1" dirty="0" smtClean="0">
                <a:latin typeface="Lucida Console"/>
                <a:cs typeface="Lucida Console"/>
              </a:rPr>
              <a:t>(0);</a:t>
            </a: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latin typeface="Lucida Console"/>
                <a:cs typeface="Lucida Console"/>
              </a:rPr>
              <a:t>   }</a:t>
            </a: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latin typeface="Lucida Console"/>
                <a:cs typeface="Lucida Console"/>
              </a:rPr>
              <a:t>}</a:t>
            </a:r>
            <a:endParaRPr lang="en-US" altLang="zh-CN" sz="22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5425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cs typeface="Lucida Console"/>
              </a:rPr>
              <a:t>MVC</a:t>
            </a:r>
            <a:endParaRPr lang="sq-AL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109" y="1334004"/>
            <a:ext cx="8761228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Lucida Console"/>
                <a:cs typeface="Lucida Console"/>
              </a:rPr>
              <a:t>User interface logic tends to change more frequently than business logic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Lucida Console"/>
              <a:cs typeface="Lucida Console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Lucida Console"/>
                <a:cs typeface="Lucida Console"/>
              </a:rPr>
              <a:t>In some cases, the application displays the same data in different ways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Lucida Console"/>
              <a:cs typeface="Lucida Console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Lucida Console"/>
                <a:cs typeface="Lucida Console"/>
              </a:rPr>
              <a:t>Designing visually appealing and efficient HTML pages generally requires a different skill set than does developing complex business logic.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Lucida Console"/>
              <a:cs typeface="Lucida Console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Lucida Console"/>
                <a:cs typeface="Lucida Console"/>
              </a:rPr>
              <a:t>User interface code tends to be more device-dependent than business logic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Lucida Console"/>
              <a:cs typeface="Lucida Console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Lucida Console"/>
                <a:cs typeface="Lucida Console"/>
              </a:rPr>
              <a:t>Creating automated tests for user interfaces is generally more difficult than for business logic.</a:t>
            </a: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11618</TotalTime>
  <Words>818</Words>
  <Application>Microsoft Macintosh PowerPoint</Application>
  <PresentationFormat>On-screen Show (4:3)</PresentationFormat>
  <Paragraphs>152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Clip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453</cp:revision>
  <dcterms:created xsi:type="dcterms:W3CDTF">2012-02-15T19:28:42Z</dcterms:created>
  <dcterms:modified xsi:type="dcterms:W3CDTF">2017-04-04T10:27:05Z</dcterms:modified>
</cp:coreProperties>
</file>