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9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microsoft.com/office/2007/relationships/hdphoto" Target="../media/image2.wdp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4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flipV="1">
            <a:off x="0" y="5487938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11066604" y="60580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 userDrawn="1">
            <p:custDataLst>
              <p:tags r:id="rId5"/>
            </p:custDataLst>
          </p:nvPr>
        </p:nvSpPr>
        <p:spPr>
          <a:xfrm>
            <a:off x="6632998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9922658" y="3690963"/>
            <a:ext cx="1476097" cy="1476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 userDrawn="1">
            <p:custDataLst>
              <p:tags r:id="rId7"/>
            </p:custDataLst>
          </p:nvPr>
        </p:nvSpPr>
        <p:spPr>
          <a:xfrm>
            <a:off x="6934200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8"/>
            </p:custDataLst>
          </p:nvPr>
        </p:nvSpPr>
        <p:spPr>
          <a:xfrm>
            <a:off x="7586266" y="5026336"/>
            <a:ext cx="625730" cy="625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3603" y="376697"/>
            <a:ext cx="2784978" cy="4943336"/>
          </a:xfrm>
          <a:prstGeom prst="rect">
            <a:avLst/>
          </a:prstGeom>
        </p:spPr>
      </p:pic>
      <p:sp>
        <p:nvSpPr>
          <p:cNvPr id="13" name="椭圆 12"/>
          <p:cNvSpPr/>
          <p:nvPr userDrawn="1">
            <p:custDataLst>
              <p:tags r:id="rId12"/>
            </p:custDataLst>
          </p:nvPr>
        </p:nvSpPr>
        <p:spPr>
          <a:xfrm>
            <a:off x="10533246" y="1708523"/>
            <a:ext cx="206036" cy="206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13"/>
            </p:custDataLst>
          </p:nvPr>
        </p:nvSpPr>
        <p:spPr>
          <a:xfrm>
            <a:off x="11219967" y="2129247"/>
            <a:ext cx="442587" cy="442587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38200" y="1208405"/>
            <a:ext cx="5795010" cy="285432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2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8381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838198" y="4323540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wrap="square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sz="2000">
                <a:latin typeface="+mn-lt"/>
                <a:cs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3" name="矩形: 圆顶角 2"/>
          <p:cNvSpPr/>
          <p:nvPr userDrawn="1">
            <p:custDataLst>
              <p:tags r:id="rId3"/>
            </p:custDataLst>
          </p:nvPr>
        </p:nvSpPr>
        <p:spPr>
          <a:xfrm>
            <a:off x="0" y="6315075"/>
            <a:ext cx="12192000" cy="542925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57978" y="0"/>
            <a:ext cx="2234022" cy="2054789"/>
          </a:xfrm>
          <a:prstGeom prst="rect">
            <a:avLst/>
          </a:prstGeom>
        </p:spPr>
      </p:pic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67725" cy="967725"/>
          </a:xfrm>
          <a:custGeom>
            <a:avLst/>
            <a:gdLst>
              <a:gd name="connsiteX0" fmla="*/ 0 w 900113"/>
              <a:gd name="connsiteY0" fmla="*/ 0 h 900113"/>
              <a:gd name="connsiteX1" fmla="*/ 900113 w 900113"/>
              <a:gd name="connsiteY1" fmla="*/ 0 h 900113"/>
              <a:gd name="connsiteX2" fmla="*/ 0 w 900113"/>
              <a:gd name="connsiteY2" fmla="*/ 900113 h 90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113" h="900113">
                <a:moveTo>
                  <a:pt x="0" y="0"/>
                </a:moveTo>
                <a:lnTo>
                  <a:pt x="900113" y="0"/>
                </a:lnTo>
                <a:cubicBezTo>
                  <a:pt x="900113" y="497119"/>
                  <a:pt x="497119" y="900113"/>
                  <a:pt x="0" y="900113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11003104" y="655553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792421" y="6586536"/>
            <a:ext cx="991116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840105" y="755015"/>
            <a:ext cx="4773930" cy="1081405"/>
          </a:xfrm>
        </p:spPr>
        <p:txBody>
          <a:bodyPr wrap="square" anchor="ctr" anchorCtr="0">
            <a:normAutofit/>
          </a:bodyPr>
          <a:lstStyle>
            <a:lvl1pPr>
              <a:defRPr sz="60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312951" cy="172814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 flipH="1">
            <a:off x="8440775" y="0"/>
            <a:ext cx="3751225" cy="6857999"/>
          </a:xfrm>
          <a:custGeom>
            <a:avLst/>
            <a:gdLst>
              <a:gd name="connsiteX0" fmla="*/ 3003994 w 3751225"/>
              <a:gd name="connsiteY0" fmla="*/ 0 h 6857999"/>
              <a:gd name="connsiteX1" fmla="*/ 0 w 3751225"/>
              <a:gd name="connsiteY1" fmla="*/ 0 h 6857999"/>
              <a:gd name="connsiteX2" fmla="*/ 0 w 3751225"/>
              <a:gd name="connsiteY2" fmla="*/ 6857999 h 6857999"/>
              <a:gd name="connsiteX3" fmla="*/ 3020110 w 3751225"/>
              <a:gd name="connsiteY3" fmla="*/ 6857999 h 6857999"/>
              <a:gd name="connsiteX4" fmla="*/ 3057986 w 3751225"/>
              <a:gd name="connsiteY4" fmla="*/ 6775236 h 6857999"/>
              <a:gd name="connsiteX5" fmla="*/ 3751225 w 3751225"/>
              <a:gd name="connsiteY5" fmla="*/ 3446609 h 6857999"/>
              <a:gd name="connsiteX6" fmla="*/ 3057986 w 3751225"/>
              <a:gd name="connsiteY6" fmla="*/ 1179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225" h="6857999">
                <a:moveTo>
                  <a:pt x="3003994" y="0"/>
                </a:moveTo>
                <a:lnTo>
                  <a:pt x="0" y="0"/>
                </a:lnTo>
                <a:lnTo>
                  <a:pt x="0" y="6857999"/>
                </a:lnTo>
                <a:lnTo>
                  <a:pt x="3020110" y="6857999"/>
                </a:lnTo>
                <a:lnTo>
                  <a:pt x="3057986" y="6775236"/>
                </a:lnTo>
                <a:cubicBezTo>
                  <a:pt x="3503852" y="5756057"/>
                  <a:pt x="3751225" y="4630222"/>
                  <a:pt x="3751225" y="3446609"/>
                </a:cubicBezTo>
                <a:cubicBezTo>
                  <a:pt x="3751225" y="2262995"/>
                  <a:pt x="3503852" y="1137160"/>
                  <a:pt x="3057986" y="117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731838" y="728663"/>
            <a:ext cx="10728326" cy="5400675"/>
          </a:xfrm>
          <a:custGeom>
            <a:avLst/>
            <a:gdLst>
              <a:gd name="connsiteX0" fmla="*/ 0 w 10559537"/>
              <a:gd name="connsiteY0" fmla="*/ 0 h 5400675"/>
              <a:gd name="connsiteX1" fmla="*/ 624106 w 10559537"/>
              <a:gd name="connsiteY1" fmla="*/ 0 h 5400675"/>
              <a:gd name="connsiteX2" fmla="*/ 3437690 w 10559537"/>
              <a:gd name="connsiteY2" fmla="*/ 0 h 5400675"/>
              <a:gd name="connsiteX3" fmla="*/ 10053980 w 10559537"/>
              <a:gd name="connsiteY3" fmla="*/ 0 h 5400675"/>
              <a:gd name="connsiteX4" fmla="*/ 10559537 w 10559537"/>
              <a:gd name="connsiteY4" fmla="*/ 505557 h 5400675"/>
              <a:gd name="connsiteX5" fmla="*/ 10559537 w 10559537"/>
              <a:gd name="connsiteY5" fmla="*/ 4895118 h 5400675"/>
              <a:gd name="connsiteX6" fmla="*/ 10053980 w 10559537"/>
              <a:gd name="connsiteY6" fmla="*/ 5400675 h 5400675"/>
              <a:gd name="connsiteX7" fmla="*/ 3437690 w 10559537"/>
              <a:gd name="connsiteY7" fmla="*/ 5400675 h 5400675"/>
              <a:gd name="connsiteX8" fmla="*/ 624106 w 10559537"/>
              <a:gd name="connsiteY8" fmla="*/ 5400675 h 5400675"/>
              <a:gd name="connsiteX9" fmla="*/ 0 w 10559537"/>
              <a:gd name="connsiteY9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9537" h="5400675">
                <a:moveTo>
                  <a:pt x="0" y="0"/>
                </a:moveTo>
                <a:lnTo>
                  <a:pt x="624106" y="0"/>
                </a:lnTo>
                <a:lnTo>
                  <a:pt x="3437690" y="0"/>
                </a:lnTo>
                <a:lnTo>
                  <a:pt x="10053980" y="0"/>
                </a:lnTo>
                <a:cubicBezTo>
                  <a:pt x="10333191" y="0"/>
                  <a:pt x="10559537" y="226346"/>
                  <a:pt x="10559537" y="505557"/>
                </a:cubicBezTo>
                <a:lnTo>
                  <a:pt x="10559537" y="4895118"/>
                </a:lnTo>
                <a:cubicBezTo>
                  <a:pt x="10559537" y="5174329"/>
                  <a:pt x="10333191" y="5400675"/>
                  <a:pt x="10053980" y="5400675"/>
                </a:cubicBezTo>
                <a:lnTo>
                  <a:pt x="3437690" y="5400675"/>
                </a:lnTo>
                <a:lnTo>
                  <a:pt x="624106" y="5400675"/>
                </a:lnTo>
                <a:lnTo>
                  <a:pt x="0" y="5400675"/>
                </a:lnTo>
                <a:close/>
              </a:path>
            </a:pathLst>
          </a:custGeom>
          <a:gradFill>
            <a:gsLst>
              <a:gs pos="93000">
                <a:schemeClr val="bg2">
                  <a:lumMod val="10000"/>
                  <a:lumOff val="90000"/>
                </a:schemeClr>
              </a:gs>
              <a:gs pos="14000">
                <a:schemeClr val="bg2">
                  <a:lumMod val="10000"/>
                  <a:lumOff val="90000"/>
                </a:schemeClr>
              </a:gs>
            </a:gsLst>
            <a:lin ang="13500000" scaled="0"/>
          </a:gradFill>
          <a:ln>
            <a:noFill/>
          </a:ln>
          <a:effectLst>
            <a:outerShdw blurRad="381000" dist="635000" dir="5400000" sx="90000" sy="90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74809" y="728661"/>
            <a:ext cx="4298053" cy="493209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1843272" y="5455572"/>
            <a:ext cx="7495145" cy="0"/>
          </a:xfrm>
          <a:prstGeom prst="line">
            <a:avLst/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>
            <a:off x="10016421" y="5424568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 rot="16200000">
            <a:off x="124381" y="3390945"/>
            <a:ext cx="483078" cy="76111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4000" y="3311525"/>
            <a:ext cx="8328660" cy="1967865"/>
          </a:xfrm>
        </p:spPr>
        <p:txBody>
          <a:bodyPr wrap="square" anchor="t" anchorCtr="0">
            <a:normAutofit/>
          </a:bodyPr>
          <a:lstStyle>
            <a:lvl1pPr algn="l">
              <a:defRPr sz="5400" b="0">
                <a:solidFill>
                  <a:schemeClr val="dk1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524000" y="1891513"/>
            <a:ext cx="8328800" cy="1325648"/>
          </a:xfrm>
        </p:spPr>
        <p:txBody>
          <a:bodyPr wrap="none" rIns="36195" anchor="b" anchorCtr="0">
            <a:normAutofit/>
          </a:bodyPr>
          <a:lstStyle>
            <a:lvl1pPr marL="0" indent="0" algn="l">
              <a:buNone/>
              <a:defRPr sz="6600" b="1">
                <a:gradFill>
                  <a:gsLst>
                    <a:gs pos="69000">
                      <a:schemeClr val="accent1"/>
                    </a:gs>
                    <a:gs pos="6000">
                      <a:schemeClr val="accent2"/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 flipV="1"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1066604" y="60707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6977616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1" name="椭圆 10"/>
          <p:cNvSpPr/>
          <p:nvPr userDrawn="1">
            <p:custDataLst>
              <p:tags r:id="rId5"/>
            </p:custDataLst>
          </p:nvPr>
        </p:nvSpPr>
        <p:spPr>
          <a:xfrm>
            <a:off x="6676414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>
            <a:off x="7265377" y="4664873"/>
            <a:ext cx="892638" cy="892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9820607" y="1869120"/>
            <a:ext cx="206036" cy="20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11066604" y="2443763"/>
            <a:ext cx="503874" cy="503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 l="28033" t="11173" r="28483" b="20372"/>
          <a:stretch>
            <a:fillRect/>
          </a:stretch>
        </p:blipFill>
        <p:spPr>
          <a:xfrm>
            <a:off x="7604166" y="801527"/>
            <a:ext cx="2880000" cy="4636143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838200" y="1712644"/>
            <a:ext cx="5356740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8387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838200" y="3874951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vert="horz" wrap="square" lIns="0" tIns="0" rIns="0" bIns="0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image" Target="../media/image6.png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05734" y="5219471"/>
            <a:ext cx="2086266" cy="1638529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15"/>
            </p:custDataLst>
          </p:nvPr>
        </p:nvSpPr>
        <p:spPr>
          <a:xfrm>
            <a:off x="1" y="0"/>
            <a:ext cx="1240195" cy="926623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16"/>
            </p:custDataLst>
          </p:nvPr>
        </p:nvSpPr>
        <p:spPr>
          <a:xfrm rot="16200000">
            <a:off x="338918" y="865515"/>
            <a:ext cx="290173" cy="45719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2.xml"/><Relationship Id="rId3" Type="http://schemas.openxmlformats.org/officeDocument/2006/relationships/image" Target="../media/image7.jpe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5.xml"/><Relationship Id="rId3" Type="http://schemas.openxmlformats.org/officeDocument/2006/relationships/image" Target="../media/image8.jpe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8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1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0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6315" y="254000"/>
            <a:ext cx="5636895" cy="1156970"/>
          </a:xfrm>
        </p:spPr>
        <p:txBody>
          <a:bodyPr/>
          <a:p>
            <a:r>
              <a:rPr lang="en-US">
                <a:solidFill>
                  <a:srgbClr val="FF0000"/>
                </a:solidFill>
                <a:highlight>
                  <a:srgbClr val="00FF00"/>
                </a:highlight>
              </a:rPr>
              <a:t>  Environment  </a:t>
            </a:r>
            <a:endParaRPr lang="en-US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 Placeholder 23"/>
          <p:cNvSpPr/>
          <p:nvPr>
            <p:ph type="body" sz="quarter" idx="13"/>
            <p:custDataLst>
              <p:tags r:id="rId2"/>
            </p:custDataLst>
          </p:nvPr>
        </p:nvSpPr>
        <p:spPr>
          <a:xfrm>
            <a:off x="8273415" y="5506085"/>
            <a:ext cx="3563620" cy="127317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/>
              <a:t>     Name:V.Vashmitha</a:t>
            </a:r>
            <a:endParaRPr lang="en-US"/>
          </a:p>
          <a:p>
            <a:r>
              <a:rPr lang="en-US"/>
              <a:t>    Department:AIML</a:t>
            </a:r>
            <a:endParaRPr lang="en-US"/>
          </a:p>
          <a:p>
            <a:endParaRPr lang="en-US"/>
          </a:p>
        </p:txBody>
      </p:sp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-635" y="2172335"/>
            <a:ext cx="60960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sym typeface="+mn-ea"/>
              </a:rPr>
              <a:t> Environment</a:t>
            </a:r>
            <a:endParaRPr lang="en-US" dirty="0">
              <a:sym typeface="+mn-e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8785" y="1301749"/>
            <a:ext cx="10800000" cy="48736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Environment= Natural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Living Things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          Non Living Things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179435" y="1214120"/>
            <a:ext cx="3863340" cy="45758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ldLvl="0" build="allAtOnce"/>
      <p:bldP spid="16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040" y="581615"/>
            <a:ext cx="10800000" cy="720000"/>
          </a:xfrm>
        </p:spPr>
        <p:txBody>
          <a:bodyPr/>
          <a:p>
            <a:r>
              <a:rPr lang="en-US"/>
              <a:t>Types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6735" y="1675129"/>
            <a:ext cx="10800000" cy="4873625"/>
          </a:xfrm>
        </p:spPr>
        <p:txBody>
          <a:bodyPr/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Natural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 air,water,land,climate.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Human Made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buildings,roads,industries.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Social Environment  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Ex: Family,community,tradition.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215255" y="0"/>
            <a:ext cx="6551295" cy="42341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494030" y="4973320"/>
            <a:ext cx="4721225" cy="1884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5356860" y="4973320"/>
            <a:ext cx="4954270" cy="1778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build="allAtOnce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Components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Abiotic components</a:t>
            </a:r>
            <a:endParaRPr lang="en-US"/>
          </a:p>
          <a:p>
            <a:r>
              <a:rPr lang="en-US">
                <a:sym typeface="+mn-ea"/>
              </a:rPr>
              <a:t>Air,water,soil,sunlight and temperature etc...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Biotic components</a:t>
            </a:r>
            <a:endParaRPr lang="en-US"/>
          </a:p>
          <a:p>
            <a:r>
              <a:rPr lang="en-US">
                <a:sym typeface="+mn-ea"/>
              </a:rPr>
              <a:t>plants,animals,human and microorganism etc...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17970" y="904875"/>
            <a:ext cx="5462905" cy="2524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70015" y="4012565"/>
            <a:ext cx="5462270" cy="24714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3035" y="4012565"/>
            <a:ext cx="6316345" cy="2393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build="allAtOnce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Importance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Maintain ecological balance.</a:t>
            </a:r>
            <a:endParaRPr lang="en-US"/>
          </a:p>
          <a:p>
            <a:r>
              <a:rPr lang="en-US"/>
              <a:t>Supply raw material for industries.</a:t>
            </a:r>
            <a:endParaRPr lang="en-US"/>
          </a:p>
          <a:p>
            <a:r>
              <a:rPr lang="en-US"/>
              <a:t>Supports </a:t>
            </a:r>
            <a:r>
              <a:rPr lang="en-US"/>
              <a:t>biodiversity and life system.</a:t>
            </a:r>
            <a:endParaRPr lang="en-US"/>
          </a:p>
          <a:p>
            <a:r>
              <a:rPr lang="en-US"/>
              <a:t>Plays a important role in climate regulation and natural cycle.</a:t>
            </a:r>
            <a:endParaRPr 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build="allAtOnce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Human Impacts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Positive  Impacts:</a:t>
            </a:r>
            <a:endParaRPr lang="en-US"/>
          </a:p>
          <a:p>
            <a:r>
              <a:rPr lang="en-US"/>
              <a:t>Afforestation, renewable energy,conservation.</a:t>
            </a:r>
            <a:endParaRPr lang="en-US"/>
          </a:p>
          <a:p>
            <a:endParaRPr lang="en-US"/>
          </a:p>
          <a:p>
            <a:r>
              <a:rPr lang="en-US"/>
              <a:t>Negative Impacts:</a:t>
            </a:r>
            <a:endParaRPr lang="en-US"/>
          </a:p>
          <a:p>
            <a:r>
              <a:rPr lang="en-US"/>
              <a:t>Defforestation,pollution,global warming and over population.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20710" y="967740"/>
            <a:ext cx="3737610" cy="22980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07340" y="4387215"/>
            <a:ext cx="4116070" cy="23380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422775" y="4387215"/>
            <a:ext cx="3062605" cy="23380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485380" y="4387850"/>
            <a:ext cx="3230880" cy="23374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build="allAtOnce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Conclusion: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  The 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environment </a:t>
            </a:r>
            <a:r>
              <a:rPr lang="en-US"/>
              <a:t>is the foundation of life on earth. It connects all living and non living things in a delicate balance . Protection and conserving it is essential for present and future generations.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" y="2729865"/>
            <a:ext cx="4176395" cy="41281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971415" y="2729865"/>
            <a:ext cx="6421755" cy="41281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build="allAtOnce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0800080" cy="6292215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idx="1"/>
            <p:custDataLst>
              <p:tags r:id="rId2"/>
            </p:custDataLst>
          </p:nvPr>
        </p:nvSpPr>
        <p:spPr>
          <a:xfrm>
            <a:off x="1168400" y="6331585"/>
            <a:ext cx="10800080" cy="320675"/>
          </a:xfrm>
        </p:spPr>
        <p:txBody>
          <a:bodyPr>
            <a:normAutofit fontScale="80000"/>
          </a:bodyPr>
          <a:p>
            <a:r>
              <a:rPr lang="en-US"/>
              <a:t>                          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54375" y="1347470"/>
            <a:ext cx="5521325" cy="361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en-US" sz="6000" kern="100" dirty="0">
                <a:effectLst/>
                <a:latin typeface="+mn-ea"/>
                <a:cs typeface="江城圆体 400W" panose="020B0500000000000000" pitchFamily="34" charset="-122"/>
              </a:rPr>
              <a:t>               THANK YOU</a:t>
            </a:r>
            <a:endParaRPr lang="en-US" sz="60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38112_1*a*1"/>
  <p:tag name="KSO_WM_TEMPLATE_CATEGORY" val="custom"/>
  <p:tag name="KSO_WM_TEMPLATE_INDEX" val="20238112"/>
  <p:tag name="KSO_WM_UNIT_LAYERLEVEL" val="1"/>
  <p:tag name="KSO_WM_TAG_VERSION" val="3.0"/>
  <p:tag name="KSO_WM_UNIT_PRESET_TEXT" val="The title goes here"/>
</p:tagLst>
</file>

<file path=ppt/tags/tag101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1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02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  <p:tag name="KSO_WM_SLIDE_TYPE" val="text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3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9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2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*f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NUMDGMTITLE" val="0"/>
  <p:tag name="KSO_WM_UNIT_PRESET_TEXT" val="节编号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1*f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5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313-13">
      <a:dk1>
        <a:srgbClr val="333333"/>
      </a:dk1>
      <a:lt1>
        <a:sysClr val="window" lastClr="FFFFFF"/>
      </a:lt1>
      <a:dk2>
        <a:srgbClr val="1D1D1D"/>
      </a:dk2>
      <a:lt2>
        <a:srgbClr val="F1FAF4"/>
      </a:lt2>
      <a:accent1>
        <a:srgbClr val="80D290"/>
      </a:accent1>
      <a:accent2>
        <a:srgbClr val="9CDC5C"/>
      </a:accent2>
      <a:accent3>
        <a:srgbClr val="F2BA02"/>
      </a:accent3>
      <a:accent4>
        <a:srgbClr val="7FD9EA"/>
      </a:accent4>
      <a:accent5>
        <a:srgbClr val="4CB3D8"/>
      </a:accent5>
      <a:accent6>
        <a:srgbClr val="5672FF"/>
      </a:accent6>
      <a:hlink>
        <a:srgbClr val="0026E5"/>
      </a:hlink>
      <a:folHlink>
        <a:srgbClr val="7E1FAD"/>
      </a:folHlink>
    </a:clrScheme>
    <a:fontScheme name="传统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 lnSpcReduction="10000"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Presentation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江城圆体 400W</vt:lpstr>
      <vt:lpstr>Charis SIL</vt:lpstr>
      <vt:lpstr>Segoe Print</vt:lpstr>
      <vt:lpstr>Crimson Text SemiBold</vt:lpstr>
      <vt:lpstr>Microsoft YaHei</vt:lpstr>
      <vt:lpstr>Arial Unicode MS</vt:lpstr>
      <vt:lpstr>Calibri</vt:lpstr>
      <vt:lpstr>Office Theme</vt:lpstr>
      <vt:lpstr>1_Office Theme</vt:lpstr>
      <vt:lpstr>  Environment  </vt:lpstr>
      <vt:lpstr> Environment</vt:lpstr>
      <vt:lpstr>Types of Environment</vt:lpstr>
      <vt:lpstr>Components Of Environment</vt:lpstr>
      <vt:lpstr>Importance of Environment</vt:lpstr>
      <vt:lpstr>Human Impacts of Environment</vt:lpstr>
      <vt:lpstr>Conclusion: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Vashmitha Venkatesan</cp:lastModifiedBy>
  <cp:revision>9</cp:revision>
  <dcterms:created xsi:type="dcterms:W3CDTF">2025-07-23T00:59:00Z</dcterms:created>
  <dcterms:modified xsi:type="dcterms:W3CDTF">2025-09-30T04:49:38Z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D77508C58A704862BA2ADC18DCCAFBC1_13</vt:lpwstr>
  </property>
  <property fmtid="{D5CDD505-2E9C-101B-9397-08002B2CF9AE}" pid="3" name="KSOProductBuildVer">
    <vt:lpwstr>1033-12.2.0.22549</vt:lpwstr>
  </property>
</Properties>
</file>