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2" r:id="rId4"/>
    <p:sldId id="283" r:id="rId5"/>
    <p:sldId id="259" r:id="rId6"/>
    <p:sldId id="264" r:id="rId7"/>
    <p:sldId id="257" r:id="rId8"/>
    <p:sldId id="266" r:id="rId9"/>
    <p:sldId id="263" r:id="rId10"/>
    <p:sldId id="262" r:id="rId11"/>
    <p:sldId id="267" r:id="rId12"/>
    <p:sldId id="268" r:id="rId13"/>
    <p:sldId id="270" r:id="rId14"/>
    <p:sldId id="284" r:id="rId15"/>
    <p:sldId id="271" r:id="rId16"/>
    <p:sldId id="285" r:id="rId17"/>
    <p:sldId id="269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170F-9637-3485-67E7-D6353C3A6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3DB97-3247-8FAB-0056-F0931037B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F2756-4DB0-5FB9-1915-C9BD86A9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90867-CB80-E907-9721-32C490EF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8BA34-0FCC-6052-B65C-8D2A8B8B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8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E608-5860-D88B-C185-018C55BA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16C9E-EC5E-94FE-EDB8-852979C79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11008-AE2F-830A-CB16-37836DCD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48686-7924-3AA1-B5C8-CB1901B16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4C1D2-8C71-26CC-E925-D396FA4E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508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0C997-77CE-DD1B-5E11-FC1672EFC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BC8C0-CE8B-4E30-D22C-41F8D2ED7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7ABB2-C743-E1AB-C79B-B7A6254C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69F6B-E765-043E-61DF-36814698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823F2-E25A-BFC6-3127-B5453A79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36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777F-5400-6DC7-7093-D5F864389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3E2A1-90DD-1F92-2897-A855A08F5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B9E77-5802-AB97-8CC7-6635C749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04D25-176F-C399-DB01-6DB78452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B794A-EBAF-F798-FF4B-DB400D7B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71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B9CD-C37A-301A-69AF-E6A7ADA4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A41B9-9F92-3341-66AC-CA5120524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3AB45-4F6F-C4AC-F88D-C25A798A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F4152-6598-CC0F-2796-57FCA11C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A1F3B-ED68-EF37-4F73-17F1CFA4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86E9-8C38-501A-FAF7-0A815616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9093-0055-9215-8D21-83D7253F7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22668-0912-0C53-7207-3C3BB26C2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A2E38-44FD-7F0F-9A21-5EA96BE9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306E7-0ED7-3A66-60AF-A35FC7B6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0DBEF-6FB8-EF74-29B8-E35DA7B1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57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2E51-1842-8321-935F-A331F4D4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F4E1C-A0CA-DD3C-7984-A783EBC7D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023D2-5F18-E19B-A5B3-FE2920FE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18997-FCD6-57BB-EE5F-C2560DC7B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5DC17-0284-E06F-35AB-EBC5ABB89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698A3-A542-A4E6-49C0-8E9C8EC8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73A1A-F87E-B391-884A-5A974A11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4B0B5-9391-C57D-676E-C56FD276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256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FAF5-C5FB-C371-C699-C809A54B8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BB93D-87F4-ABC4-7452-187EBED0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BD5E5-4390-53F6-74DE-11603B34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3F602-C801-18D0-F39B-0E1F9C52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95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25DA6-A7D4-0AC9-3A75-3E3B5D2B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2C055-FF9D-674A-0248-7EE2CBCF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35213-22AB-417F-21D6-9F094DAB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22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61A7-E887-76B5-8273-AF45E6A9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FF500-7E31-A7E3-82A2-E8D109CEE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11234-A9CC-06D8-E6A7-77CF948EB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95BAD-B043-E07C-CEE0-137336D5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958F0-0CB6-6227-8C82-BF9B8BA4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DBA6-BCE4-8C6F-A2DB-CE536B52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342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F272-17EE-95D4-B208-D66C447A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D61BE-F496-1272-3419-C32C58108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68F40-5500-3904-605A-F2F785E8D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4CD64-0F19-B102-1D61-86D1872A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4A917-CF40-9036-E17F-661E4AC0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A2522-8458-F416-D6C2-6D0C9CFA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49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88288-6CAE-8E38-1722-E3198028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86F5E-B51F-738B-8B7D-FF792FC3B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854B5-A125-7D97-9348-161C030297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48D5D-92B4-4F87-9808-E200C278DACC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D008D-92C1-A5AA-1BD8-91937D032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F2F6B-CEEF-7B66-D80E-FD7D856D3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8B512-2DAB-47FE-B0FB-D8996D5662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746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3503-BE7C-0631-031B-1808C946A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917" y="1122363"/>
            <a:ext cx="10104698" cy="2387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Ensemble Learning: Implementing Bagging and Boosting with Decision Stumps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A5D63-0799-E511-550B-63495B8F4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Demonstrating Improved Accuracy on the Titanic Dataset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22E1C-E049-A07E-C5E7-5C5E20E96E74}"/>
              </a:ext>
            </a:extLst>
          </p:cNvPr>
          <p:cNvSpPr txBox="1"/>
          <p:nvPr/>
        </p:nvSpPr>
        <p:spPr>
          <a:xfrm>
            <a:off x="8322197" y="5370653"/>
            <a:ext cx="373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22261A0556</a:t>
            </a:r>
          </a:p>
          <a:p>
            <a:pPr algn="r"/>
            <a:r>
              <a:rPr lang="en-IN" dirty="0"/>
              <a:t>22261A0563</a:t>
            </a:r>
          </a:p>
        </p:txBody>
      </p:sp>
    </p:spTree>
    <p:extLst>
      <p:ext uri="{BB962C8B-B14F-4D97-AF65-F5344CB8AC3E}">
        <p14:creationId xmlns:p14="http://schemas.microsoft.com/office/powerpoint/2010/main" val="187668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5DE6-96B7-FA07-1341-3D57F28C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Dataset 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E4E00B-0722-3437-EC31-F61A34F44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946" y="1531123"/>
            <a:ext cx="10088301" cy="4467902"/>
          </a:xfrm>
        </p:spPr>
      </p:pic>
    </p:spTree>
    <p:extLst>
      <p:ext uri="{BB962C8B-B14F-4D97-AF65-F5344CB8AC3E}">
        <p14:creationId xmlns:p14="http://schemas.microsoft.com/office/powerpoint/2010/main" val="367696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ACB3BD-1C37-FDDE-F478-2F6AEE906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504417"/>
            <a:ext cx="8440328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2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220D-1BC2-4391-B960-80F42F1E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126A-3CC1-4105-253D-725482FD0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Weak Classifier (Decision Stump):</a:t>
            </a:r>
          </a:p>
          <a:p>
            <a:pPr marL="457200" lvl="1" indent="0">
              <a:buNone/>
            </a:pPr>
            <a:r>
              <a:rPr lang="en-US" dirty="0"/>
              <a:t>  - A decision stump is a simple decision tree with a depth of 1 (only one decision node).</a:t>
            </a:r>
          </a:p>
          <a:p>
            <a:pPr marL="457200" lvl="1" indent="0">
              <a:buNone/>
            </a:pPr>
            <a:r>
              <a:rPr lang="en-US" dirty="0"/>
              <a:t>  - Use decision stumps as the base learner for ensemble methods.</a:t>
            </a:r>
          </a:p>
          <a:p>
            <a:r>
              <a:rPr lang="en-US" dirty="0"/>
              <a:t>Ensemble Methods:</a:t>
            </a:r>
          </a:p>
          <a:p>
            <a:pPr marL="457200" lvl="1" indent="0">
              <a:buNone/>
            </a:pPr>
            <a:r>
              <a:rPr lang="en-US" dirty="0"/>
              <a:t>  - Bagging (Bootstrap Aggregating):</a:t>
            </a:r>
          </a:p>
          <a:p>
            <a:pPr marL="457200" lvl="1" indent="0">
              <a:buNone/>
            </a:pPr>
            <a:r>
              <a:rPr lang="en-US" dirty="0"/>
              <a:t>    - Train multiple models using bootstrapped subsets of the data.</a:t>
            </a:r>
          </a:p>
          <a:p>
            <a:pPr marL="457200" lvl="1" indent="0">
              <a:buNone/>
            </a:pPr>
            <a:r>
              <a:rPr lang="en-US" dirty="0"/>
              <a:t>    - Use majority voting to combine predictions.</a:t>
            </a:r>
          </a:p>
          <a:p>
            <a:pPr marL="457200" lvl="1" indent="0">
              <a:buNone/>
            </a:pPr>
            <a:r>
              <a:rPr lang="en-US" dirty="0"/>
              <a:t>    - Example: Random Forest (with decision stumps as base learners).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</a:p>
          <a:p>
            <a:pPr marL="457200" lvl="1" indent="0">
              <a:buNone/>
            </a:pPr>
            <a:r>
              <a:rPr lang="en-US" dirty="0"/>
              <a:t>  -Boosting:</a:t>
            </a:r>
          </a:p>
          <a:p>
            <a:pPr marL="457200" lvl="1" indent="0">
              <a:buNone/>
            </a:pPr>
            <a:r>
              <a:rPr lang="en-US" dirty="0"/>
              <a:t>    - Train models sequentially, where each model tries to correct the errors of the previous one.</a:t>
            </a:r>
          </a:p>
          <a:p>
            <a:pPr marL="457200" lvl="1" indent="0">
              <a:buNone/>
            </a:pPr>
            <a:r>
              <a:rPr lang="en-US" dirty="0"/>
              <a:t>    - Use a weighted voting system for final predictions.</a:t>
            </a:r>
          </a:p>
          <a:p>
            <a:pPr marL="457200" lvl="1" indent="0">
              <a:buNone/>
            </a:pPr>
            <a:r>
              <a:rPr lang="en-US" dirty="0"/>
              <a:t>    - Example: AdaBoost with decision stumps.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025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FCFE86-BA11-29DC-4480-957F81D05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64" y="1264706"/>
            <a:ext cx="7642718" cy="545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0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3E105F-A160-0CD0-5D74-A4DF15DA8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56546" cy="409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273D8-B2CF-28BB-9A2C-6C546A5E3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691" y="3515811"/>
            <a:ext cx="5486400" cy="334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9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5EF022-238C-07FA-6013-7B71F613F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" y="2466668"/>
            <a:ext cx="6010620" cy="3747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A81A8-8620-F28A-11BF-7C7FEDB1B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015" y="2905247"/>
            <a:ext cx="6379299" cy="395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72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EA89BB-721B-5594-0A8C-79DA26A20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283" y="787079"/>
            <a:ext cx="8040981" cy="467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4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3787-C952-CA59-3858-3AD57E8C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034BE-A53F-4270-C1A9-331B2672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030" y="1296365"/>
            <a:ext cx="7275089" cy="543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8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90F7EB-721C-3687-3D3E-FDADEBE7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118600"/>
            <a:ext cx="8888065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809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117B6C-A712-52D4-C61B-ED3DF71C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224" y="1089737"/>
            <a:ext cx="7767551" cy="46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9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C17A-FA2A-32F3-9920-FEA46F89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98" y="1003822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Bagging (Bootstrap Aggregating):</a:t>
            </a:r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Random sampling with replacement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Independent model training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Equal vote in final prediction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Primarily reduces variance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Boosting:</a:t>
            </a:r>
            <a:endParaRPr lang="en-IN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Sequential model training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Focus on misclassified examples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Weighted model contribution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2328"/>
                </a:solidFill>
                <a:effectLst/>
                <a:latin typeface="-apple-system"/>
              </a:rPr>
              <a:t>Reduces both bias and variance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824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0894-F1E3-BEDB-7D4F-85179D45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3762E-ADAA-E553-EFEA-52947E90D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CE8B0-B4F5-ADD8-F762-37F84ECBA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299865"/>
            <a:ext cx="849748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77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4303-007F-C507-DA2B-6EF49CB61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05AAA-2787-900B-A04A-3CB130BA1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693" y="1027906"/>
            <a:ext cx="8983329" cy="574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98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C580F8-272A-9088-BC61-98C0DA66E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88" y="0"/>
            <a:ext cx="7170951" cy="4445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CC69D2-C60E-90FD-8CA2-2BF615C42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961" y="3900668"/>
            <a:ext cx="5424168" cy="295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91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DB5B18-6DCA-D6FB-1A12-83F27954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441" y="933101"/>
            <a:ext cx="8545118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84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7AFC8F-C00A-19E8-D272-C80A8242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310" y="1142681"/>
            <a:ext cx="7735380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89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780707-0D85-7CC4-1D10-441973453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099" y="890233"/>
            <a:ext cx="8973802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49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B4D49-9589-AE9A-EBDD-B9E72D4D9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046" y="532996"/>
            <a:ext cx="9011908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40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704E50-DF11-6732-1FFB-EC97FD7F9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261" y="825018"/>
            <a:ext cx="8864859" cy="520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1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D4C0E-4C01-9CB9-52D2-221F596A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539" y="0"/>
            <a:ext cx="5717968" cy="67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26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E24844-72AB-5D72-5CF4-50B08506D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3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2F32E-3FD0-F221-D0BE-73DE4012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38" y="1135379"/>
            <a:ext cx="9539523" cy="450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9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FCA0-AFCA-882D-1ABC-C129A3C6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Decision Stump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7AFF-6BD8-CBDB-BC68-8822C51DE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8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76CB8-44D4-BE5E-1556-AE3462F75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79" y="1863524"/>
            <a:ext cx="9949405" cy="36138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sz="2400" b="1" i="0" dirty="0">
                <a:solidFill>
                  <a:srgbClr val="1F2328"/>
                </a:solidFill>
                <a:effectLst/>
                <a:latin typeface="-apple-system"/>
              </a:rPr>
              <a:t>Primary Objectives:</a:t>
            </a:r>
            <a:endParaRPr lang="en-US" sz="24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 bagging and boosting from scratch on weak classifiers (decision stumps)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5E615-9615-4F2E-3097-AF6A3FD10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775" y="3396397"/>
            <a:ext cx="6535838" cy="3332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941803-F5BF-B57A-10CF-6652D5528CEE}"/>
              </a:ext>
            </a:extLst>
          </p:cNvPr>
          <p:cNvSpPr txBox="1"/>
          <p:nvPr/>
        </p:nvSpPr>
        <p:spPr>
          <a:xfrm>
            <a:off x="710879" y="3240643"/>
            <a:ext cx="477552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Demonstrate how ensemble methods improve prediction 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23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23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Compare performance between single classifiers and ensemble methods</a:t>
            </a:r>
          </a:p>
          <a:p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D86C178-7538-1E6D-DCA3-8D4AA176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87" y="1031572"/>
            <a:ext cx="10637134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goal is to predict whether a passenger survived or not based on attributes such as age, sex, class, and ticket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32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68B8-1C4D-E54C-82F9-EBC6D038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Selection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48A7EC-63EF-B0D9-9C40-FE4585DB1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05780"/>
            <a:ext cx="11222620" cy="2343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Kaggle Titanic Dataset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Passenger Class, Name, Sex, Age,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SibSp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(siblings/spouses aboard), Parch (parents/children aboard), Ticket, Fare, Cabin, Embarked (port of embarkation)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Survived (1 = yes, 0 = no)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Predict the target variable (Survived) based on passenger attributes.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DB82FF-94FB-4AA4-5927-94F5B6B612AC}"/>
              </a:ext>
            </a:extLst>
          </p:cNvPr>
          <p:cNvSpPr txBox="1"/>
          <p:nvPr/>
        </p:nvSpPr>
        <p:spPr>
          <a:xfrm>
            <a:off x="838200" y="4039565"/>
            <a:ext cx="9891532" cy="2168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dirty="0"/>
              <a:t>Challenges Faced: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Missing Values like Age and Cabin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Imbalanced Classes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Categorical Variables - </a:t>
            </a:r>
            <a:r>
              <a:rPr lang="en-US" sz="2000" dirty="0"/>
              <a:t>Features like Sex, Embarked, and Cabin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7385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0CBD-68D4-4875-B096-E4A5D3D7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Data Preprocessing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E6F8-B57F-F756-DD0A-BBDDB33D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  <a:t>Handling Missing Values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000" dirty="0"/>
              <a:t>- For numerical columns (Age, Fare): Impute using mean or median.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000" dirty="0"/>
              <a:t>- For categorical columns (Sex, Embarked): Impute using the mode or create a new category for missing values.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Feature Engineering: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000" dirty="0"/>
              <a:t>  - Create new features like </a:t>
            </a:r>
            <a:r>
              <a:rPr lang="en-US" sz="2000" dirty="0" err="1"/>
              <a:t>FamilySize</a:t>
            </a:r>
            <a:r>
              <a:rPr lang="en-US" sz="2000" dirty="0"/>
              <a:t> (</a:t>
            </a:r>
            <a:r>
              <a:rPr lang="en-US" sz="2000" dirty="0" err="1"/>
              <a:t>SibSp</a:t>
            </a:r>
            <a:r>
              <a:rPr lang="en-US" sz="2000" dirty="0"/>
              <a:t> + Parch).</a:t>
            </a:r>
          </a:p>
          <a:p>
            <a:pPr marL="457200" lvl="1" indent="0">
              <a:spcAft>
                <a:spcPts val="1200"/>
              </a:spcAft>
              <a:buNone/>
            </a:pPr>
            <a:r>
              <a:rPr lang="en-US" sz="2000" dirty="0"/>
              <a:t>  - Convert categorical features (e.g., Sex, Embarked) into numerical values using one-hot encoding or label encoding.</a:t>
            </a:r>
          </a:p>
        </p:txBody>
      </p:sp>
    </p:spTree>
    <p:extLst>
      <p:ext uri="{BB962C8B-B14F-4D97-AF65-F5344CB8AC3E}">
        <p14:creationId xmlns:p14="http://schemas.microsoft.com/office/powerpoint/2010/main" val="2484675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429</Words>
  <Application>Microsoft Office PowerPoint</Application>
  <PresentationFormat>Widescreen</PresentationFormat>
  <Paragraphs>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Office Theme</vt:lpstr>
      <vt:lpstr>Ensemble Learning: Implementing Bagging and Boosting with Decision Stumps</vt:lpstr>
      <vt:lpstr>PowerPoint Presentation</vt:lpstr>
      <vt:lpstr>PowerPoint Presentation</vt:lpstr>
      <vt:lpstr>PowerPoint Presentation</vt:lpstr>
      <vt:lpstr>PowerPoint Presentation</vt:lpstr>
      <vt:lpstr>Decision Stump</vt:lpstr>
      <vt:lpstr>PowerPoint Presentation</vt:lpstr>
      <vt:lpstr>Dataset Selection</vt:lpstr>
      <vt:lpstr>Data Preprocessing </vt:lpstr>
      <vt:lpstr>Dataset Overview</vt:lpstr>
      <vt:lpstr>PowerPoint Presentation</vt:lpstr>
      <vt:lpstr>Algorithm Implementation</vt:lpstr>
      <vt:lpstr>PowerPoint Presentation</vt:lpstr>
      <vt:lpstr>PowerPoint Presentation</vt:lpstr>
      <vt:lpstr>PowerPoint Presentation</vt:lpstr>
      <vt:lpstr>PowerPoint Presentation</vt:lpstr>
      <vt:lpstr>Model Evaluation</vt:lpstr>
      <vt:lpstr>PowerPoint Presentation</vt:lpstr>
      <vt:lpstr>PowerPoint Presentation</vt:lpstr>
      <vt:lpstr>Result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Ashrith Velisoju</dc:creator>
  <cp:lastModifiedBy>Ashrith Velisoju</cp:lastModifiedBy>
  <cp:revision>8</cp:revision>
  <dcterms:created xsi:type="dcterms:W3CDTF">2025-04-18T12:52:29Z</dcterms:created>
  <dcterms:modified xsi:type="dcterms:W3CDTF">2025-04-25T14:16:30Z</dcterms:modified>
</cp:coreProperties>
</file>