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30" r:id="rId5"/>
    <p:sldId id="331" r:id="rId6"/>
    <p:sldId id="319" r:id="rId7"/>
    <p:sldId id="322" r:id="rId8"/>
    <p:sldId id="271" r:id="rId9"/>
    <p:sldId id="272" r:id="rId10"/>
    <p:sldId id="326" r:id="rId11"/>
    <p:sldId id="327" r:id="rId12"/>
    <p:sldId id="328" r:id="rId13"/>
    <p:sldId id="329" r:id="rId14"/>
    <p:sldId id="274" r:id="rId15"/>
    <p:sldId id="273" r:id="rId16"/>
    <p:sldId id="338" r:id="rId17"/>
    <p:sldId id="334" r:id="rId18"/>
    <p:sldId id="276" r:id="rId19"/>
    <p:sldId id="339" r:id="rId20"/>
    <p:sldId id="337" r:id="rId21"/>
    <p:sldId id="277" r:id="rId22"/>
    <p:sldId id="340" r:id="rId23"/>
    <p:sldId id="323" r:id="rId24"/>
    <p:sldId id="325" r:id="rId25"/>
    <p:sldId id="275" r:id="rId26"/>
    <p:sldId id="324" r:id="rId27"/>
    <p:sldId id="332" r:id="rId28"/>
    <p:sldId id="341" r:id="rId29"/>
    <p:sldId id="333" r:id="rId30"/>
    <p:sldId id="342" r:id="rId31"/>
    <p:sldId id="335" r:id="rId32"/>
    <p:sldId id="343" r:id="rId33"/>
    <p:sldId id="336" r:id="rId34"/>
    <p:sldId id="344"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55" d="100"/>
          <a:sy n="55" d="100"/>
        </p:scale>
        <p:origin x="1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4549-5B37-7F52-1BC6-DE1F780A7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CEF211-1CC6-D5E0-E61D-2170BB733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45A085-1419-E963-8A68-191E799524F3}"/>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82AF05BF-F3EE-A1EA-A4FB-0A53F970A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A20CC-6F99-BE13-61AB-3E5EEAE44100}"/>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113606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2413-E377-5E69-649D-2497352009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287C9-2798-3953-2784-7C25B4DD4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9F492-01A9-CE06-F96C-093FF86D2533}"/>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4B9724A3-49D4-A8CE-4C77-8082F7A93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54756-EAC3-8F14-C80E-63C521AF8E8D}"/>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41088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50331-019E-2B43-C870-3AACF8CEC4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B6041-5A47-3262-CD44-C82D9C235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8A094-4884-C017-AAD9-F6528E831BD1}"/>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EE56B3BE-12C8-EC8C-83CD-00AAFED0E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6E8AC-11AB-6AF7-B4D0-5594F0AA0714}"/>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26833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8442-B2F0-6795-C0BA-003DCD76D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522513-1EB3-1C8A-8BB7-F5EC9EF59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28F7A-5D73-1A9B-8CE3-B2207D603293}"/>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B4C8BB3F-5629-6C1B-0F09-6601205AD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018EE-E31F-721C-9479-603713A2F1A9}"/>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235886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875A-83CD-9F50-65D6-D5AA90C02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2A5A27-DACA-ADDA-95EE-CF7DFCC22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FDCB5-C4A7-E449-58F0-FD55CD5C9866}"/>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2BEF7E97-8524-AA5C-73DB-91836BB24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AE9DE-6D79-0E1A-DB05-67699C1F3541}"/>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161451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340B-FF9F-4063-9785-D08355241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077D6-2A83-9E17-A182-A92BBB883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BDFFD0-98E4-1245-FD43-629724211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01DCAE-E8B9-239B-1226-D76EEF8BD390}"/>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6" name="Footer Placeholder 5">
            <a:extLst>
              <a:ext uri="{FF2B5EF4-FFF2-40B4-BE49-F238E27FC236}">
                <a16:creationId xmlns:a16="http://schemas.microsoft.com/office/drawing/2014/main" id="{1C2D74EF-DFB9-71AA-09AE-609A70AF7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4EC56-607E-19D3-A0BF-BF101D5DB8AB}"/>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285915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E0BF-682F-41A8-B50A-0676C07C97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E1D6D-86EE-8B68-1AAF-130E051AB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FAA85-A53F-0FC5-1852-7A285D929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A250DA-2FEA-6148-D985-A96A74798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CF454-D694-01FC-9FFB-C7995CA31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10A4EC-19AD-A7F7-A910-C49A70900438}"/>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8" name="Footer Placeholder 7">
            <a:extLst>
              <a:ext uri="{FF2B5EF4-FFF2-40B4-BE49-F238E27FC236}">
                <a16:creationId xmlns:a16="http://schemas.microsoft.com/office/drawing/2014/main" id="{3E6900C6-58EF-D479-BD57-8FD143E5F2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807B14-C83C-BDBB-7F02-0C3E90B4254A}"/>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391481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593D-DB17-BD2D-37D5-9B76E39CC6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BB1322-12B0-F2ED-7D9E-7FF201D95815}"/>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4" name="Footer Placeholder 3">
            <a:extLst>
              <a:ext uri="{FF2B5EF4-FFF2-40B4-BE49-F238E27FC236}">
                <a16:creationId xmlns:a16="http://schemas.microsoft.com/office/drawing/2014/main" id="{557515FA-CA68-F8F9-2D89-EE3E5AA67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CBB4EF-C339-E438-2A13-FD0609995ED5}"/>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55593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6D75F-0528-8136-C110-1247015868C1}"/>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3" name="Footer Placeholder 2">
            <a:extLst>
              <a:ext uri="{FF2B5EF4-FFF2-40B4-BE49-F238E27FC236}">
                <a16:creationId xmlns:a16="http://schemas.microsoft.com/office/drawing/2014/main" id="{CA3A4878-58E6-5A7A-B2FC-610E8FCE4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2B1C5B-AB54-FF64-FEA8-A3CE0AFDC2C2}"/>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101876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935D-A62B-F0D2-FCF9-52678E4F9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57C47-C472-BFDB-5B64-24C9F91C3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5E1740-277C-6D88-FC82-996448B81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3FDD7-6EAE-54FB-1CC3-6CB084B6C9D1}"/>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6" name="Footer Placeholder 5">
            <a:extLst>
              <a:ext uri="{FF2B5EF4-FFF2-40B4-BE49-F238E27FC236}">
                <a16:creationId xmlns:a16="http://schemas.microsoft.com/office/drawing/2014/main" id="{054AC18C-6CD3-9759-4045-66CF2F28B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909E3-0F03-BFDD-D612-3FB2C9A7EE9E}"/>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311218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57BA-744E-492F-B61D-07A22D256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FC39C-5FEC-1D6E-59B0-A0FC4907E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A35FF6-EC0C-062C-E685-DA65C01F6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4CE3E-0CF3-504F-B029-89EF928C27C3}"/>
              </a:ext>
            </a:extLst>
          </p:cNvPr>
          <p:cNvSpPr>
            <a:spLocks noGrp="1"/>
          </p:cNvSpPr>
          <p:nvPr>
            <p:ph type="dt" sz="half" idx="10"/>
          </p:nvPr>
        </p:nvSpPr>
        <p:spPr/>
        <p:txBody>
          <a:bodyPr/>
          <a:lstStyle/>
          <a:p>
            <a:fld id="{F34C2DC6-4109-444D-807B-722689C154A8}" type="datetimeFigureOut">
              <a:rPr lang="en-IN" smtClean="0"/>
              <a:t>29-04-2025</a:t>
            </a:fld>
            <a:endParaRPr lang="en-IN"/>
          </a:p>
        </p:txBody>
      </p:sp>
      <p:sp>
        <p:nvSpPr>
          <p:cNvPr id="6" name="Footer Placeholder 5">
            <a:extLst>
              <a:ext uri="{FF2B5EF4-FFF2-40B4-BE49-F238E27FC236}">
                <a16:creationId xmlns:a16="http://schemas.microsoft.com/office/drawing/2014/main" id="{D20C945E-A6FB-5E4B-337F-D3EE983D8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61CF9A-4013-C20C-7AC7-C837101AC03B}"/>
              </a:ext>
            </a:extLst>
          </p:cNvPr>
          <p:cNvSpPr>
            <a:spLocks noGrp="1"/>
          </p:cNvSpPr>
          <p:nvPr>
            <p:ph type="sldNum" sz="quarter" idx="12"/>
          </p:nvPr>
        </p:nvSpPr>
        <p:spPr/>
        <p:txBody>
          <a:bodyPr/>
          <a:lstStyle/>
          <a:p>
            <a:fld id="{212824F4-F83A-47D3-B52B-37CA56CA189C}" type="slidenum">
              <a:rPr lang="en-IN" smtClean="0"/>
              <a:t>‹#›</a:t>
            </a:fld>
            <a:endParaRPr lang="en-IN"/>
          </a:p>
        </p:txBody>
      </p:sp>
    </p:spTree>
    <p:extLst>
      <p:ext uri="{BB962C8B-B14F-4D97-AF65-F5344CB8AC3E}">
        <p14:creationId xmlns:p14="http://schemas.microsoft.com/office/powerpoint/2010/main" val="27572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F96BB-C441-BD0B-BA0B-D10B0E117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33514-332A-0EAB-33C0-556F99B75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66156-4FE8-B7AD-EEAF-A09B4E140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C2DC6-4109-444D-807B-722689C154A8}" type="datetimeFigureOut">
              <a:rPr lang="en-IN" smtClean="0"/>
              <a:t>29-04-2025</a:t>
            </a:fld>
            <a:endParaRPr lang="en-IN"/>
          </a:p>
        </p:txBody>
      </p:sp>
      <p:sp>
        <p:nvSpPr>
          <p:cNvPr id="5" name="Footer Placeholder 4">
            <a:extLst>
              <a:ext uri="{FF2B5EF4-FFF2-40B4-BE49-F238E27FC236}">
                <a16:creationId xmlns:a16="http://schemas.microsoft.com/office/drawing/2014/main" id="{21E44528-33E4-7A93-0A32-3770D3FB1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0637E1-FAC8-CAA5-B58E-221D06C4D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824F4-F83A-47D3-B52B-37CA56CA189C}" type="slidenum">
              <a:rPr lang="en-IN" smtClean="0"/>
              <a:t>‹#›</a:t>
            </a:fld>
            <a:endParaRPr lang="en-IN"/>
          </a:p>
        </p:txBody>
      </p:sp>
    </p:spTree>
    <p:extLst>
      <p:ext uri="{BB962C8B-B14F-4D97-AF65-F5344CB8AC3E}">
        <p14:creationId xmlns:p14="http://schemas.microsoft.com/office/powerpoint/2010/main" val="15859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169E-6FF0-4FC4-606E-8806FB5F27F9}"/>
              </a:ext>
            </a:extLst>
          </p:cNvPr>
          <p:cNvSpPr>
            <a:spLocks noGrp="1"/>
          </p:cNvSpPr>
          <p:nvPr>
            <p:ph type="ctrTitle"/>
          </p:nvPr>
        </p:nvSpPr>
        <p:spPr/>
        <p:txBody>
          <a:bodyPr/>
          <a:lstStyle/>
          <a:p>
            <a:r>
              <a:rPr lang="en-IN" dirty="0"/>
              <a:t>File Module</a:t>
            </a:r>
          </a:p>
        </p:txBody>
      </p:sp>
      <p:sp>
        <p:nvSpPr>
          <p:cNvPr id="3" name="Subtitle 2">
            <a:extLst>
              <a:ext uri="{FF2B5EF4-FFF2-40B4-BE49-F238E27FC236}">
                <a16:creationId xmlns:a16="http://schemas.microsoft.com/office/drawing/2014/main" id="{B2E560C0-C39F-224A-B8A1-5565C4E1BE59}"/>
              </a:ext>
            </a:extLst>
          </p:cNvPr>
          <p:cNvSpPr>
            <a:spLocks noGrp="1"/>
          </p:cNvSpPr>
          <p:nvPr>
            <p:ph type="subTitle" idx="1"/>
          </p:nvPr>
        </p:nvSpPr>
        <p:spPr/>
        <p:txBody>
          <a:bodyPr/>
          <a:lstStyle/>
          <a:p>
            <a:r>
              <a:rPr lang="en-US" b="0" i="0" dirty="0">
                <a:solidFill>
                  <a:srgbClr val="1F2328"/>
                </a:solidFill>
                <a:effectLst/>
                <a:latin typeface="-apple-system"/>
              </a:rPr>
              <a:t>Working with Files in Node.js Applications</a:t>
            </a:r>
            <a:endParaRPr lang="en-IN" dirty="0"/>
          </a:p>
        </p:txBody>
      </p:sp>
    </p:spTree>
    <p:extLst>
      <p:ext uri="{BB962C8B-B14F-4D97-AF65-F5344CB8AC3E}">
        <p14:creationId xmlns:p14="http://schemas.microsoft.com/office/powerpoint/2010/main" val="415318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63794" y="147484"/>
            <a:ext cx="10990006" cy="717756"/>
          </a:xfrm>
        </p:spPr>
        <p:txBody>
          <a:bodyPr>
            <a:normAutofit/>
          </a:bodyPr>
          <a:lstStyle/>
          <a:p>
            <a:pPr algn="just"/>
            <a:r>
              <a:rPr lang="en-US" b="1" dirty="0"/>
              <a:t>Writing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47484" y="796414"/>
            <a:ext cx="11975689" cy="5914102"/>
          </a:xfrm>
        </p:spPr>
        <p:txBody>
          <a:bodyPr>
            <a:normAutofit/>
          </a:bodyPr>
          <a:lstStyle/>
          <a:p>
            <a:pPr algn="just"/>
            <a:r>
              <a:rPr lang="en-US" sz="2400" dirty="0">
                <a:latin typeface="Times New Roman" panose="02020603050405020304" pitchFamily="18" charset="0"/>
                <a:cs typeface="Times New Roman" panose="02020603050405020304" pitchFamily="18" charset="0"/>
              </a:rPr>
              <a:t>The fs module provides </a:t>
            </a:r>
            <a:r>
              <a:rPr lang="en-US" sz="2400" dirty="0">
                <a:solidFill>
                  <a:srgbClr val="FF0000"/>
                </a:solidFill>
                <a:latin typeface="Times New Roman" panose="02020603050405020304" pitchFamily="18" charset="0"/>
                <a:cs typeface="Times New Roman" panose="02020603050405020304" pitchFamily="18" charset="0"/>
              </a:rPr>
              <a:t>four different ways </a:t>
            </a:r>
            <a:r>
              <a:rPr lang="en-US" sz="2400" dirty="0">
                <a:latin typeface="Times New Roman" panose="02020603050405020304" pitchFamily="18" charset="0"/>
                <a:cs typeface="Times New Roman" panose="02020603050405020304" pitchFamily="18" charset="0"/>
              </a:rPr>
              <a:t>to write data to files. </a:t>
            </a:r>
          </a:p>
          <a:p>
            <a:pPr algn="just"/>
            <a:r>
              <a:rPr lang="en-US" sz="2400" dirty="0">
                <a:latin typeface="Times New Roman" panose="02020603050405020304" pitchFamily="18" charset="0"/>
                <a:cs typeface="Times New Roman" panose="02020603050405020304" pitchFamily="18" charset="0"/>
              </a:rPr>
              <a:t>You can write data to a file in a single call, write chunks using synchronous writes, write chunks using asynchronous writes, or stream writes through a Writable stream.</a:t>
            </a:r>
          </a:p>
          <a:p>
            <a:pPr algn="just"/>
            <a:r>
              <a:rPr lang="en-US" sz="2400" dirty="0">
                <a:latin typeface="Times New Roman" panose="02020603050405020304" pitchFamily="18" charset="0"/>
                <a:cs typeface="Times New Roman" panose="02020603050405020304" pitchFamily="18" charset="0"/>
              </a:rPr>
              <a:t> Each of these methods accepts either a String or a Buffer object as input. </a:t>
            </a:r>
          </a:p>
          <a:p>
            <a:pPr marL="0" indent="0" algn="just">
              <a:buNone/>
            </a:pPr>
            <a:r>
              <a:rPr lang="en-US" sz="2400" b="1" u="sng" dirty="0">
                <a:solidFill>
                  <a:srgbClr val="FF0000"/>
                </a:solidFill>
                <a:latin typeface="Times New Roman" panose="02020603050405020304" pitchFamily="18" charset="0"/>
                <a:cs typeface="Times New Roman" panose="02020603050405020304" pitchFamily="18" charset="0"/>
              </a:rPr>
              <a:t>1.Simple File Write</a:t>
            </a:r>
          </a:p>
          <a:p>
            <a:pPr algn="just"/>
            <a:r>
              <a:rPr lang="en-US" sz="2400" dirty="0">
                <a:latin typeface="Times New Roman" panose="02020603050405020304" pitchFamily="18" charset="0"/>
                <a:cs typeface="Times New Roman" panose="02020603050405020304" pitchFamily="18" charset="0"/>
              </a:rPr>
              <a:t>The simplest method for writing data to a file is to use one of the </a:t>
            </a:r>
            <a:r>
              <a:rPr lang="en-US" sz="2400" dirty="0" err="1">
                <a:latin typeface="Times New Roman" panose="02020603050405020304" pitchFamily="18" charset="0"/>
                <a:cs typeface="Times New Roman" panose="02020603050405020304" pitchFamily="18" charset="0"/>
              </a:rPr>
              <a:t>writeFile</a:t>
            </a:r>
            <a:r>
              <a:rPr lang="en-US" sz="2400" dirty="0">
                <a:latin typeface="Times New Roman" panose="02020603050405020304" pitchFamily="18" charset="0"/>
                <a:cs typeface="Times New Roman" panose="02020603050405020304" pitchFamily="18" charset="0"/>
              </a:rPr>
              <a:t>() methods. </a:t>
            </a:r>
          </a:p>
          <a:p>
            <a:pPr algn="just"/>
            <a:r>
              <a:rPr lang="en-US" sz="2400" dirty="0">
                <a:latin typeface="Times New Roman" panose="02020603050405020304" pitchFamily="18" charset="0"/>
                <a:cs typeface="Times New Roman" panose="02020603050405020304" pitchFamily="18" charset="0"/>
              </a:rPr>
              <a:t>These methods write the full contents of a String or Buffer to a file. </a:t>
            </a:r>
          </a:p>
          <a:p>
            <a:pPr algn="just"/>
            <a:r>
              <a:rPr lang="en-US" sz="2400" dirty="0" err="1">
                <a:solidFill>
                  <a:srgbClr val="FF0000"/>
                </a:solidFill>
                <a:latin typeface="Times New Roman" panose="02020603050405020304" pitchFamily="18" charset="0"/>
                <a:cs typeface="Times New Roman" panose="02020603050405020304" pitchFamily="18" charset="0"/>
              </a:rPr>
              <a:t>fs.writeFile</a:t>
            </a:r>
            <a:r>
              <a:rPr lang="en-US" sz="2400" dirty="0">
                <a:solidFill>
                  <a:srgbClr val="FF0000"/>
                </a:solidFill>
                <a:latin typeface="Times New Roman" panose="02020603050405020304" pitchFamily="18" charset="0"/>
                <a:cs typeface="Times New Roman" panose="02020603050405020304" pitchFamily="18" charset="0"/>
              </a:rPr>
              <a:t>(path, data, [options], callback)</a:t>
            </a:r>
          </a:p>
          <a:p>
            <a:pPr algn="just"/>
            <a:r>
              <a:rPr lang="en-US" sz="2400" dirty="0" err="1">
                <a:solidFill>
                  <a:srgbClr val="FF0000"/>
                </a:solidFill>
                <a:latin typeface="Times New Roman" panose="02020603050405020304" pitchFamily="18" charset="0"/>
                <a:cs typeface="Times New Roman" panose="02020603050405020304" pitchFamily="18" charset="0"/>
              </a:rPr>
              <a:t>fs.writeFileSync</a:t>
            </a:r>
            <a:r>
              <a:rPr lang="en-US" sz="2400" dirty="0">
                <a:solidFill>
                  <a:srgbClr val="FF0000"/>
                </a:solidFill>
                <a:latin typeface="Times New Roman" panose="02020603050405020304" pitchFamily="18" charset="0"/>
                <a:cs typeface="Times New Roman" panose="02020603050405020304" pitchFamily="18" charset="0"/>
              </a:rPr>
              <a:t>(path, data, [options])</a:t>
            </a:r>
          </a:p>
          <a:p>
            <a:pPr algn="just"/>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path </a:t>
            </a:r>
            <a:r>
              <a:rPr lang="en-US" sz="2400" dirty="0">
                <a:latin typeface="Times New Roman" panose="02020603050405020304" pitchFamily="18" charset="0"/>
                <a:cs typeface="Times New Roman" panose="02020603050405020304" pitchFamily="18" charset="0"/>
              </a:rPr>
              <a:t>parameter specifies the path to the file. The </a:t>
            </a:r>
            <a:r>
              <a:rPr lang="en-US" sz="2400" dirty="0">
                <a:solidFill>
                  <a:srgbClr val="FF0000"/>
                </a:solidFill>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parameter specifies the String or Buffer object to be written to the file. The </a:t>
            </a:r>
            <a:r>
              <a:rPr lang="en-US" sz="2400" dirty="0">
                <a:solidFill>
                  <a:srgbClr val="FF0000"/>
                </a:solidFill>
                <a:latin typeface="Times New Roman" panose="02020603050405020304" pitchFamily="18" charset="0"/>
                <a:cs typeface="Times New Roman" panose="02020603050405020304" pitchFamily="18" charset="0"/>
              </a:rPr>
              <a:t>optional</a:t>
            </a:r>
            <a:r>
              <a:rPr lang="en-US" sz="2400" dirty="0">
                <a:latin typeface="Times New Roman" panose="02020603050405020304" pitchFamily="18" charset="0"/>
                <a:cs typeface="Times New Roman" panose="02020603050405020304" pitchFamily="18" charset="0"/>
              </a:rPr>
              <a:t> options parameter is an object that can contain </a:t>
            </a:r>
            <a:r>
              <a:rPr lang="en-US" sz="2400" b="1" dirty="0">
                <a:latin typeface="Times New Roman" panose="02020603050405020304" pitchFamily="18" charset="0"/>
                <a:cs typeface="Times New Roman" panose="02020603050405020304" pitchFamily="18" charset="0"/>
              </a:rPr>
              <a:t>encoding, mode, and flag properties </a:t>
            </a:r>
            <a:r>
              <a:rPr lang="en-US" sz="2400" dirty="0">
                <a:latin typeface="Times New Roman" panose="02020603050405020304" pitchFamily="18" charset="0"/>
                <a:cs typeface="Times New Roman" panose="02020603050405020304" pitchFamily="18" charset="0"/>
              </a:rPr>
              <a:t>that define the string encoding as well as the mode and flags used when opening the file. The asynchronous method also requires a </a:t>
            </a:r>
            <a:r>
              <a:rPr lang="en-US" sz="2400" dirty="0">
                <a:solidFill>
                  <a:srgbClr val="FF0000"/>
                </a:solidFill>
                <a:latin typeface="Times New Roman" panose="02020603050405020304" pitchFamily="18" charset="0"/>
                <a:cs typeface="Times New Roman" panose="02020603050405020304" pitchFamily="18" charset="0"/>
              </a:rPr>
              <a:t>callback</a:t>
            </a:r>
            <a:r>
              <a:rPr lang="en-US" sz="2400" dirty="0">
                <a:latin typeface="Times New Roman" panose="02020603050405020304" pitchFamily="18" charset="0"/>
                <a:cs typeface="Times New Roman" panose="02020603050405020304" pitchFamily="18" charset="0"/>
              </a:rPr>
              <a:t> that is called when the file write has been completed.</a:t>
            </a:r>
          </a:p>
        </p:txBody>
      </p:sp>
    </p:spTree>
    <p:extLst>
      <p:ext uri="{BB962C8B-B14F-4D97-AF65-F5344CB8AC3E}">
        <p14:creationId xmlns:p14="http://schemas.microsoft.com/office/powerpoint/2010/main" val="373235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63794" y="147484"/>
            <a:ext cx="10990006" cy="717756"/>
          </a:xfrm>
        </p:spPr>
        <p:txBody>
          <a:bodyPr>
            <a:normAutofit/>
          </a:bodyPr>
          <a:lstStyle/>
          <a:p>
            <a:pPr algn="just"/>
            <a:r>
              <a:rPr lang="en-US" b="1" dirty="0"/>
              <a:t>Writing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47485" y="796414"/>
            <a:ext cx="11759380" cy="5914102"/>
          </a:xfrm>
        </p:spPr>
        <p:txBody>
          <a:bodyPr>
            <a:norm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2. Synchronous File Writing:</a:t>
            </a:r>
          </a:p>
          <a:p>
            <a:pPr algn="just"/>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synchronous method of file writing writes the data to the file before returning execution to the running thread.</a:t>
            </a:r>
          </a:p>
          <a:p>
            <a:pPr algn="just"/>
            <a:r>
              <a:rPr lang="en-US" sz="2200" dirty="0">
                <a:latin typeface="Times New Roman" panose="02020603050405020304" pitchFamily="18" charset="0"/>
                <a:cs typeface="Times New Roman" panose="02020603050405020304" pitchFamily="18" charset="0"/>
              </a:rPr>
              <a:t> To write to a file synchronously, first open it using </a:t>
            </a:r>
            <a:r>
              <a:rPr lang="en-US" sz="2200" dirty="0" err="1">
                <a:latin typeface="Times New Roman" panose="02020603050405020304" pitchFamily="18" charset="0"/>
                <a:cs typeface="Times New Roman" panose="02020603050405020304" pitchFamily="18" charset="0"/>
              </a:rPr>
              <a:t>openSync</a:t>
            </a:r>
            <a:r>
              <a:rPr lang="en-US" sz="2200" dirty="0">
                <a:latin typeface="Times New Roman" panose="02020603050405020304" pitchFamily="18" charset="0"/>
                <a:cs typeface="Times New Roman" panose="02020603050405020304" pitchFamily="18" charset="0"/>
              </a:rPr>
              <a:t>() to get a file descriptor and then use </a:t>
            </a:r>
            <a:r>
              <a:rPr lang="en-US" sz="2200" dirty="0" err="1">
                <a:latin typeface="Times New Roman" panose="02020603050405020304" pitchFamily="18" charset="0"/>
                <a:cs typeface="Times New Roman" panose="02020603050405020304" pitchFamily="18" charset="0"/>
              </a:rPr>
              <a:t>fs.writeSync</a:t>
            </a:r>
            <a:r>
              <a:rPr lang="en-US" sz="2200" dirty="0">
                <a:latin typeface="Times New Roman" panose="02020603050405020304" pitchFamily="18" charset="0"/>
                <a:cs typeface="Times New Roman" panose="02020603050405020304" pitchFamily="18" charset="0"/>
              </a:rPr>
              <a:t>() to write data to the file. </a:t>
            </a:r>
          </a:p>
          <a:p>
            <a:pPr algn="just"/>
            <a:r>
              <a:rPr lang="en-US" sz="2200" dirty="0">
                <a:latin typeface="Times New Roman" panose="02020603050405020304" pitchFamily="18" charset="0"/>
                <a:cs typeface="Times New Roman" panose="02020603050405020304" pitchFamily="18" charset="0"/>
              </a:rPr>
              <a:t>The syntax for </a:t>
            </a:r>
            <a:r>
              <a:rPr lang="en-US" sz="2200" dirty="0" err="1">
                <a:latin typeface="Times New Roman" panose="02020603050405020304" pitchFamily="18" charset="0"/>
                <a:cs typeface="Times New Roman" panose="02020603050405020304" pitchFamily="18" charset="0"/>
              </a:rPr>
              <a:t>fs.writeSync</a:t>
            </a:r>
            <a:r>
              <a:rPr lang="en-US" sz="2200" dirty="0">
                <a:latin typeface="Times New Roman" panose="02020603050405020304" pitchFamily="18" charset="0"/>
                <a:cs typeface="Times New Roman" panose="02020603050405020304" pitchFamily="18" charset="0"/>
              </a:rPr>
              <a:t>(): </a:t>
            </a:r>
          </a:p>
          <a:p>
            <a:pPr algn="just"/>
            <a:r>
              <a:rPr lang="en-US" sz="2200" dirty="0" err="1">
                <a:solidFill>
                  <a:srgbClr val="FF0000"/>
                </a:solidFill>
                <a:latin typeface="Times New Roman" panose="02020603050405020304" pitchFamily="18" charset="0"/>
                <a:cs typeface="Times New Roman" panose="02020603050405020304" pitchFamily="18" charset="0"/>
              </a:rPr>
              <a:t>fs.writeSync</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 data, offset, length, position) </a:t>
            </a:r>
          </a:p>
          <a:p>
            <a:pPr algn="just"/>
            <a:r>
              <a:rPr lang="en-US" sz="2200" dirty="0">
                <a:latin typeface="Times New Roman" panose="02020603050405020304" pitchFamily="18" charset="0"/>
                <a:cs typeface="Times New Roman" panose="02020603050405020304" pitchFamily="18" charset="0"/>
              </a:rPr>
              <a:t>The </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latin typeface="Times New Roman" panose="02020603050405020304" pitchFamily="18" charset="0"/>
                <a:cs typeface="Times New Roman" panose="02020603050405020304" pitchFamily="18" charset="0"/>
              </a:rPr>
              <a:t> parameter is the file descriptor returned by </a:t>
            </a:r>
            <a:r>
              <a:rPr lang="en-US" sz="2200" dirty="0" err="1">
                <a:latin typeface="Times New Roman" panose="02020603050405020304" pitchFamily="18" charset="0"/>
                <a:cs typeface="Times New Roman" panose="02020603050405020304" pitchFamily="18" charset="0"/>
              </a:rPr>
              <a:t>openSync</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The </a:t>
            </a:r>
            <a:r>
              <a:rPr lang="en-US" sz="2200" dirty="0">
                <a:solidFill>
                  <a:srgbClr val="FF0000"/>
                </a:solidFill>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parameter specifies the String or Buffer object to be written to the file.</a:t>
            </a:r>
          </a:p>
          <a:p>
            <a:pPr algn="just"/>
            <a:r>
              <a:rPr lang="en-US" sz="2200" dirty="0">
                <a:latin typeface="Times New Roman" panose="02020603050405020304" pitchFamily="18" charset="0"/>
                <a:cs typeface="Times New Roman" panose="02020603050405020304" pitchFamily="18" charset="0"/>
              </a:rPr>
              <a:t> The </a:t>
            </a:r>
            <a:r>
              <a:rPr lang="en-US" sz="2200" dirty="0">
                <a:solidFill>
                  <a:srgbClr val="FF0000"/>
                </a:solidFill>
                <a:latin typeface="Times New Roman" panose="02020603050405020304" pitchFamily="18" charset="0"/>
                <a:cs typeface="Times New Roman" panose="02020603050405020304" pitchFamily="18" charset="0"/>
              </a:rPr>
              <a:t>offset</a:t>
            </a:r>
            <a:r>
              <a:rPr lang="en-US" sz="2200" dirty="0">
                <a:latin typeface="Times New Roman" panose="02020603050405020304" pitchFamily="18" charset="0"/>
                <a:cs typeface="Times New Roman" panose="02020603050405020304" pitchFamily="18" charset="0"/>
              </a:rPr>
              <a:t> parameter specifies the index in the input data to </a:t>
            </a:r>
            <a:r>
              <a:rPr lang="en-US" sz="2200" dirty="0">
                <a:solidFill>
                  <a:srgbClr val="FF0000"/>
                </a:solidFill>
                <a:latin typeface="Times New Roman" panose="02020603050405020304" pitchFamily="18" charset="0"/>
                <a:cs typeface="Times New Roman" panose="02020603050405020304" pitchFamily="18" charset="0"/>
              </a:rPr>
              <a:t>begin reading from</a:t>
            </a:r>
            <a:r>
              <a:rPr lang="en-US" sz="2200" dirty="0">
                <a:latin typeface="Times New Roman" panose="02020603050405020304" pitchFamily="18" charset="0"/>
                <a:cs typeface="Times New Roman" panose="02020603050405020304" pitchFamily="18" charset="0"/>
              </a:rPr>
              <a:t>; if you want to begin at the current index in the String or Buffer, this value should be null.</a:t>
            </a:r>
          </a:p>
          <a:p>
            <a:pPr algn="just"/>
            <a:r>
              <a:rPr lang="en-US" sz="2200" dirty="0">
                <a:latin typeface="Times New Roman" panose="02020603050405020304" pitchFamily="18" charset="0"/>
                <a:cs typeface="Times New Roman" panose="02020603050405020304" pitchFamily="18" charset="0"/>
              </a:rPr>
              <a:t> The </a:t>
            </a:r>
            <a:r>
              <a:rPr lang="en-US" sz="2200" dirty="0">
                <a:solidFill>
                  <a:srgbClr val="FF0000"/>
                </a:solidFill>
                <a:latin typeface="Times New Roman" panose="02020603050405020304" pitchFamily="18" charset="0"/>
                <a:cs typeface="Times New Roman" panose="02020603050405020304" pitchFamily="18" charset="0"/>
              </a:rPr>
              <a:t>length</a:t>
            </a:r>
            <a:r>
              <a:rPr lang="en-US" sz="2200" dirty="0">
                <a:latin typeface="Times New Roman" panose="02020603050405020304" pitchFamily="18" charset="0"/>
                <a:cs typeface="Times New Roman" panose="02020603050405020304" pitchFamily="18" charset="0"/>
              </a:rPr>
              <a:t> specifies the number of bytes to write; specifying null writes until the end of the data buffer. </a:t>
            </a:r>
          </a:p>
          <a:p>
            <a:pPr algn="just"/>
            <a:r>
              <a:rPr lang="en-US" sz="2200" dirty="0">
                <a:latin typeface="Times New Roman" panose="02020603050405020304" pitchFamily="18" charset="0"/>
                <a:cs typeface="Times New Roman" panose="02020603050405020304" pitchFamily="18" charset="0"/>
              </a:rPr>
              <a:t>The </a:t>
            </a:r>
            <a:r>
              <a:rPr lang="en-US" sz="2200" dirty="0">
                <a:solidFill>
                  <a:srgbClr val="FF0000"/>
                </a:solidFill>
                <a:latin typeface="Times New Roman" panose="02020603050405020304" pitchFamily="18" charset="0"/>
                <a:cs typeface="Times New Roman" panose="02020603050405020304" pitchFamily="18" charset="0"/>
              </a:rPr>
              <a:t>position</a:t>
            </a:r>
            <a:r>
              <a:rPr lang="en-US" sz="2200" dirty="0">
                <a:latin typeface="Times New Roman" panose="02020603050405020304" pitchFamily="18" charset="0"/>
                <a:cs typeface="Times New Roman" panose="02020603050405020304" pitchFamily="18" charset="0"/>
              </a:rPr>
              <a:t> argument specifies the position in the file to </a:t>
            </a:r>
            <a:r>
              <a:rPr lang="en-US" sz="2200" dirty="0">
                <a:solidFill>
                  <a:srgbClr val="FF0000"/>
                </a:solidFill>
                <a:latin typeface="Times New Roman" panose="02020603050405020304" pitchFamily="18" charset="0"/>
                <a:cs typeface="Times New Roman" panose="02020603050405020304" pitchFamily="18" charset="0"/>
              </a:rPr>
              <a:t>begin writing at</a:t>
            </a:r>
            <a:r>
              <a:rPr lang="en-US" sz="2200" dirty="0">
                <a:latin typeface="Times New Roman" panose="02020603050405020304" pitchFamily="18" charset="0"/>
                <a:cs typeface="Times New Roman" panose="02020603050405020304" pitchFamily="18" charset="0"/>
              </a:rPr>
              <a:t>; specifying null for this value uses the current file position.</a:t>
            </a:r>
          </a:p>
        </p:txBody>
      </p:sp>
    </p:spTree>
    <p:extLst>
      <p:ext uri="{BB962C8B-B14F-4D97-AF65-F5344CB8AC3E}">
        <p14:creationId xmlns:p14="http://schemas.microsoft.com/office/powerpoint/2010/main" val="64246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63794" y="147484"/>
            <a:ext cx="10990006" cy="717756"/>
          </a:xfrm>
        </p:spPr>
        <p:txBody>
          <a:bodyPr>
            <a:normAutofit/>
          </a:bodyPr>
          <a:lstStyle/>
          <a:p>
            <a:pPr algn="just"/>
            <a:r>
              <a:rPr lang="en-US" b="1" dirty="0"/>
              <a:t>Writing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0" y="737419"/>
            <a:ext cx="12015019" cy="6120581"/>
          </a:xfrm>
        </p:spPr>
        <p:txBody>
          <a:bodyPr>
            <a:noAutofit/>
          </a:bodyPr>
          <a:lstStyle/>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rgbClr val="FF0000"/>
                </a:solidFill>
                <a:latin typeface="Times New Roman" panose="02020603050405020304" pitchFamily="18" charset="0"/>
                <a:cs typeface="Times New Roman" panose="02020603050405020304" pitchFamily="18" charset="0"/>
              </a:rPr>
              <a:t>3.Asynchronous File Writing</a:t>
            </a:r>
          </a:p>
          <a:p>
            <a:pPr algn="just"/>
            <a:r>
              <a:rPr lang="en-US" sz="2400" dirty="0">
                <a:latin typeface="Times New Roman" panose="02020603050405020304" pitchFamily="18" charset="0"/>
                <a:cs typeface="Times New Roman" panose="02020603050405020304" pitchFamily="18" charset="0"/>
              </a:rPr>
              <a:t>The asynchronous method of file writing puts the write request on the event queue and then returns control back to the calling code. The actual write does not take place until the event loop picks up the write request and executes it.</a:t>
            </a:r>
          </a:p>
          <a:p>
            <a:pPr algn="just"/>
            <a:r>
              <a:rPr lang="en-US" sz="2400" dirty="0">
                <a:latin typeface="Times New Roman" panose="02020603050405020304" pitchFamily="18" charset="0"/>
                <a:cs typeface="Times New Roman" panose="02020603050405020304" pitchFamily="18" charset="0"/>
              </a:rPr>
              <a:t>To write to a file asynchronously, first open it using open() and then after the callback from the open request has executed, use </a:t>
            </a:r>
            <a:r>
              <a:rPr lang="en-US" sz="2400" dirty="0" err="1">
                <a:latin typeface="Times New Roman" panose="02020603050405020304" pitchFamily="18" charset="0"/>
                <a:cs typeface="Times New Roman" panose="02020603050405020304" pitchFamily="18" charset="0"/>
              </a:rPr>
              <a:t>fs.write</a:t>
            </a:r>
            <a:r>
              <a:rPr lang="en-US" sz="2400" dirty="0">
                <a:latin typeface="Times New Roman" panose="02020603050405020304" pitchFamily="18" charset="0"/>
                <a:cs typeface="Times New Roman" panose="02020603050405020304" pitchFamily="18" charset="0"/>
              </a:rPr>
              <a:t>() to write data to the file. </a:t>
            </a:r>
          </a:p>
          <a:p>
            <a:pPr algn="just"/>
            <a:r>
              <a:rPr lang="en-US" sz="2400" dirty="0">
                <a:latin typeface="Times New Roman" panose="02020603050405020304" pitchFamily="18" charset="0"/>
                <a:cs typeface="Times New Roman" panose="02020603050405020304" pitchFamily="18" charset="0"/>
              </a:rPr>
              <a:t>The syntax for </a:t>
            </a:r>
            <a:r>
              <a:rPr lang="en-US" sz="2400" dirty="0" err="1">
                <a:solidFill>
                  <a:srgbClr val="FF0000"/>
                </a:solidFill>
                <a:latin typeface="Times New Roman" panose="02020603050405020304" pitchFamily="18" charset="0"/>
                <a:cs typeface="Times New Roman" panose="02020603050405020304" pitchFamily="18" charset="0"/>
              </a:rPr>
              <a:t>fs.write</a:t>
            </a:r>
            <a:r>
              <a:rPr lang="en-US" sz="2400" dirty="0">
                <a:solidFill>
                  <a:srgbClr val="FF0000"/>
                </a:solidFill>
                <a:latin typeface="Times New Roman" panose="02020603050405020304" pitchFamily="18" charset="0"/>
                <a:cs typeface="Times New Roman" panose="02020603050405020304" pitchFamily="18" charset="0"/>
              </a:rPr>
              <a:t>():</a:t>
            </a:r>
          </a:p>
          <a:p>
            <a:pPr algn="just"/>
            <a:r>
              <a:rPr lang="en-US" sz="2400" dirty="0" err="1">
                <a:solidFill>
                  <a:srgbClr val="FF0000"/>
                </a:solidFill>
                <a:latin typeface="Times New Roman" panose="02020603050405020304" pitchFamily="18" charset="0"/>
                <a:cs typeface="Times New Roman" panose="02020603050405020304" pitchFamily="18" charset="0"/>
              </a:rPr>
              <a:t>fs.write</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fd</a:t>
            </a:r>
            <a:r>
              <a:rPr lang="en-US" sz="2400" dirty="0">
                <a:solidFill>
                  <a:srgbClr val="FF0000"/>
                </a:solidFill>
                <a:latin typeface="Times New Roman" panose="02020603050405020304" pitchFamily="18" charset="0"/>
                <a:cs typeface="Times New Roman" panose="02020603050405020304" pitchFamily="18" charset="0"/>
              </a:rPr>
              <a:t>, data, offset, length, position, callback)</a:t>
            </a:r>
          </a:p>
          <a:p>
            <a:pPr algn="just"/>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fd</a:t>
            </a:r>
            <a:r>
              <a:rPr lang="en-US" sz="2400" dirty="0">
                <a:solidFill>
                  <a:srgbClr val="FF0000"/>
                </a:solidFill>
                <a:latin typeface="Times New Roman" panose="02020603050405020304" pitchFamily="18" charset="0"/>
                <a:cs typeface="Times New Roman" panose="02020603050405020304" pitchFamily="18" charset="0"/>
              </a:rPr>
              <a:t> , data , offset, length, position are same as above.</a:t>
            </a:r>
          </a:p>
          <a:p>
            <a:pPr algn="just"/>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callback</a:t>
            </a:r>
            <a:r>
              <a:rPr lang="en-US" sz="2400" dirty="0">
                <a:latin typeface="Times New Roman" panose="02020603050405020304" pitchFamily="18" charset="0"/>
                <a:cs typeface="Times New Roman" panose="02020603050405020304" pitchFamily="18" charset="0"/>
              </a:rPr>
              <a:t> argument must be a function that can accept two parameters, </a:t>
            </a:r>
            <a:r>
              <a:rPr lang="en-US" sz="2400" dirty="0">
                <a:solidFill>
                  <a:srgbClr val="FF0000"/>
                </a:solidFill>
                <a:latin typeface="Times New Roman" panose="02020603050405020304" pitchFamily="18" charset="0"/>
                <a:cs typeface="Times New Roman" panose="02020603050405020304" pitchFamily="18" charset="0"/>
              </a:rPr>
              <a:t>error and bytes</a:t>
            </a:r>
            <a:r>
              <a:rPr lang="en-US" sz="2400" dirty="0">
                <a:latin typeface="Times New Roman" panose="02020603050405020304" pitchFamily="18" charset="0"/>
                <a:cs typeface="Times New Roman" panose="02020603050405020304" pitchFamily="18" charset="0"/>
              </a:rPr>
              <a:t>, where error is an error that occurred during the write and bytes specifies the number of bytes written</a:t>
            </a:r>
          </a:p>
        </p:txBody>
      </p:sp>
    </p:spTree>
    <p:extLst>
      <p:ext uri="{BB962C8B-B14F-4D97-AF65-F5344CB8AC3E}">
        <p14:creationId xmlns:p14="http://schemas.microsoft.com/office/powerpoint/2010/main" val="29924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63794" y="147484"/>
            <a:ext cx="10990006" cy="717756"/>
          </a:xfrm>
        </p:spPr>
        <p:txBody>
          <a:bodyPr>
            <a:normAutofit/>
          </a:bodyPr>
          <a:lstStyle/>
          <a:p>
            <a:pPr algn="just"/>
            <a:r>
              <a:rPr lang="en-US" b="1" dirty="0"/>
              <a:t>Writing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57316" y="737420"/>
            <a:ext cx="11857703" cy="5869858"/>
          </a:xfrm>
        </p:spPr>
        <p:txBody>
          <a:bodyPr>
            <a:noAutofit/>
          </a:bodyPr>
          <a:lstStyle/>
          <a:p>
            <a:pPr algn="just"/>
            <a:r>
              <a:rPr lang="en-US" sz="2500" dirty="0">
                <a:solidFill>
                  <a:srgbClr val="FF0000"/>
                </a:solidFill>
                <a:latin typeface="Times New Roman" panose="02020603050405020304" pitchFamily="18" charset="0"/>
                <a:cs typeface="Times New Roman" panose="02020603050405020304" pitchFamily="18" charset="0"/>
              </a:rPr>
              <a:t>4.Streaming File Writing</a:t>
            </a:r>
          </a:p>
          <a:p>
            <a:pPr algn="just"/>
            <a:r>
              <a:rPr lang="en-US" sz="2500" dirty="0">
                <a:latin typeface="Times New Roman" panose="02020603050405020304" pitchFamily="18" charset="0"/>
                <a:cs typeface="Times New Roman" panose="02020603050405020304" pitchFamily="18" charset="0"/>
              </a:rPr>
              <a:t>One of the best methods to use when writing </a:t>
            </a:r>
            <a:r>
              <a:rPr lang="en-US" sz="2500" dirty="0">
                <a:solidFill>
                  <a:srgbClr val="FF0000"/>
                </a:solidFill>
                <a:latin typeface="Times New Roman" panose="02020603050405020304" pitchFamily="18" charset="0"/>
                <a:cs typeface="Times New Roman" panose="02020603050405020304" pitchFamily="18" charset="0"/>
              </a:rPr>
              <a:t>large amounts of data </a:t>
            </a:r>
            <a:r>
              <a:rPr lang="en-US" sz="2500" dirty="0">
                <a:latin typeface="Times New Roman" panose="02020603050405020304" pitchFamily="18" charset="0"/>
                <a:cs typeface="Times New Roman" panose="02020603050405020304" pitchFamily="18" charset="0"/>
              </a:rPr>
              <a:t>to a file is the streaming method. </a:t>
            </a:r>
          </a:p>
          <a:p>
            <a:pPr algn="just"/>
            <a:r>
              <a:rPr lang="en-US" sz="2500" dirty="0">
                <a:latin typeface="Times New Roman" panose="02020603050405020304" pitchFamily="18" charset="0"/>
                <a:cs typeface="Times New Roman" panose="02020603050405020304" pitchFamily="18" charset="0"/>
              </a:rPr>
              <a:t>This method opens the file as a Writable stream.</a:t>
            </a:r>
          </a:p>
          <a:p>
            <a:pPr algn="just"/>
            <a:r>
              <a:rPr lang="en-US" sz="2500" dirty="0">
                <a:latin typeface="Times New Roman" panose="02020603050405020304" pitchFamily="18" charset="0"/>
                <a:cs typeface="Times New Roman" panose="02020603050405020304" pitchFamily="18" charset="0"/>
              </a:rPr>
              <a:t>Writable streams can easily be implemented and linked to Readable streams using the pipe() method, which makes it easy to write data from a Readable stream source such as an HTTP request. </a:t>
            </a:r>
          </a:p>
          <a:p>
            <a:pPr algn="just"/>
            <a:r>
              <a:rPr lang="en-US" sz="2500" dirty="0">
                <a:latin typeface="Times New Roman" panose="02020603050405020304" pitchFamily="18" charset="0"/>
                <a:cs typeface="Times New Roman" panose="02020603050405020304" pitchFamily="18" charset="0"/>
              </a:rPr>
              <a:t>To stream data to a file asynchronously, you first need to create a Writable stream object using the following syntax:</a:t>
            </a:r>
          </a:p>
          <a:p>
            <a:pPr algn="just"/>
            <a:r>
              <a:rPr lang="en-US" sz="2500" dirty="0" err="1">
                <a:solidFill>
                  <a:srgbClr val="FF0000"/>
                </a:solidFill>
                <a:latin typeface="Times New Roman" panose="02020603050405020304" pitchFamily="18" charset="0"/>
                <a:cs typeface="Times New Roman" panose="02020603050405020304" pitchFamily="18" charset="0"/>
              </a:rPr>
              <a:t>fs.createWriteStream</a:t>
            </a:r>
            <a:r>
              <a:rPr lang="en-US" sz="2500" dirty="0">
                <a:solidFill>
                  <a:srgbClr val="FF0000"/>
                </a:solidFill>
                <a:latin typeface="Times New Roman" panose="02020603050405020304" pitchFamily="18" charset="0"/>
                <a:cs typeface="Times New Roman" panose="02020603050405020304" pitchFamily="18" charset="0"/>
              </a:rPr>
              <a:t>(path, [options])</a:t>
            </a:r>
          </a:p>
          <a:p>
            <a:pPr algn="just"/>
            <a:r>
              <a:rPr lang="en-US" sz="2500" dirty="0">
                <a:latin typeface="Times New Roman" panose="02020603050405020304" pitchFamily="18" charset="0"/>
                <a:cs typeface="Times New Roman" panose="02020603050405020304" pitchFamily="18" charset="0"/>
              </a:rPr>
              <a:t>The </a:t>
            </a:r>
            <a:r>
              <a:rPr lang="en-US" sz="2500" dirty="0">
                <a:solidFill>
                  <a:srgbClr val="FF0000"/>
                </a:solidFill>
                <a:latin typeface="Times New Roman" panose="02020603050405020304" pitchFamily="18" charset="0"/>
                <a:cs typeface="Times New Roman" panose="02020603050405020304" pitchFamily="18" charset="0"/>
              </a:rPr>
              <a:t>path</a:t>
            </a:r>
            <a:r>
              <a:rPr lang="en-US" sz="2500" dirty="0">
                <a:latin typeface="Times New Roman" panose="02020603050405020304" pitchFamily="18" charset="0"/>
                <a:cs typeface="Times New Roman" panose="02020603050405020304" pitchFamily="18" charset="0"/>
              </a:rPr>
              <a:t> parameter specifies the path to the file and can be relative or absolute. The optional options parameter is an object that can contain encoding, mode, and flag properties that define the string encoding as well as the mode and flags used when opening the file.</a:t>
            </a:r>
          </a:p>
        </p:txBody>
      </p:sp>
    </p:spTree>
    <p:extLst>
      <p:ext uri="{BB962C8B-B14F-4D97-AF65-F5344CB8AC3E}">
        <p14:creationId xmlns:p14="http://schemas.microsoft.com/office/powerpoint/2010/main" val="216972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Write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838200" y="1172817"/>
            <a:ext cx="10515600" cy="5004146"/>
          </a:xfrm>
        </p:spPr>
        <p:txBody>
          <a:bodyPr>
            <a:normAutofit/>
          </a:bodyPr>
          <a:lstStyle/>
          <a:p>
            <a:r>
              <a:rPr lang="en-US" sz="1400" dirty="0"/>
              <a:t>//</a:t>
            </a:r>
            <a:r>
              <a:rPr lang="en-IN" sz="1400" dirty="0"/>
              <a:t>Asynchronous </a:t>
            </a:r>
            <a:endParaRPr lang="en-US" sz="1400" dirty="0"/>
          </a:p>
          <a:p>
            <a:r>
              <a:rPr lang="en-US" sz="1400" dirty="0"/>
              <a:t>var fs = require('fs');</a:t>
            </a:r>
          </a:p>
          <a:p>
            <a:r>
              <a:rPr lang="en-US" sz="1400" dirty="0" err="1"/>
              <a:t>fs.writeFile</a:t>
            </a:r>
            <a:r>
              <a:rPr lang="en-US" sz="1400" dirty="0"/>
              <a:t>('file3.txt', 'This is my text', function (err) {</a:t>
            </a:r>
          </a:p>
          <a:p>
            <a:r>
              <a:rPr lang="en-US" sz="1400" dirty="0"/>
              <a:t>  if (err) throw err;</a:t>
            </a:r>
          </a:p>
          <a:p>
            <a:r>
              <a:rPr lang="en-US" sz="1400" dirty="0"/>
              <a:t>  console.log('Replaced!');</a:t>
            </a:r>
          </a:p>
          <a:p>
            <a:r>
              <a:rPr lang="en-US" sz="1400" dirty="0"/>
              <a:t>});</a:t>
            </a:r>
          </a:p>
          <a:p>
            <a:r>
              <a:rPr lang="en-US" sz="1400" dirty="0"/>
              <a:t>//Synchronous</a:t>
            </a:r>
          </a:p>
          <a:p>
            <a:r>
              <a:rPr lang="en-IN" sz="1400" dirty="0"/>
              <a:t>var fs = require('fs');</a:t>
            </a:r>
          </a:p>
          <a:p>
            <a:endParaRPr lang="en-IN" sz="1400" dirty="0"/>
          </a:p>
          <a:p>
            <a:r>
              <a:rPr lang="en-IN" sz="1400" dirty="0"/>
              <a:t>try {</a:t>
            </a:r>
          </a:p>
          <a:p>
            <a:r>
              <a:rPr lang="en-IN" sz="1400" dirty="0"/>
              <a:t>  </a:t>
            </a:r>
            <a:r>
              <a:rPr lang="en-IN" sz="1400" dirty="0" err="1"/>
              <a:t>fs.writeFileSync</a:t>
            </a:r>
            <a:r>
              <a:rPr lang="en-IN" sz="1400" dirty="0"/>
              <a:t>('file3.txt', 'This is my text');</a:t>
            </a:r>
          </a:p>
          <a:p>
            <a:r>
              <a:rPr lang="en-IN" sz="1400" dirty="0"/>
              <a:t>  console.log('Replaced!');</a:t>
            </a:r>
          </a:p>
          <a:p>
            <a:r>
              <a:rPr lang="en-IN" sz="1400" dirty="0"/>
              <a:t>} catch (err) {</a:t>
            </a:r>
          </a:p>
          <a:p>
            <a:r>
              <a:rPr lang="en-IN" sz="1400" dirty="0"/>
              <a:t>  </a:t>
            </a:r>
            <a:r>
              <a:rPr lang="en-IN" sz="1400" dirty="0" err="1"/>
              <a:t>console.error</a:t>
            </a:r>
            <a:r>
              <a:rPr lang="en-IN" sz="1400" dirty="0"/>
              <a:t>('Error writing file:', err);</a:t>
            </a:r>
          </a:p>
          <a:p>
            <a:r>
              <a:rPr lang="en-IN" sz="1400" dirty="0"/>
              <a:t>}</a:t>
            </a:r>
          </a:p>
        </p:txBody>
      </p:sp>
    </p:spTree>
    <p:extLst>
      <p:ext uri="{BB962C8B-B14F-4D97-AF65-F5344CB8AC3E}">
        <p14:creationId xmlns:p14="http://schemas.microsoft.com/office/powerpoint/2010/main" val="229862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APPEND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127819" y="1172817"/>
            <a:ext cx="11225981" cy="5004146"/>
          </a:xfrm>
        </p:spPr>
        <p:txBody>
          <a:bodyPr>
            <a:normAutofit/>
          </a:bodyPr>
          <a:lstStyle/>
          <a:p>
            <a:r>
              <a:rPr lang="en-US" dirty="0" err="1">
                <a:solidFill>
                  <a:srgbClr val="FF0000"/>
                </a:solidFill>
              </a:rPr>
              <a:t>fs.appendFile</a:t>
            </a:r>
            <a:r>
              <a:rPr lang="en-US" dirty="0">
                <a:solidFill>
                  <a:srgbClr val="FF0000"/>
                </a:solidFill>
              </a:rPr>
              <a:t>()</a:t>
            </a:r>
          </a:p>
          <a:p>
            <a:r>
              <a:rPr lang="en-US" dirty="0"/>
              <a:t>The </a:t>
            </a:r>
            <a:r>
              <a:rPr lang="en-US" dirty="0" err="1">
                <a:solidFill>
                  <a:srgbClr val="FF0000"/>
                </a:solidFill>
              </a:rPr>
              <a:t>fs.appendFile</a:t>
            </a:r>
            <a:r>
              <a:rPr lang="en-US" dirty="0">
                <a:solidFill>
                  <a:srgbClr val="FF0000"/>
                </a:solidFill>
              </a:rPr>
              <a:t>() </a:t>
            </a:r>
            <a:r>
              <a:rPr lang="en-US" dirty="0"/>
              <a:t>method appends specified content to a file. If the file does not exist, the file will be created:</a:t>
            </a:r>
          </a:p>
          <a:p>
            <a:r>
              <a:rPr lang="en-US" dirty="0"/>
              <a:t>//</a:t>
            </a:r>
            <a:r>
              <a:rPr lang="en-IN" dirty="0"/>
              <a:t>asynchronous</a:t>
            </a:r>
            <a:endParaRPr lang="en-US" dirty="0"/>
          </a:p>
          <a:p>
            <a:r>
              <a:rPr lang="en-IN" dirty="0"/>
              <a:t>var fs = require('fs');</a:t>
            </a:r>
          </a:p>
          <a:p>
            <a:r>
              <a:rPr lang="en-IN" dirty="0" err="1"/>
              <a:t>fs.appendFile</a:t>
            </a:r>
            <a:r>
              <a:rPr lang="en-IN" dirty="0"/>
              <a:t>('file1.txt', ‘</a:t>
            </a:r>
            <a:r>
              <a:rPr lang="en-US" b="0" dirty="0">
                <a:solidFill>
                  <a:srgbClr val="A31515"/>
                </a:solidFill>
                <a:effectLst/>
                <a:latin typeface="Consolas" panose="020B0609020204030204" pitchFamily="49" charset="0"/>
              </a:rPr>
              <a:t>FULL STACK DEVELOPMENT</a:t>
            </a:r>
            <a:r>
              <a:rPr lang="en-IN" dirty="0"/>
              <a:t>', function (err) {</a:t>
            </a:r>
          </a:p>
          <a:p>
            <a:r>
              <a:rPr lang="en-IN" dirty="0"/>
              <a:t>  if (err) throw err;</a:t>
            </a:r>
          </a:p>
          <a:p>
            <a:r>
              <a:rPr lang="en-IN" dirty="0"/>
              <a:t>  console.log('Saved!');</a:t>
            </a:r>
          </a:p>
          <a:p>
            <a:r>
              <a:rPr lang="en-IN" dirty="0"/>
              <a:t>});</a:t>
            </a:r>
          </a:p>
        </p:txBody>
      </p:sp>
    </p:spTree>
    <p:extLst>
      <p:ext uri="{BB962C8B-B14F-4D97-AF65-F5344CB8AC3E}">
        <p14:creationId xmlns:p14="http://schemas.microsoft.com/office/powerpoint/2010/main" val="367790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A90A7-8172-697B-03ED-EC244F4FFF0F}"/>
              </a:ext>
            </a:extLst>
          </p:cNvPr>
          <p:cNvSpPr>
            <a:spLocks noGrp="1"/>
          </p:cNvSpPr>
          <p:nvPr>
            <p:ph idx="1"/>
          </p:nvPr>
        </p:nvSpPr>
        <p:spPr>
          <a:xfrm>
            <a:off x="838200" y="590309"/>
            <a:ext cx="10515600" cy="5586654"/>
          </a:xfrm>
        </p:spPr>
        <p:txBody>
          <a:bodyPr/>
          <a:lstStyle/>
          <a:p>
            <a:r>
              <a:rPr lang="en-IN" dirty="0"/>
              <a:t>//synchronous</a:t>
            </a:r>
          </a:p>
          <a:p>
            <a:r>
              <a:rPr lang="en-IN" dirty="0"/>
              <a:t>var fs = require('fs');</a:t>
            </a:r>
          </a:p>
          <a:p>
            <a:endParaRPr lang="en-IN" dirty="0"/>
          </a:p>
          <a:p>
            <a:r>
              <a:rPr lang="en-IN" dirty="0"/>
              <a:t>try {</a:t>
            </a:r>
          </a:p>
          <a:p>
            <a:r>
              <a:rPr lang="en-IN" dirty="0"/>
              <a:t>  </a:t>
            </a:r>
            <a:r>
              <a:rPr lang="en-IN" dirty="0" err="1"/>
              <a:t>fs.appendFileSync</a:t>
            </a:r>
            <a:r>
              <a:rPr lang="en-IN" dirty="0"/>
              <a:t>('file1.txt', 'FULL STACK DEVELOPMENT');</a:t>
            </a:r>
          </a:p>
          <a:p>
            <a:r>
              <a:rPr lang="en-IN" dirty="0"/>
              <a:t>  console.log('Saved!');</a:t>
            </a:r>
          </a:p>
          <a:p>
            <a:r>
              <a:rPr lang="en-IN" dirty="0"/>
              <a:t>} catch (err) {</a:t>
            </a:r>
          </a:p>
          <a:p>
            <a:r>
              <a:rPr lang="en-IN" dirty="0"/>
              <a:t>  </a:t>
            </a:r>
            <a:r>
              <a:rPr lang="en-IN" dirty="0" err="1"/>
              <a:t>console.error</a:t>
            </a:r>
            <a:r>
              <a:rPr lang="en-IN" dirty="0"/>
              <a:t>('Error appending to file:', err);</a:t>
            </a:r>
          </a:p>
          <a:p>
            <a:r>
              <a:rPr lang="en-IN" dirty="0"/>
              <a:t>}</a:t>
            </a:r>
          </a:p>
          <a:p>
            <a:endParaRPr lang="en-IN" dirty="0"/>
          </a:p>
        </p:txBody>
      </p:sp>
    </p:spTree>
    <p:extLst>
      <p:ext uri="{BB962C8B-B14F-4D97-AF65-F5344CB8AC3E}">
        <p14:creationId xmlns:p14="http://schemas.microsoft.com/office/powerpoint/2010/main" val="303765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196645" y="147485"/>
            <a:ext cx="11157155" cy="475306"/>
          </a:xfrm>
        </p:spPr>
        <p:txBody>
          <a:bodyPr>
            <a:normAutofit fontScale="90000"/>
          </a:bodyPr>
          <a:lstStyle/>
          <a:p>
            <a:pPr algn="just"/>
            <a:r>
              <a:rPr lang="en-US" sz="4400" b="1" dirty="0">
                <a:latin typeface="Times New Roman" panose="02020603050405020304" pitchFamily="18" charset="0"/>
                <a:cs typeface="Times New Roman" panose="02020603050405020304" pitchFamily="18" charset="0"/>
              </a:rPr>
              <a:t>Deleting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68826" y="622791"/>
            <a:ext cx="11946193" cy="6235209"/>
          </a:xfrm>
        </p:spPr>
        <p:txBody>
          <a:bodyPr>
            <a:noAutofit/>
          </a:bodyPr>
          <a:lstStyle/>
          <a:p>
            <a:pPr algn="just"/>
            <a:r>
              <a:rPr lang="en-US" sz="2600" dirty="0">
                <a:latin typeface="Times New Roman" panose="02020603050405020304" pitchFamily="18" charset="0"/>
                <a:cs typeface="Times New Roman" panose="02020603050405020304" pitchFamily="18" charset="0"/>
              </a:rPr>
              <a:t>To delete a file from Node.js, use one of the following commands:</a:t>
            </a:r>
          </a:p>
          <a:p>
            <a:pPr algn="just"/>
            <a:r>
              <a:rPr lang="en-US" sz="2600" dirty="0" err="1">
                <a:solidFill>
                  <a:srgbClr val="FF0000"/>
                </a:solidFill>
                <a:latin typeface="Times New Roman" panose="02020603050405020304" pitchFamily="18" charset="0"/>
                <a:cs typeface="Times New Roman" panose="02020603050405020304" pitchFamily="18" charset="0"/>
              </a:rPr>
              <a:t>fs.unlink</a:t>
            </a:r>
            <a:r>
              <a:rPr lang="en-US" sz="2600" dirty="0">
                <a:solidFill>
                  <a:srgbClr val="FF0000"/>
                </a:solidFill>
                <a:latin typeface="Times New Roman" panose="02020603050405020304" pitchFamily="18" charset="0"/>
                <a:cs typeface="Times New Roman" panose="02020603050405020304" pitchFamily="18" charset="0"/>
              </a:rPr>
              <a:t>(path, callback)</a:t>
            </a:r>
          </a:p>
          <a:p>
            <a:pPr algn="just"/>
            <a:r>
              <a:rPr lang="en-US" sz="2600" dirty="0" err="1">
                <a:solidFill>
                  <a:srgbClr val="FF0000"/>
                </a:solidFill>
                <a:latin typeface="Times New Roman" panose="02020603050405020304" pitchFamily="18" charset="0"/>
                <a:cs typeface="Times New Roman" panose="02020603050405020304" pitchFamily="18" charset="0"/>
              </a:rPr>
              <a:t>fs.unlinkSync</a:t>
            </a:r>
            <a:r>
              <a:rPr lang="en-US" sz="2600" dirty="0">
                <a:solidFill>
                  <a:srgbClr val="FF0000"/>
                </a:solidFill>
                <a:latin typeface="Times New Roman" panose="02020603050405020304" pitchFamily="18" charset="0"/>
                <a:cs typeface="Times New Roman" panose="02020603050405020304" pitchFamily="18" charset="0"/>
              </a:rPr>
              <a:t>(path)</a:t>
            </a:r>
          </a:p>
          <a:p>
            <a:pPr algn="just"/>
            <a:r>
              <a:rPr lang="en-US" sz="2600" dirty="0">
                <a:latin typeface="Times New Roman" panose="02020603050405020304" pitchFamily="18" charset="0"/>
                <a:cs typeface="Times New Roman" panose="02020603050405020304" pitchFamily="18" charset="0"/>
              </a:rPr>
              <a:t>The </a:t>
            </a:r>
            <a:r>
              <a:rPr lang="en-US" sz="2600" dirty="0" err="1">
                <a:latin typeface="Times New Roman" panose="02020603050405020304" pitchFamily="18" charset="0"/>
                <a:cs typeface="Times New Roman" panose="02020603050405020304" pitchFamily="18" charset="0"/>
              </a:rPr>
              <a:t>unlinkSync</a:t>
            </a:r>
            <a:r>
              <a:rPr lang="en-US" sz="2600" dirty="0">
                <a:latin typeface="Times New Roman" panose="02020603050405020304" pitchFamily="18" charset="0"/>
                <a:cs typeface="Times New Roman" panose="02020603050405020304" pitchFamily="18" charset="0"/>
              </a:rPr>
              <a:t>(path) returns true or false based on whether the delete is successful.</a:t>
            </a:r>
          </a:p>
          <a:p>
            <a:pPr algn="just"/>
            <a:r>
              <a:rPr lang="en-US" sz="2600" dirty="0">
                <a:latin typeface="Times New Roman" panose="02020603050405020304" pitchFamily="18" charset="0"/>
                <a:cs typeface="Times New Roman" panose="02020603050405020304" pitchFamily="18" charset="0"/>
              </a:rPr>
              <a:t> The asynchronous unlink() call passes back an error value to the callback function if an error is encountered when deleting the file.</a:t>
            </a:r>
          </a:p>
          <a:p>
            <a:pPr algn="just"/>
            <a:r>
              <a:rPr lang="en-US" sz="2600" dirty="0">
                <a:latin typeface="Times New Roman" panose="02020603050405020304" pitchFamily="18" charset="0"/>
                <a:cs typeface="Times New Roman" panose="02020603050405020304" pitchFamily="18" charset="0"/>
              </a:rPr>
              <a:t>The following code snippet illustrates the process of deleting a file named new.txt using the unlink() asynchronous fs call:</a:t>
            </a:r>
          </a:p>
          <a:p>
            <a:pPr algn="just"/>
            <a:r>
              <a:rPr lang="en-US" sz="2600" dirty="0" err="1">
                <a:solidFill>
                  <a:srgbClr val="FF0000"/>
                </a:solidFill>
                <a:latin typeface="Times New Roman" panose="02020603050405020304" pitchFamily="18" charset="0"/>
                <a:cs typeface="Times New Roman" panose="02020603050405020304" pitchFamily="18" charset="0"/>
              </a:rPr>
              <a:t>fs.unlink</a:t>
            </a:r>
            <a:r>
              <a:rPr lang="en-US" sz="2600" dirty="0">
                <a:solidFill>
                  <a:srgbClr val="FF0000"/>
                </a:solidFill>
                <a:latin typeface="Times New Roman" panose="02020603050405020304" pitchFamily="18" charset="0"/>
                <a:cs typeface="Times New Roman" panose="02020603050405020304" pitchFamily="18" charset="0"/>
              </a:rPr>
              <a:t>("new.txt", function(err){</a:t>
            </a:r>
          </a:p>
          <a:p>
            <a:pPr algn="just"/>
            <a:r>
              <a:rPr lang="en-US" sz="2600" dirty="0">
                <a:solidFill>
                  <a:srgbClr val="FF0000"/>
                </a:solidFill>
                <a:latin typeface="Times New Roman" panose="02020603050405020304" pitchFamily="18" charset="0"/>
                <a:cs typeface="Times New Roman" panose="02020603050405020304" pitchFamily="18" charset="0"/>
              </a:rPr>
              <a:t> console.log(err ? "File Delete Failed" : "File Deleted");</a:t>
            </a:r>
          </a:p>
          <a:p>
            <a:pPr algn="just"/>
            <a:r>
              <a:rPr lang="en-US" sz="26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8643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Delete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206477" y="1172817"/>
            <a:ext cx="11147323" cy="5004146"/>
          </a:xfrm>
        </p:spPr>
        <p:txBody>
          <a:bodyPr>
            <a:normAutofit/>
          </a:bodyPr>
          <a:lstStyle/>
          <a:p>
            <a:r>
              <a:rPr lang="en-US" dirty="0"/>
              <a:t>To delete a file with the File System module,  </a:t>
            </a:r>
          </a:p>
          <a:p>
            <a:r>
              <a:rPr lang="en-US" dirty="0">
                <a:solidFill>
                  <a:srgbClr val="FF0000"/>
                </a:solidFill>
              </a:rPr>
              <a:t>use the </a:t>
            </a:r>
            <a:r>
              <a:rPr lang="en-US" b="1" dirty="0" err="1">
                <a:solidFill>
                  <a:srgbClr val="FF0000"/>
                </a:solidFill>
              </a:rPr>
              <a:t>fs.unlink</a:t>
            </a:r>
            <a:r>
              <a:rPr lang="en-US" b="1" dirty="0">
                <a:solidFill>
                  <a:srgbClr val="FF0000"/>
                </a:solidFill>
              </a:rPr>
              <a:t>() </a:t>
            </a:r>
            <a:r>
              <a:rPr lang="en-US" dirty="0">
                <a:solidFill>
                  <a:srgbClr val="FF0000"/>
                </a:solidFill>
              </a:rPr>
              <a:t>method.</a:t>
            </a:r>
          </a:p>
          <a:p>
            <a:endParaRPr lang="en-US" dirty="0"/>
          </a:p>
          <a:p>
            <a:r>
              <a:rPr lang="en-US" dirty="0"/>
              <a:t>//</a:t>
            </a:r>
            <a:r>
              <a:rPr lang="en-IN" dirty="0"/>
              <a:t>asynchronous</a:t>
            </a:r>
            <a:endParaRPr lang="en-US" dirty="0"/>
          </a:p>
          <a:p>
            <a:r>
              <a:rPr lang="en-US" dirty="0"/>
              <a:t>var fs = require('fs');</a:t>
            </a:r>
          </a:p>
          <a:p>
            <a:r>
              <a:rPr lang="en-US" dirty="0" err="1"/>
              <a:t>fs.unlink</a:t>
            </a:r>
            <a:r>
              <a:rPr lang="en-US" dirty="0"/>
              <a:t>('file2.txt', function (err) {</a:t>
            </a:r>
          </a:p>
          <a:p>
            <a:r>
              <a:rPr lang="en-US" dirty="0"/>
              <a:t>  if (err) throw err;</a:t>
            </a:r>
          </a:p>
          <a:p>
            <a:r>
              <a:rPr lang="en-US" dirty="0"/>
              <a:t>  console.log('File deleted!');</a:t>
            </a:r>
          </a:p>
          <a:p>
            <a:r>
              <a:rPr lang="en-US" dirty="0"/>
              <a:t>});</a:t>
            </a:r>
          </a:p>
        </p:txBody>
      </p:sp>
    </p:spTree>
    <p:extLst>
      <p:ext uri="{BB962C8B-B14F-4D97-AF65-F5344CB8AC3E}">
        <p14:creationId xmlns:p14="http://schemas.microsoft.com/office/powerpoint/2010/main" val="117547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D160A-5015-5F5F-EFEB-5B058160D49D}"/>
              </a:ext>
            </a:extLst>
          </p:cNvPr>
          <p:cNvSpPr>
            <a:spLocks noGrp="1"/>
          </p:cNvSpPr>
          <p:nvPr>
            <p:ph idx="1"/>
          </p:nvPr>
        </p:nvSpPr>
        <p:spPr>
          <a:xfrm>
            <a:off x="838200" y="729205"/>
            <a:ext cx="10515600" cy="5447758"/>
          </a:xfrm>
        </p:spPr>
        <p:txBody>
          <a:bodyPr/>
          <a:lstStyle/>
          <a:p>
            <a:r>
              <a:rPr lang="en-IN" dirty="0"/>
              <a:t>//synchronous</a:t>
            </a:r>
          </a:p>
          <a:p>
            <a:r>
              <a:rPr lang="en-IN" dirty="0"/>
              <a:t>var fs = require('fs');</a:t>
            </a:r>
          </a:p>
          <a:p>
            <a:endParaRPr lang="en-IN" dirty="0"/>
          </a:p>
          <a:p>
            <a:r>
              <a:rPr lang="en-IN" dirty="0"/>
              <a:t>try {</a:t>
            </a:r>
          </a:p>
          <a:p>
            <a:r>
              <a:rPr lang="en-IN" dirty="0"/>
              <a:t>  </a:t>
            </a:r>
            <a:r>
              <a:rPr lang="en-IN" dirty="0" err="1"/>
              <a:t>fs.unlinkSync</a:t>
            </a:r>
            <a:r>
              <a:rPr lang="en-IN" dirty="0"/>
              <a:t>('file2.txt');</a:t>
            </a:r>
          </a:p>
          <a:p>
            <a:r>
              <a:rPr lang="en-IN" dirty="0"/>
              <a:t>  console.log('File deleted!');</a:t>
            </a:r>
          </a:p>
          <a:p>
            <a:r>
              <a:rPr lang="en-IN" dirty="0"/>
              <a:t>} catch (err) {</a:t>
            </a:r>
          </a:p>
          <a:p>
            <a:r>
              <a:rPr lang="en-IN" dirty="0"/>
              <a:t>  </a:t>
            </a:r>
            <a:r>
              <a:rPr lang="en-IN" dirty="0" err="1"/>
              <a:t>console.error</a:t>
            </a:r>
            <a:r>
              <a:rPr lang="en-IN" dirty="0"/>
              <a:t>('Error deleting file:', err);</a:t>
            </a:r>
          </a:p>
          <a:p>
            <a:r>
              <a:rPr lang="en-IN" dirty="0"/>
              <a:t>}</a:t>
            </a:r>
          </a:p>
          <a:p>
            <a:endParaRPr lang="en-IN" dirty="0"/>
          </a:p>
        </p:txBody>
      </p:sp>
    </p:spTree>
    <p:extLst>
      <p:ext uri="{BB962C8B-B14F-4D97-AF65-F5344CB8AC3E}">
        <p14:creationId xmlns:p14="http://schemas.microsoft.com/office/powerpoint/2010/main" val="326936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01E4-1C1E-1E86-BB86-58F59279D0F1}"/>
              </a:ext>
            </a:extLst>
          </p:cNvPr>
          <p:cNvSpPr>
            <a:spLocks noGrp="1"/>
          </p:cNvSpPr>
          <p:nvPr>
            <p:ph type="title"/>
          </p:nvPr>
        </p:nvSpPr>
        <p:spPr/>
        <p:txBody>
          <a:bodyPr/>
          <a:lstStyle/>
          <a:p>
            <a:r>
              <a:rPr lang="en-US" b="1" i="0" dirty="0">
                <a:solidFill>
                  <a:srgbClr val="1F2328"/>
                </a:solidFill>
                <a:effectLst/>
                <a:cs typeface="Arial" panose="020B0604020202020204" pitchFamily="34" charset="0"/>
              </a:rPr>
              <a:t>Introduction to File System Module</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3C2CF113-883A-C76B-93C5-ECC7A826B0E5}"/>
              </a:ext>
            </a:extLst>
          </p:cNvPr>
          <p:cNvSpPr>
            <a:spLocks noGrp="1"/>
          </p:cNvSpPr>
          <p:nvPr>
            <p:ph idx="1"/>
          </p:nvPr>
        </p:nvSpPr>
        <p:spPr>
          <a:xfrm>
            <a:off x="919223" y="1825625"/>
            <a:ext cx="10515600" cy="4351338"/>
          </a:xfrm>
        </p:spPr>
        <p:txBody>
          <a:bodyPr/>
          <a:lstStyle/>
          <a:p>
            <a:r>
              <a:rPr lang="en-US" b="0" i="0" dirty="0">
                <a:solidFill>
                  <a:srgbClr val="1F2328"/>
                </a:solidFill>
                <a:effectLst/>
                <a:latin typeface="-apple-system"/>
              </a:rPr>
              <a:t>The fs module is a built-in Node.js module for file system operations</a:t>
            </a:r>
          </a:p>
          <a:p>
            <a:r>
              <a:rPr lang="en-US" dirty="0"/>
              <a:t>The fs module provides an API for interacting with the file system.</a:t>
            </a:r>
          </a:p>
          <a:p>
            <a:r>
              <a:rPr lang="en-US" dirty="0"/>
              <a:t>Supports files, directories, streams, and operations like read, write, append.</a:t>
            </a:r>
          </a:p>
          <a:p>
            <a:r>
              <a:rPr lang="en-US" dirty="0"/>
              <a:t>Import fs module</a:t>
            </a:r>
          </a:p>
        </p:txBody>
      </p:sp>
      <p:sp>
        <p:nvSpPr>
          <p:cNvPr id="7" name="TextBox 6">
            <a:extLst>
              <a:ext uri="{FF2B5EF4-FFF2-40B4-BE49-F238E27FC236}">
                <a16:creationId xmlns:a16="http://schemas.microsoft.com/office/drawing/2014/main" id="{906C0FBF-F300-CF33-3306-E6108412589B}"/>
              </a:ext>
            </a:extLst>
          </p:cNvPr>
          <p:cNvSpPr txBox="1"/>
          <p:nvPr/>
        </p:nvSpPr>
        <p:spPr>
          <a:xfrm>
            <a:off x="3483981" y="4398379"/>
            <a:ext cx="6134582" cy="707886"/>
          </a:xfrm>
          <a:prstGeom prst="rect">
            <a:avLst/>
          </a:prstGeom>
          <a:noFill/>
        </p:spPr>
        <p:txBody>
          <a:bodyPr wrap="square" rtlCol="0">
            <a:spAutoFit/>
          </a:bodyPr>
          <a:lstStyle/>
          <a:p>
            <a:r>
              <a:rPr lang="en-IN" sz="2000" b="1" dirty="0" err="1"/>
              <a:t>const</a:t>
            </a:r>
            <a:r>
              <a:rPr lang="en-IN" sz="2000" b="1" dirty="0"/>
              <a:t> fs= require(‘fs’)</a:t>
            </a:r>
          </a:p>
          <a:p>
            <a:r>
              <a:rPr lang="en-IN" sz="2000" b="1" dirty="0" err="1"/>
              <a:t>const</a:t>
            </a:r>
            <a:r>
              <a:rPr lang="en-IN" sz="2000" b="1" dirty="0"/>
              <a:t> fs= require(‘fs’).promises</a:t>
            </a:r>
          </a:p>
        </p:txBody>
      </p:sp>
    </p:spTree>
    <p:extLst>
      <p:ext uri="{BB962C8B-B14F-4D97-AF65-F5344CB8AC3E}">
        <p14:creationId xmlns:p14="http://schemas.microsoft.com/office/powerpoint/2010/main" val="248394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196645" y="147485"/>
            <a:ext cx="11157155" cy="475306"/>
          </a:xfrm>
        </p:spPr>
        <p:txBody>
          <a:bodyPr>
            <a:normAutofit fontScale="90000"/>
          </a:bodyPr>
          <a:lstStyle/>
          <a:p>
            <a:pPr algn="just"/>
            <a:r>
              <a:rPr lang="en-US" sz="4400" b="1" dirty="0">
                <a:latin typeface="Times New Roman" panose="02020603050405020304" pitchFamily="18" charset="0"/>
                <a:cs typeface="Times New Roman" panose="02020603050405020304" pitchFamily="18" charset="0"/>
              </a:rPr>
              <a:t>Renaming Files and Directories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68826" y="622791"/>
            <a:ext cx="11946193" cy="6235209"/>
          </a:xfrm>
        </p:spPr>
        <p:txBody>
          <a:bodyPr>
            <a:noAutofit/>
          </a:bodyPr>
          <a:lstStyle/>
          <a:p>
            <a:pPr algn="just"/>
            <a:r>
              <a:rPr lang="en-US" sz="2400" dirty="0">
                <a:latin typeface="Times New Roman" panose="02020603050405020304" pitchFamily="18" charset="0"/>
                <a:cs typeface="Times New Roman" panose="02020603050405020304" pitchFamily="18" charset="0"/>
              </a:rPr>
              <a:t>You might also need to rename files and folders in your Node.js application to make room for</a:t>
            </a:r>
          </a:p>
          <a:p>
            <a:pPr marL="0" indent="0" algn="just">
              <a:buNone/>
            </a:pPr>
            <a:r>
              <a:rPr lang="en-US" sz="2400" dirty="0">
                <a:latin typeface="Times New Roman" panose="02020603050405020304" pitchFamily="18" charset="0"/>
                <a:cs typeface="Times New Roman" panose="02020603050405020304" pitchFamily="18" charset="0"/>
              </a:rPr>
              <a:t>new data, archive old data, or apply changes made by a user. Renaming files and folders uses the fs calls shown here:</a:t>
            </a:r>
          </a:p>
          <a:p>
            <a:pPr algn="just"/>
            <a:r>
              <a:rPr lang="en-US" sz="2400" dirty="0" err="1">
                <a:solidFill>
                  <a:srgbClr val="FF0000"/>
                </a:solidFill>
                <a:latin typeface="Times New Roman" panose="02020603050405020304" pitchFamily="18" charset="0"/>
                <a:cs typeface="Times New Roman" panose="02020603050405020304" pitchFamily="18" charset="0"/>
              </a:rPr>
              <a:t>fs.rename</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oldPath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newPath</a:t>
            </a:r>
            <a:r>
              <a:rPr lang="en-US" sz="2400" dirty="0">
                <a:solidFill>
                  <a:srgbClr val="FF0000"/>
                </a:solidFill>
                <a:latin typeface="Times New Roman" panose="02020603050405020304" pitchFamily="18" charset="0"/>
                <a:cs typeface="Times New Roman" panose="02020603050405020304" pitchFamily="18" charset="0"/>
              </a:rPr>
              <a:t>, callback)</a:t>
            </a:r>
          </a:p>
          <a:p>
            <a:pPr algn="just"/>
            <a:r>
              <a:rPr lang="en-US" sz="2400" dirty="0" err="1">
                <a:solidFill>
                  <a:srgbClr val="FF0000"/>
                </a:solidFill>
                <a:latin typeface="Times New Roman" panose="02020603050405020304" pitchFamily="18" charset="0"/>
                <a:cs typeface="Times New Roman" panose="02020603050405020304" pitchFamily="18" charset="0"/>
              </a:rPr>
              <a:t>fs.renameSync</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oldPath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newPath</a:t>
            </a:r>
            <a:r>
              <a:rPr lang="en-US" sz="2400" dirty="0">
                <a:solidFill>
                  <a:srgbClr val="FF0000"/>
                </a:solidFill>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oldPath</a:t>
            </a:r>
            <a:r>
              <a:rPr lang="en-US" sz="2400" dirty="0">
                <a:latin typeface="Times New Roman" panose="02020603050405020304" pitchFamily="18" charset="0"/>
                <a:cs typeface="Times New Roman" panose="02020603050405020304" pitchFamily="18" charset="0"/>
              </a:rPr>
              <a:t> specifies the existing file or directory path, and the </a:t>
            </a:r>
            <a:r>
              <a:rPr lang="en-US" sz="2400" dirty="0" err="1">
                <a:latin typeface="Times New Roman" panose="02020603050405020304" pitchFamily="18" charset="0"/>
                <a:cs typeface="Times New Roman" panose="02020603050405020304" pitchFamily="18" charset="0"/>
              </a:rPr>
              <a:t>newPath</a:t>
            </a:r>
            <a:r>
              <a:rPr lang="en-US" sz="2400" dirty="0">
                <a:latin typeface="Times New Roman" panose="02020603050405020304" pitchFamily="18" charset="0"/>
                <a:cs typeface="Times New Roman" panose="02020603050405020304" pitchFamily="18" charset="0"/>
              </a:rPr>
              <a:t> specifies the new  name.</a:t>
            </a:r>
          </a:p>
          <a:p>
            <a:pPr algn="just"/>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renameSync</a:t>
            </a:r>
            <a:r>
              <a:rPr lang="en-US" sz="2400" dirty="0">
                <a:latin typeface="Times New Roman" panose="02020603050405020304" pitchFamily="18" charset="0"/>
                <a:cs typeface="Times New Roman" panose="02020603050405020304" pitchFamily="18" charset="0"/>
              </a:rPr>
              <a:t>(path) returns true or false based on whether the file or directory is successfully renamed. </a:t>
            </a:r>
          </a:p>
          <a:p>
            <a:pPr algn="just"/>
            <a:r>
              <a:rPr lang="en-US" sz="2400" dirty="0">
                <a:latin typeface="Times New Roman" panose="02020603050405020304" pitchFamily="18" charset="0"/>
                <a:cs typeface="Times New Roman" panose="02020603050405020304" pitchFamily="18" charset="0"/>
              </a:rPr>
              <a:t>The asynchronous rename() call passes an error value to the callback function if an error is encountered when renaming the file or directory</a:t>
            </a:r>
          </a:p>
        </p:txBody>
      </p:sp>
    </p:spTree>
    <p:extLst>
      <p:ext uri="{BB962C8B-B14F-4D97-AF65-F5344CB8AC3E}">
        <p14:creationId xmlns:p14="http://schemas.microsoft.com/office/powerpoint/2010/main" val="938256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Rename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334297" y="1012723"/>
            <a:ext cx="11019503" cy="5164240"/>
          </a:xfrm>
        </p:spPr>
        <p:txBody>
          <a:bodyPr>
            <a:normAutofit/>
          </a:bodyPr>
          <a:lstStyle/>
          <a:p>
            <a:r>
              <a:rPr lang="en-US" dirty="0"/>
              <a:t>To rename a file with the File System module,  use </a:t>
            </a:r>
            <a:r>
              <a:rPr lang="en-US" dirty="0">
                <a:solidFill>
                  <a:srgbClr val="FF0000"/>
                </a:solidFill>
              </a:rPr>
              <a:t>the </a:t>
            </a:r>
            <a:r>
              <a:rPr lang="en-US" b="1" dirty="0" err="1">
                <a:solidFill>
                  <a:srgbClr val="FF0000"/>
                </a:solidFill>
              </a:rPr>
              <a:t>fs.rename</a:t>
            </a:r>
            <a:r>
              <a:rPr lang="en-US" b="1" dirty="0">
                <a:solidFill>
                  <a:srgbClr val="FF0000"/>
                </a:solidFill>
              </a:rPr>
              <a:t>() </a:t>
            </a:r>
            <a:r>
              <a:rPr lang="en-US" dirty="0"/>
              <a:t>method.</a:t>
            </a:r>
          </a:p>
          <a:p>
            <a:endParaRPr lang="en-US" dirty="0"/>
          </a:p>
          <a:p>
            <a:r>
              <a:rPr lang="en-US" dirty="0"/>
              <a:t>Rename "file1.txt" to "renamedfile.txt":</a:t>
            </a:r>
          </a:p>
          <a:p>
            <a:r>
              <a:rPr lang="en-US" dirty="0"/>
              <a:t>//</a:t>
            </a:r>
            <a:r>
              <a:rPr lang="en-IN" dirty="0"/>
              <a:t>asynchronous</a:t>
            </a:r>
            <a:endParaRPr lang="en-US" dirty="0"/>
          </a:p>
          <a:p>
            <a:r>
              <a:rPr lang="en-US" dirty="0"/>
              <a:t>var fs = require('fs');</a:t>
            </a:r>
          </a:p>
          <a:p>
            <a:r>
              <a:rPr lang="en-US" dirty="0" err="1"/>
              <a:t>fs.rename</a:t>
            </a:r>
            <a:r>
              <a:rPr lang="en-US" dirty="0"/>
              <a:t>('file1.txt', 'renamedfile.txt', function (err) {</a:t>
            </a:r>
          </a:p>
          <a:p>
            <a:r>
              <a:rPr lang="en-US" dirty="0"/>
              <a:t>  if (err) throw err;</a:t>
            </a:r>
          </a:p>
          <a:p>
            <a:r>
              <a:rPr lang="en-US" dirty="0"/>
              <a:t>  console.log('File Renamed!');</a:t>
            </a:r>
          </a:p>
          <a:p>
            <a:r>
              <a:rPr lang="en-US" dirty="0"/>
              <a:t>});</a:t>
            </a:r>
          </a:p>
        </p:txBody>
      </p:sp>
    </p:spTree>
    <p:extLst>
      <p:ext uri="{BB962C8B-B14F-4D97-AF65-F5344CB8AC3E}">
        <p14:creationId xmlns:p14="http://schemas.microsoft.com/office/powerpoint/2010/main" val="1863304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F38EA-571F-80E6-8A9B-7456D8253CC1}"/>
              </a:ext>
            </a:extLst>
          </p:cNvPr>
          <p:cNvSpPr>
            <a:spLocks noGrp="1"/>
          </p:cNvSpPr>
          <p:nvPr>
            <p:ph idx="1"/>
          </p:nvPr>
        </p:nvSpPr>
        <p:spPr>
          <a:xfrm>
            <a:off x="838200" y="393539"/>
            <a:ext cx="10515600" cy="5783424"/>
          </a:xfrm>
        </p:spPr>
        <p:txBody>
          <a:bodyPr/>
          <a:lstStyle/>
          <a:p>
            <a:r>
              <a:rPr lang="en-IN" dirty="0"/>
              <a:t>//synchronous</a:t>
            </a:r>
          </a:p>
          <a:p>
            <a:r>
              <a:rPr lang="en-IN" dirty="0"/>
              <a:t>var fs = require('fs');</a:t>
            </a:r>
          </a:p>
          <a:p>
            <a:endParaRPr lang="en-IN" dirty="0"/>
          </a:p>
          <a:p>
            <a:r>
              <a:rPr lang="en-IN" dirty="0"/>
              <a:t>try {</a:t>
            </a:r>
          </a:p>
          <a:p>
            <a:r>
              <a:rPr lang="en-IN" dirty="0"/>
              <a:t>  </a:t>
            </a:r>
            <a:r>
              <a:rPr lang="en-IN" dirty="0" err="1"/>
              <a:t>fs.renameSync</a:t>
            </a:r>
            <a:r>
              <a:rPr lang="en-IN" dirty="0"/>
              <a:t>('file1.txt', 'renamedfile.txt');</a:t>
            </a:r>
          </a:p>
          <a:p>
            <a:r>
              <a:rPr lang="en-IN" dirty="0"/>
              <a:t>  console.log('File Renamed!');</a:t>
            </a:r>
          </a:p>
          <a:p>
            <a:r>
              <a:rPr lang="en-IN" dirty="0"/>
              <a:t>} catch (err) {</a:t>
            </a:r>
          </a:p>
          <a:p>
            <a:r>
              <a:rPr lang="en-IN" dirty="0"/>
              <a:t>  </a:t>
            </a:r>
            <a:r>
              <a:rPr lang="en-IN" dirty="0" err="1"/>
              <a:t>console.error</a:t>
            </a:r>
            <a:r>
              <a:rPr lang="en-IN" dirty="0"/>
              <a:t>('Error renaming file:', err);</a:t>
            </a:r>
          </a:p>
          <a:p>
            <a:r>
              <a:rPr lang="en-IN" dirty="0"/>
              <a:t>}</a:t>
            </a:r>
          </a:p>
          <a:p>
            <a:endParaRPr lang="en-IN" dirty="0"/>
          </a:p>
        </p:txBody>
      </p:sp>
    </p:spTree>
    <p:extLst>
      <p:ext uri="{BB962C8B-B14F-4D97-AF65-F5344CB8AC3E}">
        <p14:creationId xmlns:p14="http://schemas.microsoft.com/office/powerpoint/2010/main" val="136964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06245" y="216310"/>
            <a:ext cx="10547555" cy="688152"/>
          </a:xfrm>
        </p:spPr>
        <p:txBody>
          <a:bodyPr>
            <a:normAutofit fontScale="90000"/>
          </a:bodyPr>
          <a:lstStyle/>
          <a:p>
            <a:r>
              <a:rPr lang="en-US" sz="4400" b="1" dirty="0">
                <a:latin typeface="Times New Roman" panose="02020603050405020304" pitchFamily="18" charset="0"/>
                <a:cs typeface="Times New Roman" panose="02020603050405020304" pitchFamily="18" charset="0"/>
              </a:rPr>
              <a:t>Opening and Closing Files</a:t>
            </a:r>
            <a:br>
              <a:rPr lang="en-US" sz="44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226142" y="825909"/>
            <a:ext cx="11828206" cy="5928851"/>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Node provides synchronous and asynchronous methods for opening files. </a:t>
            </a:r>
          </a:p>
          <a:p>
            <a:pPr marL="0" indent="0" algn="just">
              <a:buNone/>
            </a:pPr>
            <a:r>
              <a:rPr lang="en-US" sz="2600" dirty="0">
                <a:latin typeface="Times New Roman" panose="02020603050405020304" pitchFamily="18" charset="0"/>
                <a:cs typeface="Times New Roman" panose="02020603050405020304" pitchFamily="18" charset="0"/>
              </a:rPr>
              <a:t>Once a file is opened, you can read data from it or write data to it depending on the flags used to open the  file. </a:t>
            </a:r>
          </a:p>
          <a:p>
            <a:pPr marL="0" indent="0" algn="just">
              <a:buNone/>
            </a:pPr>
            <a:r>
              <a:rPr lang="en-US" sz="2600" dirty="0">
                <a:latin typeface="Times New Roman" panose="02020603050405020304" pitchFamily="18" charset="0"/>
                <a:cs typeface="Times New Roman" panose="02020603050405020304" pitchFamily="18" charset="0"/>
              </a:rPr>
              <a:t>To open files in a Node.js app, use one of the following statements for asynchronous or synchronous:</a:t>
            </a:r>
          </a:p>
          <a:p>
            <a:pPr marL="0" indent="0" algn="just">
              <a:buNone/>
            </a:pPr>
            <a:r>
              <a:rPr lang="en-US" sz="2600" dirty="0" err="1">
                <a:solidFill>
                  <a:srgbClr val="FF0000"/>
                </a:solidFill>
                <a:latin typeface="Times New Roman" panose="02020603050405020304" pitchFamily="18" charset="0"/>
                <a:cs typeface="Times New Roman" panose="02020603050405020304" pitchFamily="18" charset="0"/>
              </a:rPr>
              <a:t>fs.open</a:t>
            </a:r>
            <a:r>
              <a:rPr lang="en-US" sz="2600" dirty="0">
                <a:solidFill>
                  <a:srgbClr val="FF0000"/>
                </a:solidFill>
                <a:latin typeface="Times New Roman" panose="02020603050405020304" pitchFamily="18" charset="0"/>
                <a:cs typeface="Times New Roman" panose="02020603050405020304" pitchFamily="18" charset="0"/>
              </a:rPr>
              <a:t>(path, flags, [mode], callback)</a:t>
            </a:r>
          </a:p>
          <a:p>
            <a:pPr marL="0" indent="0" algn="just">
              <a:buNone/>
            </a:pPr>
            <a:r>
              <a:rPr lang="en-US" sz="2600" dirty="0" err="1">
                <a:solidFill>
                  <a:srgbClr val="FF0000"/>
                </a:solidFill>
                <a:latin typeface="Times New Roman" panose="02020603050405020304" pitchFamily="18" charset="0"/>
                <a:cs typeface="Times New Roman" panose="02020603050405020304" pitchFamily="18" charset="0"/>
              </a:rPr>
              <a:t>fs.openSync</a:t>
            </a:r>
            <a:r>
              <a:rPr lang="en-US" sz="2600" dirty="0">
                <a:solidFill>
                  <a:srgbClr val="FF0000"/>
                </a:solidFill>
                <a:latin typeface="Times New Roman" panose="02020603050405020304" pitchFamily="18" charset="0"/>
                <a:cs typeface="Times New Roman" panose="02020603050405020304" pitchFamily="18" charset="0"/>
              </a:rPr>
              <a:t>(path, flags, [mode])</a:t>
            </a:r>
          </a:p>
          <a:p>
            <a:pPr marL="0" indent="0" algn="just">
              <a:buNone/>
            </a:pPr>
            <a:r>
              <a:rPr lang="en-US" sz="2600" dirty="0">
                <a:latin typeface="Times New Roman" panose="02020603050405020304" pitchFamily="18" charset="0"/>
                <a:cs typeface="Times New Roman" panose="02020603050405020304" pitchFamily="18" charset="0"/>
              </a:rPr>
              <a:t>The </a:t>
            </a:r>
            <a:r>
              <a:rPr lang="en-US" sz="2600" dirty="0">
                <a:solidFill>
                  <a:srgbClr val="FF0000"/>
                </a:solidFill>
                <a:latin typeface="Times New Roman" panose="02020603050405020304" pitchFamily="18" charset="0"/>
                <a:cs typeface="Times New Roman" panose="02020603050405020304" pitchFamily="18" charset="0"/>
              </a:rPr>
              <a:t>path</a:t>
            </a:r>
            <a:r>
              <a:rPr lang="en-US" sz="2600" dirty="0">
                <a:latin typeface="Times New Roman" panose="02020603050405020304" pitchFamily="18" charset="0"/>
                <a:cs typeface="Times New Roman" panose="02020603050405020304" pitchFamily="18" charset="0"/>
              </a:rPr>
              <a:t> parameter specifies a standard path string for your file system.</a:t>
            </a:r>
          </a:p>
          <a:p>
            <a:pPr marL="0" indent="0" algn="just">
              <a:buNone/>
            </a:pPr>
            <a:r>
              <a:rPr lang="en-US" sz="2600" dirty="0">
                <a:latin typeface="Times New Roman" panose="02020603050405020304" pitchFamily="18" charset="0"/>
                <a:cs typeface="Times New Roman" panose="02020603050405020304" pitchFamily="18" charset="0"/>
              </a:rPr>
              <a:t> The </a:t>
            </a:r>
            <a:r>
              <a:rPr lang="en-US" sz="2600" dirty="0">
                <a:solidFill>
                  <a:srgbClr val="FF0000"/>
                </a:solidFill>
                <a:latin typeface="Times New Roman" panose="02020603050405020304" pitchFamily="18" charset="0"/>
                <a:cs typeface="Times New Roman" panose="02020603050405020304" pitchFamily="18" charset="0"/>
              </a:rPr>
              <a:t>flags</a:t>
            </a:r>
            <a:r>
              <a:rPr lang="en-US" sz="2600" dirty="0">
                <a:latin typeface="Times New Roman" panose="02020603050405020304" pitchFamily="18" charset="0"/>
                <a:cs typeface="Times New Roman" panose="02020603050405020304" pitchFamily="18" charset="0"/>
              </a:rPr>
              <a:t> parameter specifies what mode to open the file in—read, write, append, and so on. </a:t>
            </a:r>
          </a:p>
          <a:p>
            <a:pPr marL="0" indent="0" algn="just">
              <a:buNone/>
            </a:pPr>
            <a:r>
              <a:rPr lang="en-US" sz="2600" dirty="0">
                <a:latin typeface="Times New Roman" panose="02020603050405020304" pitchFamily="18" charset="0"/>
                <a:cs typeface="Times New Roman" panose="02020603050405020304" pitchFamily="18" charset="0"/>
              </a:rPr>
              <a:t>The </a:t>
            </a:r>
            <a:r>
              <a:rPr lang="en-US" sz="2600" dirty="0">
                <a:solidFill>
                  <a:srgbClr val="FF0000"/>
                </a:solidFill>
                <a:latin typeface="Times New Roman" panose="02020603050405020304" pitchFamily="18" charset="0"/>
                <a:cs typeface="Times New Roman" panose="02020603050405020304" pitchFamily="18" charset="0"/>
              </a:rPr>
              <a:t>optional mode </a:t>
            </a:r>
            <a:r>
              <a:rPr lang="en-US" sz="2600" dirty="0">
                <a:latin typeface="Times New Roman" panose="02020603050405020304" pitchFamily="18" charset="0"/>
                <a:cs typeface="Times New Roman" panose="02020603050405020304" pitchFamily="18" charset="0"/>
              </a:rPr>
              <a:t>parameter sets the file access mode and </a:t>
            </a:r>
            <a:r>
              <a:rPr lang="en-US" sz="2600" b="1" dirty="0">
                <a:latin typeface="Times New Roman" panose="02020603050405020304" pitchFamily="18" charset="0"/>
                <a:cs typeface="Times New Roman" panose="02020603050405020304" pitchFamily="18" charset="0"/>
              </a:rPr>
              <a:t>defaults to 0666</a:t>
            </a:r>
            <a:r>
              <a:rPr lang="en-US" sz="2600" dirty="0">
                <a:latin typeface="Times New Roman" panose="02020603050405020304" pitchFamily="18" charset="0"/>
                <a:cs typeface="Times New Roman" panose="02020603050405020304" pitchFamily="18" charset="0"/>
              </a:rPr>
              <a:t>, which is readable and writable.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8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86EA-E576-DA27-731B-0E533FBC9930}"/>
              </a:ext>
            </a:extLst>
          </p:cNvPr>
          <p:cNvSpPr>
            <a:spLocks noGrp="1"/>
          </p:cNvSpPr>
          <p:nvPr>
            <p:ph type="title"/>
          </p:nvPr>
        </p:nvSpPr>
        <p:spPr>
          <a:xfrm>
            <a:off x="314633" y="285136"/>
            <a:ext cx="11039168" cy="501446"/>
          </a:xfrm>
        </p:spPr>
        <p:txBody>
          <a:bodyPr>
            <a:normAutofit fontScale="90000"/>
          </a:bodyPr>
          <a:lstStyle/>
          <a:p>
            <a:r>
              <a:rPr lang="en-US" sz="4400" b="1" dirty="0">
                <a:latin typeface="Times New Roman" panose="02020603050405020304" pitchFamily="18" charset="0"/>
                <a:cs typeface="Times New Roman" panose="02020603050405020304" pitchFamily="18" charset="0"/>
              </a:rPr>
              <a:t>Opening and Closing Files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CF39CC-522C-813D-9632-EF3172F41716}"/>
              </a:ext>
            </a:extLst>
          </p:cNvPr>
          <p:cNvSpPr>
            <a:spLocks noGrp="1"/>
          </p:cNvSpPr>
          <p:nvPr>
            <p:ph idx="1"/>
          </p:nvPr>
        </p:nvSpPr>
        <p:spPr>
          <a:xfrm>
            <a:off x="108155" y="786582"/>
            <a:ext cx="11975690" cy="6071418"/>
          </a:xfrm>
        </p:spPr>
        <p:txBody>
          <a:bodyPr>
            <a:normAutofit/>
          </a:bodyPr>
          <a:lstStyle/>
          <a:p>
            <a:r>
              <a:rPr lang="en-US" sz="2200" dirty="0">
                <a:latin typeface="Times New Roman" panose="02020603050405020304" pitchFamily="18" charset="0"/>
                <a:cs typeface="Times New Roman" panose="02020603050405020304" pitchFamily="18" charset="0"/>
              </a:rPr>
              <a:t>In the case of the asynchronous close() call, you also need to specify a callback function:</a:t>
            </a:r>
          </a:p>
          <a:p>
            <a:r>
              <a:rPr lang="en-US" sz="2200" dirty="0">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fs.close</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 callback)</a:t>
            </a:r>
          </a:p>
          <a:p>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fs.closeSync</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Asynchronous mode: </a:t>
            </a:r>
            <a:r>
              <a:rPr lang="en-US" sz="2200" dirty="0">
                <a:latin typeface="Times New Roman" panose="02020603050405020304" pitchFamily="18" charset="0"/>
                <a:cs typeface="Times New Roman" panose="02020603050405020304" pitchFamily="18" charset="0"/>
              </a:rPr>
              <a:t>Notice that a callback function is specified that receives an err and an </a:t>
            </a:r>
            <a:r>
              <a:rPr lang="en-US" sz="2200" dirty="0" err="1">
                <a:latin typeface="Times New Roman" panose="02020603050405020304" pitchFamily="18" charset="0"/>
                <a:cs typeface="Times New Roman" panose="02020603050405020304" pitchFamily="18" charset="0"/>
              </a:rPr>
              <a:t>fd</a:t>
            </a:r>
            <a:r>
              <a:rPr lang="en-US" sz="2200" dirty="0">
                <a:latin typeface="Times New Roman" panose="02020603050405020304" pitchFamily="18" charset="0"/>
                <a:cs typeface="Times New Roman" panose="02020603050405020304" pitchFamily="18" charset="0"/>
              </a:rPr>
              <a:t> parameter. The </a:t>
            </a:r>
            <a:r>
              <a:rPr lang="en-US" sz="2200" dirty="0" err="1">
                <a:latin typeface="Times New Roman" panose="02020603050405020304" pitchFamily="18" charset="0"/>
                <a:cs typeface="Times New Roman" panose="02020603050405020304" pitchFamily="18" charset="0"/>
              </a:rPr>
              <a:t>fd</a:t>
            </a:r>
            <a:r>
              <a:rPr lang="en-US" sz="2200" dirty="0">
                <a:latin typeface="Times New Roman" panose="02020603050405020304" pitchFamily="18" charset="0"/>
                <a:cs typeface="Times New Roman" panose="02020603050405020304" pitchFamily="18" charset="0"/>
              </a:rPr>
              <a:t> parameter is the file descriptor that you can use to read or write to the file:</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fs.open</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myFile</a:t>
            </a:r>
            <a:r>
              <a:rPr lang="en-US" sz="2200" dirty="0">
                <a:solidFill>
                  <a:srgbClr val="FF0000"/>
                </a:solidFill>
                <a:latin typeface="Times New Roman" panose="02020603050405020304" pitchFamily="18" charset="0"/>
                <a:cs typeface="Times New Roman" panose="02020603050405020304" pitchFamily="18" charset="0"/>
              </a:rPr>
              <a:t>", 'w', function(err, </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 if (!err){</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fs.close</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synchronous mode:</a:t>
            </a:r>
            <a:r>
              <a:rPr lang="en-US" sz="2200" dirty="0">
                <a:latin typeface="Times New Roman" panose="02020603050405020304" pitchFamily="18" charset="0"/>
                <a:cs typeface="Times New Roman" panose="02020603050405020304" pitchFamily="18" charset="0"/>
              </a:rPr>
              <a:t> Notice that a there is no callback function and that the file descriptor used to read and write to the file is returned directly from </a:t>
            </a:r>
            <a:r>
              <a:rPr lang="en-US" sz="2200" dirty="0" err="1">
                <a:latin typeface="Times New Roman" panose="02020603050405020304" pitchFamily="18" charset="0"/>
                <a:cs typeface="Times New Roman" panose="02020603050405020304" pitchFamily="18" charset="0"/>
              </a:rPr>
              <a:t>fs.openSync</a:t>
            </a:r>
            <a:r>
              <a:rPr lang="en-US" sz="2200" dirty="0">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var </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 = </a:t>
            </a:r>
            <a:r>
              <a:rPr lang="en-US" sz="2200" dirty="0" err="1">
                <a:solidFill>
                  <a:srgbClr val="FF0000"/>
                </a:solidFill>
                <a:latin typeface="Times New Roman" panose="02020603050405020304" pitchFamily="18" charset="0"/>
                <a:cs typeface="Times New Roman" panose="02020603050405020304" pitchFamily="18" charset="0"/>
              </a:rPr>
              <a:t>fs.openSync</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myFile</a:t>
            </a:r>
            <a:r>
              <a:rPr lang="en-US" sz="2200" dirty="0">
                <a:solidFill>
                  <a:srgbClr val="FF0000"/>
                </a:solidFill>
                <a:latin typeface="Times New Roman" panose="02020603050405020304" pitchFamily="18" charset="0"/>
                <a:cs typeface="Times New Roman" panose="02020603050405020304" pitchFamily="18" charset="0"/>
              </a:rPr>
              <a:t>", 'w');</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fs.closeSync</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418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fs.open() </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838200" y="1172817"/>
            <a:ext cx="10515600" cy="5004146"/>
          </a:xfrm>
        </p:spPr>
        <p:txBody>
          <a:bodyPr>
            <a:normAutofit/>
          </a:bodyPr>
          <a:lstStyle/>
          <a:p>
            <a:r>
              <a:rPr lang="en-US" dirty="0"/>
              <a:t>var fs = require('fs');</a:t>
            </a:r>
          </a:p>
          <a:p>
            <a:endParaRPr lang="en-US" dirty="0"/>
          </a:p>
          <a:p>
            <a:r>
              <a:rPr lang="en-US" dirty="0" err="1"/>
              <a:t>fs.open</a:t>
            </a:r>
            <a:r>
              <a:rPr lang="en-US" dirty="0"/>
              <a:t>('mynewfile2.txt', 'w', function (err, file) {</a:t>
            </a:r>
          </a:p>
          <a:p>
            <a:r>
              <a:rPr lang="en-US" dirty="0"/>
              <a:t>  if (err) throw err;</a:t>
            </a:r>
          </a:p>
          <a:p>
            <a:r>
              <a:rPr lang="en-US" dirty="0"/>
              <a:t>  console.log('Saved!');</a:t>
            </a:r>
          </a:p>
          <a:p>
            <a:r>
              <a:rPr lang="en-US" dirty="0"/>
              <a:t>});</a:t>
            </a:r>
            <a:endParaRPr lang="en-IN" dirty="0"/>
          </a:p>
        </p:txBody>
      </p:sp>
    </p:spTree>
    <p:extLst>
      <p:ext uri="{BB962C8B-B14F-4D97-AF65-F5344CB8AC3E}">
        <p14:creationId xmlns:p14="http://schemas.microsoft.com/office/powerpoint/2010/main" val="191475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2DA9-13F1-B3A9-95D3-C5250C035766}"/>
              </a:ext>
            </a:extLst>
          </p:cNvPr>
          <p:cNvSpPr>
            <a:spLocks noGrp="1"/>
          </p:cNvSpPr>
          <p:nvPr>
            <p:ph type="title"/>
          </p:nvPr>
        </p:nvSpPr>
        <p:spPr>
          <a:xfrm>
            <a:off x="589935" y="1"/>
            <a:ext cx="10763866" cy="619431"/>
          </a:xfrm>
        </p:spPr>
        <p:txBody>
          <a:bodyPr>
            <a:normAutofit fontScale="90000"/>
          </a:bodyPr>
          <a:lstStyle/>
          <a:p>
            <a:r>
              <a:rPr lang="en-US" dirty="0"/>
              <a:t>Flags that define how files are opened</a:t>
            </a:r>
          </a:p>
        </p:txBody>
      </p:sp>
      <p:graphicFrame>
        <p:nvGraphicFramePr>
          <p:cNvPr id="4" name="Content Placeholder 3">
            <a:extLst>
              <a:ext uri="{FF2B5EF4-FFF2-40B4-BE49-F238E27FC236}">
                <a16:creationId xmlns:a16="http://schemas.microsoft.com/office/drawing/2014/main" id="{898C670B-3435-2A85-6DAE-30C8AD4A12D0}"/>
              </a:ext>
            </a:extLst>
          </p:cNvPr>
          <p:cNvGraphicFramePr>
            <a:graphicFrameLocks noGrp="1"/>
          </p:cNvGraphicFramePr>
          <p:nvPr>
            <p:ph idx="1"/>
          </p:nvPr>
        </p:nvGraphicFramePr>
        <p:xfrm>
          <a:off x="412955" y="619432"/>
          <a:ext cx="11405420" cy="6107972"/>
        </p:xfrm>
        <a:graphic>
          <a:graphicData uri="http://schemas.openxmlformats.org/drawingml/2006/table">
            <a:tbl>
              <a:tblPr firstRow="1" bandRow="1">
                <a:tableStyleId>{5C22544A-7EE6-4342-B048-85BDC9FD1C3A}</a:tableStyleId>
              </a:tblPr>
              <a:tblGrid>
                <a:gridCol w="1407781">
                  <a:extLst>
                    <a:ext uri="{9D8B030D-6E8A-4147-A177-3AD203B41FA5}">
                      <a16:colId xmlns:a16="http://schemas.microsoft.com/office/drawing/2014/main" val="1218693887"/>
                    </a:ext>
                  </a:extLst>
                </a:gridCol>
                <a:gridCol w="9997639">
                  <a:extLst>
                    <a:ext uri="{9D8B030D-6E8A-4147-A177-3AD203B41FA5}">
                      <a16:colId xmlns:a16="http://schemas.microsoft.com/office/drawing/2014/main" val="2340234615"/>
                    </a:ext>
                  </a:extLst>
                </a:gridCol>
              </a:tblGrid>
              <a:tr h="469844">
                <a:tc>
                  <a:txBody>
                    <a:bodyPr/>
                    <a:lstStyle/>
                    <a:p>
                      <a:r>
                        <a:rPr lang="en-US" sz="2200" dirty="0"/>
                        <a:t>Mode</a:t>
                      </a:r>
                    </a:p>
                  </a:txBody>
                  <a:tcPr/>
                </a:tc>
                <a:tc>
                  <a:txBody>
                    <a:bodyPr/>
                    <a:lstStyle/>
                    <a:p>
                      <a:r>
                        <a:rPr lang="en-US" sz="2200" dirty="0"/>
                        <a:t>Description</a:t>
                      </a:r>
                    </a:p>
                  </a:txBody>
                  <a:tcPr/>
                </a:tc>
                <a:extLst>
                  <a:ext uri="{0D108BD9-81ED-4DB2-BD59-A6C34878D82A}">
                    <a16:rowId xmlns:a16="http://schemas.microsoft.com/office/drawing/2014/main" val="1153329957"/>
                  </a:ext>
                </a:extLst>
              </a:tr>
              <a:tr h="469844">
                <a:tc>
                  <a:txBody>
                    <a:bodyPr/>
                    <a:lstStyle/>
                    <a:p>
                      <a:r>
                        <a:rPr lang="en-US" dirty="0"/>
                        <a:t>r</a:t>
                      </a:r>
                    </a:p>
                  </a:txBody>
                  <a:tcPr/>
                </a:tc>
                <a:tc>
                  <a:txBody>
                    <a:bodyPr/>
                    <a:lstStyle/>
                    <a:p>
                      <a:r>
                        <a:rPr lang="en-US" dirty="0"/>
                        <a:t>Open file for reading. An exception occurs if the file does not exist.</a:t>
                      </a:r>
                    </a:p>
                  </a:txBody>
                  <a:tcPr/>
                </a:tc>
                <a:extLst>
                  <a:ext uri="{0D108BD9-81ED-4DB2-BD59-A6C34878D82A}">
                    <a16:rowId xmlns:a16="http://schemas.microsoft.com/office/drawing/2014/main" val="2470514697"/>
                  </a:ext>
                </a:extLst>
              </a:tr>
              <a:tr h="469844">
                <a:tc>
                  <a:txBody>
                    <a:bodyPr/>
                    <a:lstStyle/>
                    <a:p>
                      <a:r>
                        <a:rPr lang="en-US" dirty="0"/>
                        <a:t>r+</a:t>
                      </a:r>
                    </a:p>
                  </a:txBody>
                  <a:tcPr/>
                </a:tc>
                <a:tc>
                  <a:txBody>
                    <a:bodyPr/>
                    <a:lstStyle/>
                    <a:p>
                      <a:r>
                        <a:rPr lang="en-US" dirty="0"/>
                        <a:t>Open file for reading and writing. An exception occurs if the file does not exist.</a:t>
                      </a:r>
                    </a:p>
                  </a:txBody>
                  <a:tcPr/>
                </a:tc>
                <a:extLst>
                  <a:ext uri="{0D108BD9-81ED-4DB2-BD59-A6C34878D82A}">
                    <a16:rowId xmlns:a16="http://schemas.microsoft.com/office/drawing/2014/main" val="2891884847"/>
                  </a:ext>
                </a:extLst>
              </a:tr>
              <a:tr h="469844">
                <a:tc>
                  <a:txBody>
                    <a:bodyPr/>
                    <a:lstStyle/>
                    <a:p>
                      <a:r>
                        <a:rPr lang="en-US" dirty="0" err="1"/>
                        <a:t>rs</a:t>
                      </a:r>
                      <a:endParaRPr lang="en-US" dirty="0"/>
                    </a:p>
                  </a:txBody>
                  <a:tcPr/>
                </a:tc>
                <a:tc>
                  <a:txBody>
                    <a:bodyPr/>
                    <a:lstStyle/>
                    <a:p>
                      <a:r>
                        <a:rPr lang="en-US" dirty="0"/>
                        <a:t>Open file for reading in synchronous mode. </a:t>
                      </a:r>
                    </a:p>
                  </a:txBody>
                  <a:tcPr/>
                </a:tc>
                <a:extLst>
                  <a:ext uri="{0D108BD9-81ED-4DB2-BD59-A6C34878D82A}">
                    <a16:rowId xmlns:a16="http://schemas.microsoft.com/office/drawing/2014/main" val="3385669547"/>
                  </a:ext>
                </a:extLst>
              </a:tr>
              <a:tr h="469844">
                <a:tc>
                  <a:txBody>
                    <a:bodyPr/>
                    <a:lstStyle/>
                    <a:p>
                      <a:r>
                        <a:rPr lang="en-US" dirty="0" err="1"/>
                        <a:t>rs</a:t>
                      </a:r>
                      <a:r>
                        <a:rPr lang="en-US" dirty="0"/>
                        <a:t>+</a:t>
                      </a:r>
                    </a:p>
                  </a:txBody>
                  <a:tcPr/>
                </a:tc>
                <a:tc>
                  <a:txBody>
                    <a:bodyPr/>
                    <a:lstStyle/>
                    <a:p>
                      <a:r>
                        <a:rPr lang="en-US" dirty="0"/>
                        <a:t>Same as </a:t>
                      </a:r>
                      <a:r>
                        <a:rPr lang="en-US" dirty="0" err="1"/>
                        <a:t>rs</a:t>
                      </a:r>
                      <a:r>
                        <a:rPr lang="en-US" dirty="0"/>
                        <a:t> except the file is open file for reading and writing</a:t>
                      </a:r>
                    </a:p>
                  </a:txBody>
                  <a:tcPr/>
                </a:tc>
                <a:extLst>
                  <a:ext uri="{0D108BD9-81ED-4DB2-BD59-A6C34878D82A}">
                    <a16:rowId xmlns:a16="http://schemas.microsoft.com/office/drawing/2014/main" val="4023949549"/>
                  </a:ext>
                </a:extLst>
              </a:tr>
              <a:tr h="469844">
                <a:tc>
                  <a:txBody>
                    <a:bodyPr/>
                    <a:lstStyle/>
                    <a:p>
                      <a:r>
                        <a:rPr lang="en-US" dirty="0"/>
                        <a:t>w</a:t>
                      </a:r>
                    </a:p>
                  </a:txBody>
                  <a:tcPr/>
                </a:tc>
                <a:tc>
                  <a:txBody>
                    <a:bodyPr/>
                    <a:lstStyle/>
                    <a:p>
                      <a:r>
                        <a:rPr lang="en-US" dirty="0"/>
                        <a:t>Open file for writing. The file is created if it does not exist or truncated if it does exist.</a:t>
                      </a:r>
                    </a:p>
                  </a:txBody>
                  <a:tcPr/>
                </a:tc>
                <a:extLst>
                  <a:ext uri="{0D108BD9-81ED-4DB2-BD59-A6C34878D82A}">
                    <a16:rowId xmlns:a16="http://schemas.microsoft.com/office/drawing/2014/main" val="2988988675"/>
                  </a:ext>
                </a:extLst>
              </a:tr>
              <a:tr h="469844">
                <a:tc>
                  <a:txBody>
                    <a:bodyPr/>
                    <a:lstStyle/>
                    <a:p>
                      <a:r>
                        <a:rPr lang="en-US" dirty="0" err="1"/>
                        <a:t>wx</a:t>
                      </a:r>
                      <a:endParaRPr lang="en-US" dirty="0"/>
                    </a:p>
                  </a:txBody>
                  <a:tcPr/>
                </a:tc>
                <a:tc>
                  <a:txBody>
                    <a:bodyPr/>
                    <a:lstStyle/>
                    <a:p>
                      <a:r>
                        <a:rPr lang="en-US" dirty="0"/>
                        <a:t>Same as w but fails if the path exists.</a:t>
                      </a:r>
                    </a:p>
                  </a:txBody>
                  <a:tcPr/>
                </a:tc>
                <a:extLst>
                  <a:ext uri="{0D108BD9-81ED-4DB2-BD59-A6C34878D82A}">
                    <a16:rowId xmlns:a16="http://schemas.microsoft.com/office/drawing/2014/main" val="2080470949"/>
                  </a:ext>
                </a:extLst>
              </a:tr>
              <a:tr h="469844">
                <a:tc>
                  <a:txBody>
                    <a:bodyPr/>
                    <a:lstStyle/>
                    <a:p>
                      <a:r>
                        <a:rPr lang="en-US" dirty="0"/>
                        <a:t>w+</a:t>
                      </a:r>
                    </a:p>
                  </a:txBody>
                  <a:tcPr/>
                </a:tc>
                <a:tc>
                  <a:txBody>
                    <a:bodyPr/>
                    <a:lstStyle/>
                    <a:p>
                      <a:r>
                        <a:rPr lang="en-US" dirty="0"/>
                        <a:t>Open file for reading and writing. The file is created if it does not exist or truncated if it exists.</a:t>
                      </a:r>
                    </a:p>
                  </a:txBody>
                  <a:tcPr/>
                </a:tc>
                <a:extLst>
                  <a:ext uri="{0D108BD9-81ED-4DB2-BD59-A6C34878D82A}">
                    <a16:rowId xmlns:a16="http://schemas.microsoft.com/office/drawing/2014/main" val="366429498"/>
                  </a:ext>
                </a:extLst>
              </a:tr>
              <a:tr h="469844">
                <a:tc>
                  <a:txBody>
                    <a:bodyPr/>
                    <a:lstStyle/>
                    <a:p>
                      <a:r>
                        <a:rPr lang="en-US" dirty="0" err="1"/>
                        <a:t>wx</a:t>
                      </a:r>
                      <a:r>
                        <a:rPr lang="en-US" dirty="0"/>
                        <a:t>+</a:t>
                      </a:r>
                    </a:p>
                  </a:txBody>
                  <a:tcPr/>
                </a:tc>
                <a:tc>
                  <a:txBody>
                    <a:bodyPr/>
                    <a:lstStyle/>
                    <a:p>
                      <a:r>
                        <a:rPr lang="en-US" dirty="0"/>
                        <a:t>Same as w+ but fails if path exists</a:t>
                      </a:r>
                    </a:p>
                  </a:txBody>
                  <a:tcPr/>
                </a:tc>
                <a:extLst>
                  <a:ext uri="{0D108BD9-81ED-4DB2-BD59-A6C34878D82A}">
                    <a16:rowId xmlns:a16="http://schemas.microsoft.com/office/drawing/2014/main" val="4123590519"/>
                  </a:ext>
                </a:extLst>
              </a:tr>
              <a:tr h="469844">
                <a:tc>
                  <a:txBody>
                    <a:bodyPr/>
                    <a:lstStyle/>
                    <a:p>
                      <a:r>
                        <a:rPr lang="en-US" dirty="0"/>
                        <a:t>a</a:t>
                      </a:r>
                    </a:p>
                  </a:txBody>
                  <a:tcPr/>
                </a:tc>
                <a:tc>
                  <a:txBody>
                    <a:bodyPr/>
                    <a:lstStyle/>
                    <a:p>
                      <a:r>
                        <a:rPr lang="en-US" dirty="0"/>
                        <a:t>Open file for appending. The file is created if it does not exist.</a:t>
                      </a:r>
                    </a:p>
                  </a:txBody>
                  <a:tcPr/>
                </a:tc>
                <a:extLst>
                  <a:ext uri="{0D108BD9-81ED-4DB2-BD59-A6C34878D82A}">
                    <a16:rowId xmlns:a16="http://schemas.microsoft.com/office/drawing/2014/main" val="806652157"/>
                  </a:ext>
                </a:extLst>
              </a:tr>
              <a:tr h="469844">
                <a:tc>
                  <a:txBody>
                    <a:bodyPr/>
                    <a:lstStyle/>
                    <a:p>
                      <a:r>
                        <a:rPr lang="en-US" dirty="0"/>
                        <a:t>ax</a:t>
                      </a:r>
                    </a:p>
                  </a:txBody>
                  <a:tcPr/>
                </a:tc>
                <a:tc>
                  <a:txBody>
                    <a:bodyPr/>
                    <a:lstStyle/>
                    <a:p>
                      <a:r>
                        <a:rPr lang="en-US" dirty="0"/>
                        <a:t>Same as a but fails if the path exists</a:t>
                      </a:r>
                    </a:p>
                  </a:txBody>
                  <a:tcPr/>
                </a:tc>
                <a:extLst>
                  <a:ext uri="{0D108BD9-81ED-4DB2-BD59-A6C34878D82A}">
                    <a16:rowId xmlns:a16="http://schemas.microsoft.com/office/drawing/2014/main" val="2758909140"/>
                  </a:ext>
                </a:extLst>
              </a:tr>
              <a:tr h="469844">
                <a:tc>
                  <a:txBody>
                    <a:bodyPr/>
                    <a:lstStyle/>
                    <a:p>
                      <a:r>
                        <a:rPr lang="en-US" dirty="0"/>
                        <a:t>a+</a:t>
                      </a:r>
                    </a:p>
                  </a:txBody>
                  <a:tcPr/>
                </a:tc>
                <a:tc>
                  <a:txBody>
                    <a:bodyPr/>
                    <a:lstStyle/>
                    <a:p>
                      <a:r>
                        <a:rPr lang="en-US" dirty="0"/>
                        <a:t>Open file for reading and appending. The file is created if it does not exist.</a:t>
                      </a:r>
                    </a:p>
                  </a:txBody>
                  <a:tcPr/>
                </a:tc>
                <a:extLst>
                  <a:ext uri="{0D108BD9-81ED-4DB2-BD59-A6C34878D82A}">
                    <a16:rowId xmlns:a16="http://schemas.microsoft.com/office/drawing/2014/main" val="3227280161"/>
                  </a:ext>
                </a:extLst>
              </a:tr>
              <a:tr h="469844">
                <a:tc>
                  <a:txBody>
                    <a:bodyPr/>
                    <a:lstStyle/>
                    <a:p>
                      <a:r>
                        <a:rPr lang="en-US" dirty="0"/>
                        <a:t>ax+</a:t>
                      </a:r>
                    </a:p>
                  </a:txBody>
                  <a:tcPr/>
                </a:tc>
                <a:tc>
                  <a:txBody>
                    <a:bodyPr/>
                    <a:lstStyle/>
                    <a:p>
                      <a:r>
                        <a:rPr lang="en-US" dirty="0"/>
                        <a:t>Same as a+ but fails if the path exists.</a:t>
                      </a:r>
                    </a:p>
                  </a:txBody>
                  <a:tcPr/>
                </a:tc>
                <a:extLst>
                  <a:ext uri="{0D108BD9-81ED-4DB2-BD59-A6C34878D82A}">
                    <a16:rowId xmlns:a16="http://schemas.microsoft.com/office/drawing/2014/main" val="4226619312"/>
                  </a:ext>
                </a:extLst>
              </a:tr>
            </a:tbl>
          </a:graphicData>
        </a:graphic>
      </p:graphicFrame>
    </p:spTree>
    <p:extLst>
      <p:ext uri="{BB962C8B-B14F-4D97-AF65-F5344CB8AC3E}">
        <p14:creationId xmlns:p14="http://schemas.microsoft.com/office/powerpoint/2010/main" val="3787579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24465" y="147484"/>
            <a:ext cx="11029335" cy="589935"/>
          </a:xfrm>
        </p:spPr>
        <p:txBody>
          <a:bodyPr>
            <a:normAutofit fontScale="90000"/>
          </a:bodyPr>
          <a:lstStyle/>
          <a:p>
            <a:pPr algn="just"/>
            <a:r>
              <a:rPr lang="en-US" b="1" dirty="0"/>
              <a:t>Other File System Tasks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96645" y="737419"/>
            <a:ext cx="11818374" cy="6120581"/>
          </a:xfrm>
        </p:spPr>
        <p:txBody>
          <a:bodyPr>
            <a:noAutofit/>
          </a:bodyPr>
          <a:lstStyle/>
          <a:p>
            <a:pPr algn="just"/>
            <a:r>
              <a:rPr lang="en-US" sz="2400" b="1" u="sng" dirty="0">
                <a:solidFill>
                  <a:srgbClr val="FF0000"/>
                </a:solidFill>
                <a:latin typeface="Times New Roman" panose="02020603050405020304" pitchFamily="18" charset="0"/>
                <a:cs typeface="Times New Roman" panose="02020603050405020304" pitchFamily="18" charset="0"/>
              </a:rPr>
              <a:t>Verifying Path Existence</a:t>
            </a:r>
          </a:p>
          <a:p>
            <a:pPr algn="just"/>
            <a:r>
              <a:rPr lang="en-US" sz="2400" dirty="0">
                <a:latin typeface="Times New Roman" panose="02020603050405020304" pitchFamily="18" charset="0"/>
                <a:cs typeface="Times New Roman" panose="02020603050405020304" pitchFamily="18" charset="0"/>
              </a:rPr>
              <a:t>Before doing any kind of read/write operation on a file or directory, you might want to verify </a:t>
            </a:r>
          </a:p>
          <a:p>
            <a:pPr algn="just"/>
            <a:r>
              <a:rPr lang="en-US" sz="2400" dirty="0">
                <a:latin typeface="Times New Roman" panose="02020603050405020304" pitchFamily="18" charset="0"/>
                <a:cs typeface="Times New Roman" panose="02020603050405020304" pitchFamily="18" charset="0"/>
              </a:rPr>
              <a:t>whether the path exists. This can easily be done using one of the following methods:</a:t>
            </a:r>
          </a:p>
          <a:p>
            <a:pPr algn="just"/>
            <a:r>
              <a:rPr lang="en-US" sz="2400" dirty="0" err="1">
                <a:solidFill>
                  <a:srgbClr val="FF0000"/>
                </a:solidFill>
                <a:latin typeface="Times New Roman" panose="02020603050405020304" pitchFamily="18" charset="0"/>
                <a:cs typeface="Times New Roman" panose="02020603050405020304" pitchFamily="18" charset="0"/>
              </a:rPr>
              <a:t>fs.exists</a:t>
            </a:r>
            <a:r>
              <a:rPr lang="en-US" sz="2400" dirty="0">
                <a:solidFill>
                  <a:srgbClr val="FF0000"/>
                </a:solidFill>
                <a:latin typeface="Times New Roman" panose="02020603050405020304" pitchFamily="18" charset="0"/>
                <a:cs typeface="Times New Roman" panose="02020603050405020304" pitchFamily="18" charset="0"/>
              </a:rPr>
              <a:t>(path, callback)</a:t>
            </a:r>
          </a:p>
          <a:p>
            <a:pPr algn="just"/>
            <a:r>
              <a:rPr lang="en-US" sz="2400" dirty="0" err="1">
                <a:solidFill>
                  <a:srgbClr val="FF0000"/>
                </a:solidFill>
                <a:latin typeface="Times New Roman" panose="02020603050405020304" pitchFamily="18" charset="0"/>
                <a:cs typeface="Times New Roman" panose="02020603050405020304" pitchFamily="18" charset="0"/>
              </a:rPr>
              <a:t>fs.existsSync</a:t>
            </a:r>
            <a:r>
              <a:rPr lang="en-US" sz="2400" dirty="0">
                <a:solidFill>
                  <a:srgbClr val="FF0000"/>
                </a:solidFill>
                <a:latin typeface="Times New Roman" panose="02020603050405020304" pitchFamily="18" charset="0"/>
                <a:cs typeface="Times New Roman" panose="02020603050405020304" pitchFamily="18" charset="0"/>
              </a:rPr>
              <a:t>(path)</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fs.existsSync</a:t>
            </a:r>
            <a:r>
              <a:rPr lang="en-US" sz="2400" dirty="0">
                <a:latin typeface="Times New Roman" panose="02020603050405020304" pitchFamily="18" charset="0"/>
                <a:cs typeface="Times New Roman" panose="02020603050405020304" pitchFamily="18" charset="0"/>
              </a:rPr>
              <a:t>(path) returns true or false based on the path existence. </a:t>
            </a:r>
          </a:p>
          <a:p>
            <a:pPr algn="just"/>
            <a:r>
              <a:rPr lang="en-US" sz="2400" dirty="0">
                <a:latin typeface="Times New Roman" panose="02020603050405020304" pitchFamily="18" charset="0"/>
                <a:cs typeface="Times New Roman" panose="02020603050405020304" pitchFamily="18" charset="0"/>
              </a:rPr>
              <a:t>If you use </a:t>
            </a:r>
            <a:r>
              <a:rPr lang="en-US" sz="2400" dirty="0" err="1">
                <a:latin typeface="Times New Roman" panose="02020603050405020304" pitchFamily="18" charset="0"/>
                <a:cs typeface="Times New Roman" panose="02020603050405020304" pitchFamily="18" charset="0"/>
              </a:rPr>
              <a:t>fs.exists</a:t>
            </a:r>
            <a:r>
              <a:rPr lang="en-US" sz="2400" dirty="0">
                <a:latin typeface="Times New Roman" panose="02020603050405020304" pitchFamily="18" charset="0"/>
                <a:cs typeface="Times New Roman" panose="02020603050405020304" pitchFamily="18" charset="0"/>
              </a:rPr>
              <a:t>(), you need to implement a callback that is executed when the call completes. The callback is passed a Boolean value of true or false depending on whether the path exists. </a:t>
            </a:r>
          </a:p>
          <a:p>
            <a:pPr algn="just"/>
            <a:r>
              <a:rPr lang="en-US" sz="2400" dirty="0">
                <a:latin typeface="Times New Roman" panose="02020603050405020304" pitchFamily="18" charset="0"/>
                <a:cs typeface="Times New Roman" panose="02020603050405020304" pitchFamily="18" charset="0"/>
              </a:rPr>
              <a:t>For example, the following code verifies the existence of a file named filesystem.js in the current path and displays the results:</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fs.exists</a:t>
            </a:r>
            <a:r>
              <a:rPr lang="en-US" sz="2400" dirty="0">
                <a:solidFill>
                  <a:srgbClr val="FF0000"/>
                </a:solidFill>
                <a:latin typeface="Times New Roman" panose="02020603050405020304" pitchFamily="18" charset="0"/>
                <a:cs typeface="Times New Roman" panose="02020603050405020304" pitchFamily="18" charset="0"/>
              </a:rPr>
              <a:t>('filesystem.js', function (exists) {</a:t>
            </a:r>
          </a:p>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  console.log(exists ? "Path Exists" : "Path Does Not Exist");</a:t>
            </a:r>
          </a:p>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007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3753-38C2-20AC-DB07-791C92F5CDA7}"/>
              </a:ext>
            </a:extLst>
          </p:cNvPr>
          <p:cNvSpPr>
            <a:spLocks noGrp="1"/>
          </p:cNvSpPr>
          <p:nvPr>
            <p:ph type="title"/>
          </p:nvPr>
        </p:nvSpPr>
        <p:spPr>
          <a:xfrm>
            <a:off x="838200" y="365125"/>
            <a:ext cx="10515600" cy="827067"/>
          </a:xfrm>
        </p:spPr>
        <p:txBody>
          <a:bodyPr/>
          <a:lstStyle/>
          <a:p>
            <a:r>
              <a:rPr lang="en-IN" dirty="0"/>
              <a:t>Example</a:t>
            </a:r>
          </a:p>
        </p:txBody>
      </p:sp>
      <p:sp>
        <p:nvSpPr>
          <p:cNvPr id="3" name="Content Placeholder 2">
            <a:extLst>
              <a:ext uri="{FF2B5EF4-FFF2-40B4-BE49-F238E27FC236}">
                <a16:creationId xmlns:a16="http://schemas.microsoft.com/office/drawing/2014/main" id="{B7D83BBD-9C13-5D84-551B-DF8C64152851}"/>
              </a:ext>
            </a:extLst>
          </p:cNvPr>
          <p:cNvSpPr>
            <a:spLocks noGrp="1"/>
          </p:cNvSpPr>
          <p:nvPr>
            <p:ph idx="1"/>
          </p:nvPr>
        </p:nvSpPr>
        <p:spPr>
          <a:xfrm>
            <a:off x="838200" y="1088020"/>
            <a:ext cx="10515600" cy="5088943"/>
          </a:xfrm>
        </p:spPr>
        <p:txBody>
          <a:bodyPr>
            <a:normAutofit fontScale="77500" lnSpcReduction="20000"/>
          </a:bodyPr>
          <a:lstStyle/>
          <a:p>
            <a:r>
              <a:rPr lang="en-IN" sz="1500" dirty="0"/>
              <a:t>//Asynchronous</a:t>
            </a:r>
          </a:p>
          <a:p>
            <a:r>
              <a:rPr lang="en-IN" sz="1500" dirty="0"/>
              <a:t>var fs = require('fs');</a:t>
            </a:r>
          </a:p>
          <a:p>
            <a:endParaRPr lang="en-IN" sz="1500" dirty="0"/>
          </a:p>
          <a:p>
            <a:r>
              <a:rPr lang="en-IN" sz="1500" dirty="0"/>
              <a:t>// Check if 'file1.txt' exists</a:t>
            </a:r>
          </a:p>
          <a:p>
            <a:r>
              <a:rPr lang="en-IN" sz="1500" dirty="0" err="1"/>
              <a:t>fs.exists</a:t>
            </a:r>
            <a:r>
              <a:rPr lang="en-IN" sz="1500" dirty="0"/>
              <a:t>('file1.txt', function (exists) {</a:t>
            </a:r>
          </a:p>
          <a:p>
            <a:r>
              <a:rPr lang="en-IN" sz="1500" dirty="0"/>
              <a:t>  if (exists) {</a:t>
            </a:r>
          </a:p>
          <a:p>
            <a:r>
              <a:rPr lang="en-IN" sz="1500" dirty="0"/>
              <a:t>    console.log('File exists.');</a:t>
            </a:r>
          </a:p>
          <a:p>
            <a:r>
              <a:rPr lang="en-IN" sz="1500" dirty="0"/>
              <a:t>  } else {</a:t>
            </a:r>
          </a:p>
          <a:p>
            <a:r>
              <a:rPr lang="en-IN" sz="1500" dirty="0"/>
              <a:t>    console.log('File does not exist.');</a:t>
            </a:r>
          </a:p>
          <a:p>
            <a:r>
              <a:rPr lang="en-IN" sz="1500" dirty="0"/>
              <a:t>  }</a:t>
            </a:r>
          </a:p>
          <a:p>
            <a:r>
              <a:rPr lang="en-IN" sz="1500" dirty="0"/>
              <a:t>});</a:t>
            </a:r>
          </a:p>
          <a:p>
            <a:r>
              <a:rPr lang="en-IN" sz="1500" dirty="0"/>
              <a:t>//</a:t>
            </a:r>
            <a:r>
              <a:rPr lang="en-IN" sz="1100" dirty="0"/>
              <a:t>Synchronous</a:t>
            </a:r>
            <a:endParaRPr lang="en-IN" sz="1500" dirty="0"/>
          </a:p>
          <a:p>
            <a:r>
              <a:rPr lang="en-IN" sz="1500" dirty="0"/>
              <a:t>var fs = require('fs');</a:t>
            </a:r>
          </a:p>
          <a:p>
            <a:endParaRPr lang="en-IN" sz="1500" dirty="0"/>
          </a:p>
          <a:p>
            <a:r>
              <a:rPr lang="en-IN" sz="1500" dirty="0"/>
              <a:t>// Check if 'file1.txt' exists</a:t>
            </a:r>
          </a:p>
          <a:p>
            <a:r>
              <a:rPr lang="en-IN" sz="1500" dirty="0"/>
              <a:t>if (</a:t>
            </a:r>
            <a:r>
              <a:rPr lang="en-IN" sz="1500" dirty="0" err="1"/>
              <a:t>fs.existsSync</a:t>
            </a:r>
            <a:r>
              <a:rPr lang="en-IN" sz="1500" dirty="0"/>
              <a:t>('file1.txt')) {</a:t>
            </a:r>
          </a:p>
          <a:p>
            <a:r>
              <a:rPr lang="en-IN" sz="1500" dirty="0"/>
              <a:t>  console.log('File exists.');</a:t>
            </a:r>
          </a:p>
          <a:p>
            <a:r>
              <a:rPr lang="en-IN" sz="1500" dirty="0"/>
              <a:t>} else {</a:t>
            </a:r>
          </a:p>
          <a:p>
            <a:r>
              <a:rPr lang="en-IN" sz="1500" dirty="0"/>
              <a:t>  console.log('File does not exist.');</a:t>
            </a:r>
          </a:p>
          <a:p>
            <a:r>
              <a:rPr lang="en-IN" sz="1500" dirty="0"/>
              <a:t>}</a:t>
            </a:r>
          </a:p>
          <a:p>
            <a:endParaRPr lang="en-IN" sz="1500" dirty="0"/>
          </a:p>
          <a:p>
            <a:endParaRPr lang="en-IN" dirty="0"/>
          </a:p>
        </p:txBody>
      </p:sp>
    </p:spTree>
    <p:extLst>
      <p:ext uri="{BB962C8B-B14F-4D97-AF65-F5344CB8AC3E}">
        <p14:creationId xmlns:p14="http://schemas.microsoft.com/office/powerpoint/2010/main" val="668405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196645" y="147485"/>
            <a:ext cx="11157155" cy="475306"/>
          </a:xfrm>
        </p:spPr>
        <p:txBody>
          <a:bodyPr>
            <a:normAutofit fontScale="90000"/>
          </a:bodyPr>
          <a:lstStyle/>
          <a:p>
            <a:pPr algn="just"/>
            <a:r>
              <a:rPr lang="en-US" b="1" dirty="0"/>
              <a:t>Getting File Info</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68826" y="622791"/>
            <a:ext cx="11946193" cy="6235209"/>
          </a:xfrm>
        </p:spPr>
        <p:txBody>
          <a:bodyPr>
            <a:noAutofit/>
          </a:bodyPr>
          <a:lstStyle/>
          <a:p>
            <a:pPr algn="just"/>
            <a:r>
              <a:rPr lang="en-US" sz="2200" dirty="0">
                <a:latin typeface="Times New Roman" panose="02020603050405020304" pitchFamily="18" charset="0"/>
                <a:cs typeface="Times New Roman" panose="02020603050405020304" pitchFamily="18" charset="0"/>
              </a:rPr>
              <a:t>To get basic information about file system objects such as </a:t>
            </a:r>
            <a:r>
              <a:rPr lang="en-US" sz="2200" dirty="0">
                <a:solidFill>
                  <a:srgbClr val="FF0000"/>
                </a:solidFill>
                <a:latin typeface="Times New Roman" panose="02020603050405020304" pitchFamily="18" charset="0"/>
                <a:cs typeface="Times New Roman" panose="02020603050405020304" pitchFamily="18" charset="0"/>
              </a:rPr>
              <a:t>file size, the mode, modify time, whether the entry is a file or folder,</a:t>
            </a:r>
            <a:r>
              <a:rPr lang="en-US" sz="2200" dirty="0">
                <a:latin typeface="Times New Roman" panose="02020603050405020304" pitchFamily="18" charset="0"/>
                <a:cs typeface="Times New Roman" panose="02020603050405020304" pitchFamily="18" charset="0"/>
              </a:rPr>
              <a:t> and so on. This information can be obtained using one of the following calls:   </a:t>
            </a:r>
            <a:r>
              <a:rPr lang="en-US" sz="2200" dirty="0" err="1">
                <a:solidFill>
                  <a:srgbClr val="FF0000"/>
                </a:solidFill>
                <a:latin typeface="Times New Roman" panose="02020603050405020304" pitchFamily="18" charset="0"/>
                <a:cs typeface="Times New Roman" panose="02020603050405020304" pitchFamily="18" charset="0"/>
              </a:rPr>
              <a:t>fs.stats</a:t>
            </a:r>
            <a:r>
              <a:rPr lang="en-US" sz="2200" dirty="0">
                <a:solidFill>
                  <a:srgbClr val="FF0000"/>
                </a:solidFill>
                <a:latin typeface="Times New Roman" panose="02020603050405020304" pitchFamily="18" charset="0"/>
                <a:cs typeface="Times New Roman" panose="02020603050405020304" pitchFamily="18" charset="0"/>
              </a:rPr>
              <a:t>(path, callback) 	</a:t>
            </a:r>
          </a:p>
          <a:p>
            <a:pPr algn="just"/>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fs.statsSync</a:t>
            </a:r>
            <a:r>
              <a:rPr lang="en-US" sz="2200" dirty="0">
                <a:solidFill>
                  <a:srgbClr val="FF0000"/>
                </a:solidFill>
                <a:latin typeface="Times New Roman" panose="02020603050405020304" pitchFamily="18" charset="0"/>
                <a:cs typeface="Times New Roman" panose="02020603050405020304" pitchFamily="18" charset="0"/>
              </a:rPr>
              <a:t>(path)</a:t>
            </a:r>
          </a:p>
          <a:p>
            <a:pPr algn="just"/>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fs.statsSync</a:t>
            </a:r>
            <a:r>
              <a:rPr lang="en-US" sz="2200" dirty="0">
                <a:latin typeface="Times New Roman" panose="02020603050405020304" pitchFamily="18" charset="0"/>
                <a:cs typeface="Times New Roman" panose="02020603050405020304" pitchFamily="18" charset="0"/>
              </a:rPr>
              <a:t>() method returns a Stats object, whereas the </a:t>
            </a:r>
            <a:r>
              <a:rPr lang="en-US" sz="2200" dirty="0" err="1">
                <a:latin typeface="Times New Roman" panose="02020603050405020304" pitchFamily="18" charset="0"/>
                <a:cs typeface="Times New Roman" panose="02020603050405020304" pitchFamily="18" charset="0"/>
              </a:rPr>
              <a:t>fs.stats</a:t>
            </a:r>
            <a:r>
              <a:rPr lang="en-US" sz="2200" dirty="0">
                <a:latin typeface="Times New Roman" panose="02020603050405020304" pitchFamily="18" charset="0"/>
                <a:cs typeface="Times New Roman" panose="02020603050405020304" pitchFamily="18" charset="0"/>
              </a:rPr>
              <a:t>() method is executed and the Stats object is passed to the callback function as the second parameter. </a:t>
            </a:r>
          </a:p>
          <a:p>
            <a:pPr algn="just"/>
            <a:r>
              <a:rPr lang="en-US" sz="2200" dirty="0"/>
              <a:t>Attributes and methods of Stats objects for file system entries</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EF68A39-C60F-A5AE-7BEE-366C095404E3}"/>
              </a:ext>
            </a:extLst>
          </p:cNvPr>
          <p:cNvGraphicFramePr>
            <a:graphicFrameLocks noGrp="1"/>
          </p:cNvGraphicFramePr>
          <p:nvPr/>
        </p:nvGraphicFramePr>
        <p:xfrm>
          <a:off x="1501058" y="3226892"/>
          <a:ext cx="8128000" cy="3745737"/>
        </p:xfrm>
        <a:graphic>
          <a:graphicData uri="http://schemas.openxmlformats.org/drawingml/2006/table">
            <a:tbl>
              <a:tblPr firstRow="1" bandRow="1">
                <a:tableStyleId>{5C22544A-7EE6-4342-B048-85BDC9FD1C3A}</a:tableStyleId>
              </a:tblPr>
              <a:tblGrid>
                <a:gridCol w="2736645">
                  <a:extLst>
                    <a:ext uri="{9D8B030D-6E8A-4147-A177-3AD203B41FA5}">
                      <a16:colId xmlns:a16="http://schemas.microsoft.com/office/drawing/2014/main" val="3635655456"/>
                    </a:ext>
                  </a:extLst>
                </a:gridCol>
                <a:gridCol w="5391355">
                  <a:extLst>
                    <a:ext uri="{9D8B030D-6E8A-4147-A177-3AD203B41FA5}">
                      <a16:colId xmlns:a16="http://schemas.microsoft.com/office/drawing/2014/main" val="764063723"/>
                    </a:ext>
                  </a:extLst>
                </a:gridCol>
              </a:tblGrid>
              <a:tr h="416193">
                <a:tc>
                  <a:txBody>
                    <a:bodyPr/>
                    <a:lstStyle/>
                    <a:p>
                      <a:r>
                        <a:rPr lang="en-US" dirty="0"/>
                        <a:t>Attribute/Method</a:t>
                      </a:r>
                    </a:p>
                  </a:txBody>
                  <a:tcPr/>
                </a:tc>
                <a:tc>
                  <a:txBody>
                    <a:bodyPr/>
                    <a:lstStyle/>
                    <a:p>
                      <a:r>
                        <a:rPr lang="en-US" dirty="0"/>
                        <a:t>Description</a:t>
                      </a:r>
                    </a:p>
                  </a:txBody>
                  <a:tcPr/>
                </a:tc>
                <a:extLst>
                  <a:ext uri="{0D108BD9-81ED-4DB2-BD59-A6C34878D82A}">
                    <a16:rowId xmlns:a16="http://schemas.microsoft.com/office/drawing/2014/main" val="581296832"/>
                  </a:ext>
                </a:extLst>
              </a:tr>
              <a:tr h="416193">
                <a:tc>
                  <a:txBody>
                    <a:bodyPr/>
                    <a:lstStyle/>
                    <a:p>
                      <a:r>
                        <a:rPr lang="en-US" dirty="0" err="1"/>
                        <a:t>isFile</a:t>
                      </a:r>
                      <a:r>
                        <a:rPr lang="en-US" dirty="0"/>
                        <a:t>()</a:t>
                      </a:r>
                    </a:p>
                  </a:txBody>
                  <a:tcPr/>
                </a:tc>
                <a:tc>
                  <a:txBody>
                    <a:bodyPr/>
                    <a:lstStyle/>
                    <a:p>
                      <a:r>
                        <a:rPr lang="en-US" dirty="0"/>
                        <a:t>Returns true if the entry is a file</a:t>
                      </a:r>
                    </a:p>
                  </a:txBody>
                  <a:tcPr/>
                </a:tc>
                <a:extLst>
                  <a:ext uri="{0D108BD9-81ED-4DB2-BD59-A6C34878D82A}">
                    <a16:rowId xmlns:a16="http://schemas.microsoft.com/office/drawing/2014/main" val="3676026102"/>
                  </a:ext>
                </a:extLst>
              </a:tr>
              <a:tr h="416193">
                <a:tc>
                  <a:txBody>
                    <a:bodyPr/>
                    <a:lstStyle/>
                    <a:p>
                      <a:r>
                        <a:rPr lang="en-US" dirty="0" err="1"/>
                        <a:t>isDirectory</a:t>
                      </a:r>
                      <a:r>
                        <a:rPr lang="en-US" dirty="0"/>
                        <a:t>()</a:t>
                      </a:r>
                    </a:p>
                  </a:txBody>
                  <a:tcPr/>
                </a:tc>
                <a:tc>
                  <a:txBody>
                    <a:bodyPr/>
                    <a:lstStyle/>
                    <a:p>
                      <a:r>
                        <a:rPr lang="en-US" dirty="0"/>
                        <a:t>Returns true if the entry is a directory</a:t>
                      </a:r>
                    </a:p>
                  </a:txBody>
                  <a:tcPr/>
                </a:tc>
                <a:extLst>
                  <a:ext uri="{0D108BD9-81ED-4DB2-BD59-A6C34878D82A}">
                    <a16:rowId xmlns:a16="http://schemas.microsoft.com/office/drawing/2014/main" val="2313545859"/>
                  </a:ext>
                </a:extLst>
              </a:tr>
              <a:tr h="416193">
                <a:tc>
                  <a:txBody>
                    <a:bodyPr/>
                    <a:lstStyle/>
                    <a:p>
                      <a:r>
                        <a:rPr lang="en-US" dirty="0"/>
                        <a:t>dev</a:t>
                      </a:r>
                    </a:p>
                  </a:txBody>
                  <a:tcPr/>
                </a:tc>
                <a:tc>
                  <a:txBody>
                    <a:bodyPr/>
                    <a:lstStyle/>
                    <a:p>
                      <a:r>
                        <a:rPr lang="en-US" dirty="0"/>
                        <a:t>Specifies the device ID on which the file is located </a:t>
                      </a:r>
                    </a:p>
                  </a:txBody>
                  <a:tcPr/>
                </a:tc>
                <a:extLst>
                  <a:ext uri="{0D108BD9-81ED-4DB2-BD59-A6C34878D82A}">
                    <a16:rowId xmlns:a16="http://schemas.microsoft.com/office/drawing/2014/main" val="4291743697"/>
                  </a:ext>
                </a:extLst>
              </a:tr>
              <a:tr h="416193">
                <a:tc>
                  <a:txBody>
                    <a:bodyPr/>
                    <a:lstStyle/>
                    <a:p>
                      <a:r>
                        <a:rPr lang="en-US" dirty="0"/>
                        <a:t>mode</a:t>
                      </a:r>
                    </a:p>
                  </a:txBody>
                  <a:tcPr/>
                </a:tc>
                <a:tc>
                  <a:txBody>
                    <a:bodyPr/>
                    <a:lstStyle/>
                    <a:p>
                      <a:r>
                        <a:rPr lang="en-US" dirty="0"/>
                        <a:t>Specifies the access mode of the file</a:t>
                      </a:r>
                    </a:p>
                  </a:txBody>
                  <a:tcPr/>
                </a:tc>
                <a:extLst>
                  <a:ext uri="{0D108BD9-81ED-4DB2-BD59-A6C34878D82A}">
                    <a16:rowId xmlns:a16="http://schemas.microsoft.com/office/drawing/2014/main" val="1221005464"/>
                  </a:ext>
                </a:extLst>
              </a:tr>
              <a:tr h="416193">
                <a:tc>
                  <a:txBody>
                    <a:bodyPr/>
                    <a:lstStyle/>
                    <a:p>
                      <a:r>
                        <a:rPr lang="en-US" dirty="0"/>
                        <a:t>size</a:t>
                      </a:r>
                    </a:p>
                  </a:txBody>
                  <a:tcPr/>
                </a:tc>
                <a:tc>
                  <a:txBody>
                    <a:bodyPr/>
                    <a:lstStyle/>
                    <a:p>
                      <a:r>
                        <a:rPr lang="en-US" dirty="0"/>
                        <a:t>Specifies the number of bytes in the file</a:t>
                      </a:r>
                    </a:p>
                  </a:txBody>
                  <a:tcPr/>
                </a:tc>
                <a:extLst>
                  <a:ext uri="{0D108BD9-81ED-4DB2-BD59-A6C34878D82A}">
                    <a16:rowId xmlns:a16="http://schemas.microsoft.com/office/drawing/2014/main" val="2433557736"/>
                  </a:ext>
                </a:extLst>
              </a:tr>
              <a:tr h="416193">
                <a:tc>
                  <a:txBody>
                    <a:bodyPr/>
                    <a:lstStyle/>
                    <a:p>
                      <a:r>
                        <a:rPr lang="en-US" dirty="0" err="1"/>
                        <a:t>atime</a:t>
                      </a:r>
                      <a:endParaRPr lang="en-US" dirty="0"/>
                    </a:p>
                  </a:txBody>
                  <a:tcPr/>
                </a:tc>
                <a:tc>
                  <a:txBody>
                    <a:bodyPr/>
                    <a:lstStyle/>
                    <a:p>
                      <a:r>
                        <a:rPr lang="en-US" dirty="0"/>
                        <a:t>Specifies the time the file was last accessed</a:t>
                      </a:r>
                    </a:p>
                  </a:txBody>
                  <a:tcPr/>
                </a:tc>
                <a:extLst>
                  <a:ext uri="{0D108BD9-81ED-4DB2-BD59-A6C34878D82A}">
                    <a16:rowId xmlns:a16="http://schemas.microsoft.com/office/drawing/2014/main" val="2506511694"/>
                  </a:ext>
                </a:extLst>
              </a:tr>
              <a:tr h="416193">
                <a:tc>
                  <a:txBody>
                    <a:bodyPr/>
                    <a:lstStyle/>
                    <a:p>
                      <a:r>
                        <a:rPr lang="en-US" dirty="0" err="1"/>
                        <a:t>mtime</a:t>
                      </a:r>
                      <a:endParaRPr lang="en-US" dirty="0"/>
                    </a:p>
                  </a:txBody>
                  <a:tcPr/>
                </a:tc>
                <a:tc>
                  <a:txBody>
                    <a:bodyPr/>
                    <a:lstStyle/>
                    <a:p>
                      <a:r>
                        <a:rPr lang="en-US" dirty="0"/>
                        <a:t>Specifies the time the file was last modified</a:t>
                      </a:r>
                    </a:p>
                  </a:txBody>
                  <a:tcPr/>
                </a:tc>
                <a:extLst>
                  <a:ext uri="{0D108BD9-81ED-4DB2-BD59-A6C34878D82A}">
                    <a16:rowId xmlns:a16="http://schemas.microsoft.com/office/drawing/2014/main" val="593046349"/>
                  </a:ext>
                </a:extLst>
              </a:tr>
              <a:tr h="416193">
                <a:tc>
                  <a:txBody>
                    <a:bodyPr/>
                    <a:lstStyle/>
                    <a:p>
                      <a:r>
                        <a:rPr lang="en-US" dirty="0" err="1"/>
                        <a:t>ctime</a:t>
                      </a:r>
                      <a:endParaRPr lang="en-US" dirty="0"/>
                    </a:p>
                  </a:txBody>
                  <a:tcPr/>
                </a:tc>
                <a:tc>
                  <a:txBody>
                    <a:bodyPr/>
                    <a:lstStyle/>
                    <a:p>
                      <a:r>
                        <a:rPr lang="en-US" dirty="0"/>
                        <a:t>Specifies the time the file was created</a:t>
                      </a:r>
                    </a:p>
                  </a:txBody>
                  <a:tcPr/>
                </a:tc>
                <a:extLst>
                  <a:ext uri="{0D108BD9-81ED-4DB2-BD59-A6C34878D82A}">
                    <a16:rowId xmlns:a16="http://schemas.microsoft.com/office/drawing/2014/main" val="2314624188"/>
                  </a:ext>
                </a:extLst>
              </a:tr>
            </a:tbl>
          </a:graphicData>
        </a:graphic>
      </p:graphicFrame>
    </p:spTree>
    <p:extLst>
      <p:ext uri="{BB962C8B-B14F-4D97-AF65-F5344CB8AC3E}">
        <p14:creationId xmlns:p14="http://schemas.microsoft.com/office/powerpoint/2010/main" val="19849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C504-85FB-8D86-5117-B7AD67A78C91}"/>
              </a:ext>
            </a:extLst>
          </p:cNvPr>
          <p:cNvSpPr>
            <a:spLocks noGrp="1"/>
          </p:cNvSpPr>
          <p:nvPr>
            <p:ph type="title"/>
          </p:nvPr>
        </p:nvSpPr>
        <p:spPr/>
        <p:txBody>
          <a:bodyPr/>
          <a:lstStyle/>
          <a:p>
            <a:pPr algn="l">
              <a:spcBef>
                <a:spcPts val="1800"/>
              </a:spcBef>
              <a:spcAft>
                <a:spcPts val="1200"/>
              </a:spcAft>
            </a:pPr>
            <a:r>
              <a:rPr lang="en-US" b="1" i="0" dirty="0">
                <a:solidFill>
                  <a:srgbClr val="1F2328"/>
                </a:solidFill>
                <a:effectLst/>
              </a:rPr>
              <a:t>Uses of File System Module</a:t>
            </a:r>
          </a:p>
        </p:txBody>
      </p:sp>
      <p:sp>
        <p:nvSpPr>
          <p:cNvPr id="3" name="Content Placeholder 2">
            <a:extLst>
              <a:ext uri="{FF2B5EF4-FFF2-40B4-BE49-F238E27FC236}">
                <a16:creationId xmlns:a16="http://schemas.microsoft.com/office/drawing/2014/main" id="{51D0AEA4-AC4E-A898-1685-C2BCBD8D9CDB}"/>
              </a:ext>
            </a:extLst>
          </p:cNvPr>
          <p:cNvSpPr>
            <a:spLocks noGrp="1"/>
          </p:cNvSpPr>
          <p:nvPr>
            <p:ph idx="1"/>
          </p:nvPr>
        </p:nvSpPr>
        <p:spPr/>
        <p:txBody>
          <a:bodyPr/>
          <a:lstStyle/>
          <a:p>
            <a:r>
              <a:rPr lang="en-IN" b="0" i="0" dirty="0">
                <a:solidFill>
                  <a:srgbClr val="1F2328"/>
                </a:solidFill>
                <a:effectLst/>
                <a:latin typeface="-apple-system"/>
              </a:rPr>
              <a:t>Reading and writing files</a:t>
            </a:r>
          </a:p>
          <a:p>
            <a:r>
              <a:rPr lang="en-IN" b="0" i="0" dirty="0">
                <a:solidFill>
                  <a:srgbClr val="1F2328"/>
                </a:solidFill>
                <a:effectLst/>
                <a:latin typeface="-apple-system"/>
              </a:rPr>
              <a:t>Creating and deleting directories</a:t>
            </a:r>
          </a:p>
          <a:p>
            <a:r>
              <a:rPr lang="en-IN" b="0" i="0" dirty="0">
                <a:solidFill>
                  <a:srgbClr val="1F2328"/>
                </a:solidFill>
                <a:effectLst/>
                <a:latin typeface="-apple-system"/>
              </a:rPr>
              <a:t>Updating file content</a:t>
            </a:r>
          </a:p>
          <a:p>
            <a:r>
              <a:rPr lang="en-US" b="0" i="0" dirty="0">
                <a:solidFill>
                  <a:srgbClr val="1F2328"/>
                </a:solidFill>
                <a:effectLst/>
                <a:latin typeface="-apple-system"/>
              </a:rPr>
              <a:t>Checking file permissions and stats</a:t>
            </a:r>
          </a:p>
          <a:p>
            <a:r>
              <a:rPr lang="en-IN" b="0" i="0" dirty="0">
                <a:solidFill>
                  <a:srgbClr val="1F2328"/>
                </a:solidFill>
                <a:effectLst/>
                <a:latin typeface="-apple-system"/>
              </a:rPr>
              <a:t>Watching files for changes</a:t>
            </a:r>
          </a:p>
          <a:p>
            <a:r>
              <a:rPr lang="en-US" b="0" i="0" dirty="0">
                <a:solidFill>
                  <a:srgbClr val="1F2328"/>
                </a:solidFill>
                <a:effectLst/>
                <a:latin typeface="-apple-system"/>
              </a:rPr>
              <a:t>Handling file streams for efficient I/O operations</a:t>
            </a:r>
          </a:p>
          <a:p>
            <a:r>
              <a:rPr lang="en-US" b="0" i="0" dirty="0">
                <a:solidFill>
                  <a:srgbClr val="1F2328"/>
                </a:solidFill>
                <a:effectLst/>
                <a:latin typeface="-apple-system"/>
              </a:rPr>
              <a:t>Essential for server-side applications that manage data in files</a:t>
            </a:r>
          </a:p>
          <a:p>
            <a:endParaRPr lang="en-IN" dirty="0"/>
          </a:p>
        </p:txBody>
      </p:sp>
    </p:spTree>
    <p:extLst>
      <p:ext uri="{BB962C8B-B14F-4D97-AF65-F5344CB8AC3E}">
        <p14:creationId xmlns:p14="http://schemas.microsoft.com/office/powerpoint/2010/main" val="1259271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4632-F8CD-8E48-4E80-1BFD8144178D}"/>
              </a:ext>
            </a:extLst>
          </p:cNvPr>
          <p:cNvSpPr>
            <a:spLocks noGrp="1"/>
          </p:cNvSpPr>
          <p:nvPr>
            <p:ph type="title"/>
          </p:nvPr>
        </p:nvSpPr>
        <p:spPr>
          <a:xfrm>
            <a:off x="838200" y="365126"/>
            <a:ext cx="10515600" cy="433528"/>
          </a:xfrm>
        </p:spPr>
        <p:txBody>
          <a:bodyPr>
            <a:normAutofit fontScale="90000"/>
          </a:bodyPr>
          <a:lstStyle/>
          <a:p>
            <a:r>
              <a:rPr lang="en-IN" dirty="0"/>
              <a:t>Examples</a:t>
            </a:r>
          </a:p>
        </p:txBody>
      </p:sp>
      <p:sp>
        <p:nvSpPr>
          <p:cNvPr id="3" name="Content Placeholder 2">
            <a:extLst>
              <a:ext uri="{FF2B5EF4-FFF2-40B4-BE49-F238E27FC236}">
                <a16:creationId xmlns:a16="http://schemas.microsoft.com/office/drawing/2014/main" id="{DA6E8638-EC63-3373-4B25-994EA0E66F1E}"/>
              </a:ext>
            </a:extLst>
          </p:cNvPr>
          <p:cNvSpPr>
            <a:spLocks noGrp="1"/>
          </p:cNvSpPr>
          <p:nvPr>
            <p:ph idx="1"/>
          </p:nvPr>
        </p:nvSpPr>
        <p:spPr>
          <a:xfrm>
            <a:off x="838200" y="798654"/>
            <a:ext cx="10515600" cy="5378309"/>
          </a:xfrm>
        </p:spPr>
        <p:txBody>
          <a:bodyPr>
            <a:noAutofit/>
          </a:bodyPr>
          <a:lstStyle/>
          <a:p>
            <a:r>
              <a:rPr lang="en-IN" sz="1000" dirty="0"/>
              <a:t>//Asynchronous</a:t>
            </a:r>
          </a:p>
          <a:p>
            <a:r>
              <a:rPr lang="en-IN" sz="1000" dirty="0"/>
              <a:t>var fs = require('fs');</a:t>
            </a:r>
          </a:p>
          <a:p>
            <a:endParaRPr lang="en-IN" sz="1000" dirty="0"/>
          </a:p>
          <a:p>
            <a:r>
              <a:rPr lang="en-IN" sz="1000" dirty="0" err="1"/>
              <a:t>fs.stat</a:t>
            </a:r>
            <a:r>
              <a:rPr lang="en-IN" sz="1000" dirty="0"/>
              <a:t>('file1.txt', function (err, stats) {</a:t>
            </a:r>
          </a:p>
          <a:p>
            <a:r>
              <a:rPr lang="en-IN" sz="1000" dirty="0"/>
              <a:t>  if (err) {</a:t>
            </a:r>
          </a:p>
          <a:p>
            <a:r>
              <a:rPr lang="en-IN" sz="1000" dirty="0"/>
              <a:t>    return </a:t>
            </a:r>
            <a:r>
              <a:rPr lang="en-IN" sz="1000" dirty="0" err="1"/>
              <a:t>console.error</a:t>
            </a:r>
            <a:r>
              <a:rPr lang="en-IN" sz="1000" dirty="0"/>
              <a:t>('Error getting file stats:', err);</a:t>
            </a:r>
          </a:p>
          <a:p>
            <a:r>
              <a:rPr lang="en-IN" sz="1000" dirty="0"/>
              <a:t>  }</a:t>
            </a:r>
          </a:p>
          <a:p>
            <a:r>
              <a:rPr lang="en-IN" sz="1000" dirty="0"/>
              <a:t>  console.log('File Stats:', stats);</a:t>
            </a:r>
          </a:p>
          <a:p>
            <a:r>
              <a:rPr lang="en-IN" sz="1000" dirty="0"/>
              <a:t>  console.log('Is File:', </a:t>
            </a:r>
            <a:r>
              <a:rPr lang="en-IN" sz="1000" dirty="0" err="1"/>
              <a:t>stats.isFile</a:t>
            </a:r>
            <a:r>
              <a:rPr lang="en-IN" sz="1000" dirty="0"/>
              <a:t>());</a:t>
            </a:r>
          </a:p>
          <a:p>
            <a:r>
              <a:rPr lang="en-IN" sz="1000" dirty="0"/>
              <a:t>  console.log('Is Directory:', </a:t>
            </a:r>
            <a:r>
              <a:rPr lang="en-IN" sz="1000" dirty="0" err="1"/>
              <a:t>stats.isDirectory</a:t>
            </a:r>
            <a:r>
              <a:rPr lang="en-IN" sz="1000" dirty="0"/>
              <a:t>());</a:t>
            </a:r>
          </a:p>
          <a:p>
            <a:r>
              <a:rPr lang="en-IN" sz="1000" dirty="0"/>
              <a:t>});</a:t>
            </a:r>
          </a:p>
          <a:p>
            <a:r>
              <a:rPr lang="en-IN" sz="1000" dirty="0"/>
              <a:t>//Synchronous</a:t>
            </a:r>
          </a:p>
          <a:p>
            <a:r>
              <a:rPr lang="en-IN" sz="1000" dirty="0"/>
              <a:t>var fs = require('fs');</a:t>
            </a:r>
          </a:p>
          <a:p>
            <a:endParaRPr lang="en-IN" sz="1000" dirty="0"/>
          </a:p>
          <a:p>
            <a:r>
              <a:rPr lang="en-IN" sz="1000" dirty="0"/>
              <a:t>try {</a:t>
            </a:r>
          </a:p>
          <a:p>
            <a:r>
              <a:rPr lang="en-IN" sz="1000" dirty="0"/>
              <a:t>  var stats = </a:t>
            </a:r>
            <a:r>
              <a:rPr lang="en-IN" sz="1000" dirty="0" err="1"/>
              <a:t>fs.statSync</a:t>
            </a:r>
            <a:r>
              <a:rPr lang="en-IN" sz="1000" dirty="0"/>
              <a:t>('file1.txt');</a:t>
            </a:r>
          </a:p>
          <a:p>
            <a:r>
              <a:rPr lang="en-IN" sz="1000" dirty="0"/>
              <a:t>  console.log('File Stats:', stats);</a:t>
            </a:r>
          </a:p>
          <a:p>
            <a:r>
              <a:rPr lang="en-IN" sz="1000" dirty="0"/>
              <a:t>  console.log('Is File:', </a:t>
            </a:r>
            <a:r>
              <a:rPr lang="en-IN" sz="1000" dirty="0" err="1"/>
              <a:t>stats.isFile</a:t>
            </a:r>
            <a:r>
              <a:rPr lang="en-IN" sz="1000" dirty="0"/>
              <a:t>());</a:t>
            </a:r>
          </a:p>
          <a:p>
            <a:r>
              <a:rPr lang="en-IN" sz="1000" dirty="0"/>
              <a:t>  console.log('Is Directory:', </a:t>
            </a:r>
            <a:r>
              <a:rPr lang="en-IN" sz="1000" dirty="0" err="1"/>
              <a:t>stats.isDirectory</a:t>
            </a:r>
            <a:r>
              <a:rPr lang="en-IN" sz="1000" dirty="0"/>
              <a:t>());</a:t>
            </a:r>
          </a:p>
          <a:p>
            <a:r>
              <a:rPr lang="en-IN" sz="1000" dirty="0"/>
              <a:t>} catch (err) {</a:t>
            </a:r>
          </a:p>
          <a:p>
            <a:r>
              <a:rPr lang="en-IN" sz="1000" dirty="0"/>
              <a:t>  </a:t>
            </a:r>
            <a:r>
              <a:rPr lang="en-IN" sz="1000" dirty="0" err="1"/>
              <a:t>console.error</a:t>
            </a:r>
            <a:r>
              <a:rPr lang="en-IN" sz="1000" dirty="0"/>
              <a:t>('Error getting file stats:', err);</a:t>
            </a:r>
          </a:p>
          <a:p>
            <a:r>
              <a:rPr lang="en-IN" sz="1000" dirty="0"/>
              <a:t>}</a:t>
            </a:r>
          </a:p>
          <a:p>
            <a:endParaRPr lang="en-IN" sz="1000" dirty="0"/>
          </a:p>
        </p:txBody>
      </p:sp>
    </p:spTree>
    <p:extLst>
      <p:ext uri="{BB962C8B-B14F-4D97-AF65-F5344CB8AC3E}">
        <p14:creationId xmlns:p14="http://schemas.microsoft.com/office/powerpoint/2010/main" val="1860576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196645" y="147485"/>
            <a:ext cx="11157155" cy="475306"/>
          </a:xfrm>
        </p:spPr>
        <p:txBody>
          <a:bodyPr>
            <a:normAutofit fontScale="90000"/>
          </a:bodyPr>
          <a:lstStyle/>
          <a:p>
            <a:pPr algn="just"/>
            <a:r>
              <a:rPr lang="en-US" sz="4400" b="1" dirty="0">
                <a:latin typeface="Times New Roman" panose="02020603050405020304" pitchFamily="18" charset="0"/>
                <a:cs typeface="Times New Roman" panose="02020603050405020304" pitchFamily="18" charset="0"/>
              </a:rPr>
              <a:t>Truncating Files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68826" y="622791"/>
            <a:ext cx="11946193" cy="6235209"/>
          </a:xfrm>
        </p:spPr>
        <p:txBody>
          <a:bodyPr>
            <a:noAutofit/>
          </a:bodyPr>
          <a:lstStyle/>
          <a:p>
            <a:pPr algn="just"/>
            <a:r>
              <a:rPr lang="en-US" sz="2400" dirty="0">
                <a:latin typeface="Times New Roman" panose="02020603050405020304" pitchFamily="18" charset="0"/>
                <a:cs typeface="Times New Roman" panose="02020603050405020304" pitchFamily="18" charset="0"/>
              </a:rPr>
              <a:t>Truncating a file means reducing the size of the file by setting the end to a smaller value than the current size. </a:t>
            </a:r>
          </a:p>
          <a:p>
            <a:pPr algn="just"/>
            <a:r>
              <a:rPr lang="en-US" sz="2400" dirty="0">
                <a:latin typeface="Times New Roman" panose="02020603050405020304" pitchFamily="18" charset="0"/>
                <a:cs typeface="Times New Roman" panose="02020603050405020304" pitchFamily="18" charset="0"/>
              </a:rPr>
              <a:t>You might want to truncate a file that grows continuously but does not contain critical data, such as a temporary log. </a:t>
            </a:r>
          </a:p>
          <a:p>
            <a:pPr algn="just"/>
            <a:r>
              <a:rPr lang="en-US" sz="2400" dirty="0">
                <a:latin typeface="Times New Roman" panose="02020603050405020304" pitchFamily="18" charset="0"/>
                <a:cs typeface="Times New Roman" panose="02020603050405020304" pitchFamily="18" charset="0"/>
              </a:rPr>
              <a:t>To truncate a file, use one the following fs calls and pass in the number of bytes you want the file to contain when the truncation completes:</a:t>
            </a:r>
          </a:p>
          <a:p>
            <a:pPr algn="just"/>
            <a:r>
              <a:rPr lang="en-US" sz="2400" dirty="0" err="1">
                <a:solidFill>
                  <a:srgbClr val="FF0000"/>
                </a:solidFill>
                <a:latin typeface="Times New Roman" panose="02020603050405020304" pitchFamily="18" charset="0"/>
                <a:cs typeface="Times New Roman" panose="02020603050405020304" pitchFamily="18" charset="0"/>
              </a:rPr>
              <a:t>fs.truncate</a:t>
            </a:r>
            <a:r>
              <a:rPr lang="en-US" sz="2400" dirty="0">
                <a:solidFill>
                  <a:srgbClr val="FF0000"/>
                </a:solidFill>
                <a:latin typeface="Times New Roman" panose="02020603050405020304" pitchFamily="18" charset="0"/>
                <a:cs typeface="Times New Roman" panose="02020603050405020304" pitchFamily="18" charset="0"/>
              </a:rPr>
              <a:t>(path, </a:t>
            </a:r>
            <a:r>
              <a:rPr lang="en-US" sz="2400" dirty="0" err="1">
                <a:solidFill>
                  <a:srgbClr val="FF0000"/>
                </a:solidFill>
                <a:latin typeface="Times New Roman" panose="02020603050405020304" pitchFamily="18" charset="0"/>
                <a:cs typeface="Times New Roman" panose="02020603050405020304" pitchFamily="18" charset="0"/>
              </a:rPr>
              <a:t>len</a:t>
            </a:r>
            <a:r>
              <a:rPr lang="en-US" sz="2400" dirty="0">
                <a:solidFill>
                  <a:srgbClr val="FF0000"/>
                </a:solidFill>
                <a:latin typeface="Times New Roman" panose="02020603050405020304" pitchFamily="18" charset="0"/>
                <a:cs typeface="Times New Roman" panose="02020603050405020304" pitchFamily="18" charset="0"/>
              </a:rPr>
              <a:t>, callback)</a:t>
            </a:r>
          </a:p>
          <a:p>
            <a:pPr algn="just"/>
            <a:r>
              <a:rPr lang="en-US" sz="2400" dirty="0" err="1">
                <a:solidFill>
                  <a:srgbClr val="FF0000"/>
                </a:solidFill>
                <a:latin typeface="Times New Roman" panose="02020603050405020304" pitchFamily="18" charset="0"/>
                <a:cs typeface="Times New Roman" panose="02020603050405020304" pitchFamily="18" charset="0"/>
              </a:rPr>
              <a:t>fs.truncateSync</a:t>
            </a:r>
            <a:r>
              <a:rPr lang="en-US" sz="2400" dirty="0">
                <a:solidFill>
                  <a:srgbClr val="FF0000"/>
                </a:solidFill>
                <a:latin typeface="Times New Roman" panose="02020603050405020304" pitchFamily="18" charset="0"/>
                <a:cs typeface="Times New Roman" panose="02020603050405020304" pitchFamily="18" charset="0"/>
              </a:rPr>
              <a:t>(path, </a:t>
            </a:r>
            <a:r>
              <a:rPr lang="en-US" sz="2400" dirty="0" err="1">
                <a:solidFill>
                  <a:srgbClr val="FF0000"/>
                </a:solidFill>
                <a:latin typeface="Times New Roman" panose="02020603050405020304" pitchFamily="18" charset="0"/>
                <a:cs typeface="Times New Roman" panose="02020603050405020304" pitchFamily="18" charset="0"/>
              </a:rPr>
              <a:t>len</a:t>
            </a:r>
            <a:r>
              <a:rPr lang="en-US" sz="2400" dirty="0">
                <a:solidFill>
                  <a:srgbClr val="FF0000"/>
                </a:solidFill>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truncateSync</a:t>
            </a:r>
            <a:r>
              <a:rPr lang="en-US" sz="2400" dirty="0">
                <a:latin typeface="Times New Roman" panose="02020603050405020304" pitchFamily="18" charset="0"/>
                <a:cs typeface="Times New Roman" panose="02020603050405020304" pitchFamily="18" charset="0"/>
              </a:rPr>
              <a:t>(path) returns true or false based on whether the file is successfully truncated. The asynchronous truncate() call passes an error value to the callback function if an error is encountered when truncating the file.</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08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16EF-2DA3-8483-B08C-AAC5216E302E}"/>
              </a:ext>
            </a:extLst>
          </p:cNvPr>
          <p:cNvSpPr>
            <a:spLocks noGrp="1"/>
          </p:cNvSpPr>
          <p:nvPr>
            <p:ph type="title"/>
          </p:nvPr>
        </p:nvSpPr>
        <p:spPr>
          <a:xfrm>
            <a:off x="838200" y="365126"/>
            <a:ext cx="10515600" cy="641872"/>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A6F37E47-F21C-D313-3036-73240309B76B}"/>
              </a:ext>
            </a:extLst>
          </p:cNvPr>
          <p:cNvSpPr>
            <a:spLocks noGrp="1"/>
          </p:cNvSpPr>
          <p:nvPr>
            <p:ph idx="1"/>
          </p:nvPr>
        </p:nvSpPr>
        <p:spPr>
          <a:xfrm>
            <a:off x="838200" y="1006997"/>
            <a:ext cx="10515600" cy="5169966"/>
          </a:xfrm>
        </p:spPr>
        <p:txBody>
          <a:bodyPr/>
          <a:lstStyle/>
          <a:p>
            <a:r>
              <a:rPr lang="en-IN" sz="1000" dirty="0"/>
              <a:t>//Asynchronous</a:t>
            </a:r>
          </a:p>
          <a:p>
            <a:r>
              <a:rPr lang="en-IN" sz="1000" dirty="0"/>
              <a:t>var fs = require('fs');</a:t>
            </a:r>
          </a:p>
          <a:p>
            <a:endParaRPr lang="en-IN" sz="1000" dirty="0"/>
          </a:p>
          <a:p>
            <a:r>
              <a:rPr lang="en-IN" sz="1000" dirty="0"/>
              <a:t>// Truncate 'file1.txt' to 10 bytes</a:t>
            </a:r>
          </a:p>
          <a:p>
            <a:r>
              <a:rPr lang="en-IN" sz="1000" dirty="0" err="1"/>
              <a:t>fs.truncate</a:t>
            </a:r>
            <a:r>
              <a:rPr lang="en-IN" sz="1000" dirty="0"/>
              <a:t>('file1.txt', 10, function (err) {</a:t>
            </a:r>
          </a:p>
          <a:p>
            <a:r>
              <a:rPr lang="en-IN" sz="1000" dirty="0"/>
              <a:t>  if (err) {</a:t>
            </a:r>
          </a:p>
          <a:p>
            <a:r>
              <a:rPr lang="en-IN" sz="1000" dirty="0"/>
              <a:t>    return </a:t>
            </a:r>
            <a:r>
              <a:rPr lang="en-IN" sz="1000" dirty="0" err="1"/>
              <a:t>console.error</a:t>
            </a:r>
            <a:r>
              <a:rPr lang="en-IN" sz="1000" dirty="0"/>
              <a:t>('Error truncating file:', err);</a:t>
            </a:r>
          </a:p>
          <a:p>
            <a:r>
              <a:rPr lang="en-IN" sz="1000" dirty="0"/>
              <a:t>  }</a:t>
            </a:r>
          </a:p>
          <a:p>
            <a:r>
              <a:rPr lang="en-IN" sz="1000" dirty="0"/>
              <a:t>  console.log('File truncated successfully!');</a:t>
            </a:r>
          </a:p>
          <a:p>
            <a:r>
              <a:rPr lang="en-IN" sz="1000" dirty="0"/>
              <a:t>});</a:t>
            </a:r>
          </a:p>
          <a:p>
            <a:r>
              <a:rPr lang="en-IN" sz="1000" dirty="0"/>
              <a:t>//</a:t>
            </a:r>
            <a:r>
              <a:rPr lang="en-IN" sz="800" dirty="0"/>
              <a:t>Synchronous</a:t>
            </a:r>
            <a:endParaRPr lang="en-IN" sz="1000" dirty="0"/>
          </a:p>
          <a:p>
            <a:r>
              <a:rPr lang="en-IN" sz="1000" dirty="0"/>
              <a:t>var fs = require('fs');</a:t>
            </a:r>
          </a:p>
          <a:p>
            <a:endParaRPr lang="en-IN" sz="1000" dirty="0"/>
          </a:p>
          <a:p>
            <a:r>
              <a:rPr lang="en-IN" sz="1000" dirty="0"/>
              <a:t>try {</a:t>
            </a:r>
          </a:p>
          <a:p>
            <a:r>
              <a:rPr lang="en-IN" sz="1000" dirty="0"/>
              <a:t>  </a:t>
            </a:r>
            <a:r>
              <a:rPr lang="en-IN" sz="1000" dirty="0" err="1"/>
              <a:t>fs.truncateSync</a:t>
            </a:r>
            <a:r>
              <a:rPr lang="en-IN" sz="1000" dirty="0"/>
              <a:t>('file1.txt', 10);</a:t>
            </a:r>
          </a:p>
          <a:p>
            <a:r>
              <a:rPr lang="en-IN" sz="1000" dirty="0"/>
              <a:t>  console.log('File truncated successfully!');</a:t>
            </a:r>
          </a:p>
          <a:p>
            <a:r>
              <a:rPr lang="en-IN" sz="1000" dirty="0"/>
              <a:t>} catch (err) {</a:t>
            </a:r>
          </a:p>
          <a:p>
            <a:r>
              <a:rPr lang="en-IN" sz="1000" dirty="0"/>
              <a:t>  </a:t>
            </a:r>
            <a:r>
              <a:rPr lang="en-IN" sz="1000" dirty="0" err="1"/>
              <a:t>console.error</a:t>
            </a:r>
            <a:r>
              <a:rPr lang="en-IN" sz="1000" dirty="0"/>
              <a:t>('Error truncating file:', err);</a:t>
            </a:r>
          </a:p>
          <a:p>
            <a:r>
              <a:rPr lang="en-IN" sz="1000" dirty="0"/>
              <a:t>}</a:t>
            </a:r>
          </a:p>
          <a:p>
            <a:endParaRPr lang="en-IN" sz="1000" dirty="0"/>
          </a:p>
          <a:p>
            <a:endParaRPr lang="en-IN" dirty="0"/>
          </a:p>
        </p:txBody>
      </p:sp>
    </p:spTree>
    <p:extLst>
      <p:ext uri="{BB962C8B-B14F-4D97-AF65-F5344CB8AC3E}">
        <p14:creationId xmlns:p14="http://schemas.microsoft.com/office/powerpoint/2010/main" val="1436412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196645" y="147485"/>
            <a:ext cx="11157155" cy="475306"/>
          </a:xfrm>
        </p:spPr>
        <p:txBody>
          <a:bodyPr>
            <a:normAutofit fontScale="90000"/>
          </a:bodyPr>
          <a:lstStyle/>
          <a:p>
            <a:pPr algn="just"/>
            <a:r>
              <a:rPr lang="en-US" sz="4400" b="1" dirty="0">
                <a:latin typeface="Times New Roman" panose="02020603050405020304" pitchFamily="18" charset="0"/>
                <a:cs typeface="Times New Roman" panose="02020603050405020304" pitchFamily="18" charset="0"/>
              </a:rPr>
              <a:t>Making and Removing Directories</a:t>
            </a:r>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68826" y="622791"/>
            <a:ext cx="11946193" cy="6235209"/>
          </a:xfrm>
        </p:spPr>
        <p:txBody>
          <a:bodyPr>
            <a:noAutofit/>
          </a:bodyPr>
          <a:lstStyle/>
          <a:p>
            <a:pPr algn="just"/>
            <a:r>
              <a:rPr lang="en-US" sz="2400" dirty="0">
                <a:latin typeface="Times New Roman" panose="02020603050405020304" pitchFamily="18" charset="0"/>
                <a:cs typeface="Times New Roman" panose="02020603050405020304" pitchFamily="18" charset="0"/>
              </a:rPr>
              <a:t>The fs module provides the functionality to add and remove directories as necessary.</a:t>
            </a:r>
          </a:p>
          <a:p>
            <a:pPr algn="just"/>
            <a:r>
              <a:rPr lang="en-US" sz="2400" dirty="0">
                <a:latin typeface="Times New Roman" panose="02020603050405020304" pitchFamily="18" charset="0"/>
                <a:cs typeface="Times New Roman" panose="02020603050405020304" pitchFamily="18" charset="0"/>
              </a:rPr>
              <a:t>To add a directory from Node.js, use one of the following fs calls. </a:t>
            </a:r>
          </a:p>
          <a:p>
            <a:pPr algn="just"/>
            <a:r>
              <a:rPr lang="en-US" sz="2400" dirty="0">
                <a:latin typeface="Times New Roman" panose="02020603050405020304" pitchFamily="18" charset="0"/>
                <a:cs typeface="Times New Roman" panose="02020603050405020304" pitchFamily="18" charset="0"/>
              </a:rPr>
              <a:t>The path can be absolute or relative. The optional mode parameter allows you to specify the access mode for the new directory.</a:t>
            </a:r>
          </a:p>
          <a:p>
            <a:pPr algn="just"/>
            <a:r>
              <a:rPr lang="en-US" sz="2400" dirty="0" err="1">
                <a:solidFill>
                  <a:srgbClr val="FF0000"/>
                </a:solidFill>
                <a:latin typeface="Times New Roman" panose="02020603050405020304" pitchFamily="18" charset="0"/>
                <a:cs typeface="Times New Roman" panose="02020603050405020304" pitchFamily="18" charset="0"/>
              </a:rPr>
              <a:t>fs.mkdir</a:t>
            </a:r>
            <a:r>
              <a:rPr lang="en-US" sz="2400" dirty="0">
                <a:solidFill>
                  <a:srgbClr val="FF0000"/>
                </a:solidFill>
                <a:latin typeface="Times New Roman" panose="02020603050405020304" pitchFamily="18" charset="0"/>
                <a:cs typeface="Times New Roman" panose="02020603050405020304" pitchFamily="18" charset="0"/>
              </a:rPr>
              <a:t>(path, [mode], callback)</a:t>
            </a:r>
          </a:p>
          <a:p>
            <a:pPr algn="just"/>
            <a:r>
              <a:rPr lang="en-US" sz="2400" dirty="0" err="1">
                <a:solidFill>
                  <a:srgbClr val="FF0000"/>
                </a:solidFill>
                <a:latin typeface="Times New Roman" panose="02020603050405020304" pitchFamily="18" charset="0"/>
                <a:cs typeface="Times New Roman" panose="02020603050405020304" pitchFamily="18" charset="0"/>
              </a:rPr>
              <a:t>fs.mkdirSync</a:t>
            </a:r>
            <a:r>
              <a:rPr lang="en-US" sz="2400" dirty="0">
                <a:solidFill>
                  <a:srgbClr val="FF0000"/>
                </a:solidFill>
                <a:latin typeface="Times New Roman" panose="02020603050405020304" pitchFamily="18" charset="0"/>
                <a:cs typeface="Times New Roman" panose="02020603050405020304" pitchFamily="18" charset="0"/>
              </a:rPr>
              <a:t>(path, [mode])</a:t>
            </a:r>
          </a:p>
          <a:p>
            <a:pPr marL="0" indent="0" algn="just">
              <a:buNone/>
            </a:pPr>
            <a:r>
              <a:rPr lang="en-US" sz="2400" dirty="0">
                <a:latin typeface="Times New Roman" panose="02020603050405020304" pitchFamily="18" charset="0"/>
                <a:cs typeface="Times New Roman" panose="02020603050405020304" pitchFamily="18" charset="0"/>
              </a:rPr>
              <a:t>To delete a directory from Node.js, use one of the following fs calls. The path can be absolute </a:t>
            </a:r>
          </a:p>
          <a:p>
            <a:pPr marL="0" indent="0" algn="just">
              <a:buNone/>
            </a:pPr>
            <a:r>
              <a:rPr lang="en-US" sz="2400" dirty="0">
                <a:latin typeface="Times New Roman" panose="02020603050405020304" pitchFamily="18" charset="0"/>
                <a:cs typeface="Times New Roman" panose="02020603050405020304" pitchFamily="18" charset="0"/>
              </a:rPr>
              <a:t>or relative.</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fs.rmdir</a:t>
            </a:r>
            <a:r>
              <a:rPr lang="en-US" sz="2400" dirty="0">
                <a:solidFill>
                  <a:srgbClr val="FF0000"/>
                </a:solidFill>
                <a:latin typeface="Times New Roman" panose="02020603050405020304" pitchFamily="18" charset="0"/>
                <a:cs typeface="Times New Roman" panose="02020603050405020304" pitchFamily="18" charset="0"/>
              </a:rPr>
              <a:t>(path, callback)</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fs.rmdirSync</a:t>
            </a:r>
            <a:r>
              <a:rPr lang="en-US" sz="2400" dirty="0">
                <a:solidFill>
                  <a:srgbClr val="FF0000"/>
                </a:solidFill>
                <a:latin typeface="Times New Roman" panose="02020603050405020304" pitchFamily="18" charset="0"/>
                <a:cs typeface="Times New Roman" panose="02020603050405020304" pitchFamily="18" charset="0"/>
              </a:rPr>
              <a:t>(path)</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579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15A2-5C24-7BFB-01E8-467D67A3F8E7}"/>
              </a:ext>
            </a:extLst>
          </p:cNvPr>
          <p:cNvSpPr>
            <a:spLocks noGrp="1"/>
          </p:cNvSpPr>
          <p:nvPr>
            <p:ph type="title"/>
          </p:nvPr>
        </p:nvSpPr>
        <p:spPr>
          <a:xfrm>
            <a:off x="838200" y="365125"/>
            <a:ext cx="10515600" cy="549275"/>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634012B3-B3E7-BEE3-6033-871AC7196D6C}"/>
              </a:ext>
            </a:extLst>
          </p:cNvPr>
          <p:cNvSpPr>
            <a:spLocks noGrp="1"/>
          </p:cNvSpPr>
          <p:nvPr>
            <p:ph idx="1"/>
          </p:nvPr>
        </p:nvSpPr>
        <p:spPr>
          <a:xfrm>
            <a:off x="838200" y="833377"/>
            <a:ext cx="10515600" cy="5343586"/>
          </a:xfrm>
        </p:spPr>
        <p:txBody>
          <a:bodyPr>
            <a:normAutofit/>
          </a:bodyPr>
          <a:lstStyle/>
          <a:p>
            <a:r>
              <a:rPr lang="en-IN" sz="1000" dirty="0"/>
              <a:t>//Asynchronous</a:t>
            </a:r>
          </a:p>
          <a:p>
            <a:r>
              <a:rPr lang="en-IN" sz="1000" dirty="0"/>
              <a:t>var fs = require('fs');</a:t>
            </a:r>
          </a:p>
          <a:p>
            <a:endParaRPr lang="en-IN" sz="1000" dirty="0"/>
          </a:p>
          <a:p>
            <a:r>
              <a:rPr lang="en-IN" sz="1000" dirty="0"/>
              <a:t>// Create a folder named '</a:t>
            </a:r>
            <a:r>
              <a:rPr lang="en-IN" sz="1000" dirty="0" err="1"/>
              <a:t>newFolder</a:t>
            </a:r>
            <a:r>
              <a:rPr lang="en-IN" sz="1000" dirty="0"/>
              <a:t>'</a:t>
            </a:r>
          </a:p>
          <a:p>
            <a:r>
              <a:rPr lang="en-IN" sz="1000" dirty="0" err="1"/>
              <a:t>fs.mkdir</a:t>
            </a:r>
            <a:r>
              <a:rPr lang="en-IN" sz="1000" dirty="0"/>
              <a:t>('</a:t>
            </a:r>
            <a:r>
              <a:rPr lang="en-IN" sz="1000" dirty="0" err="1"/>
              <a:t>newFolder</a:t>
            </a:r>
            <a:r>
              <a:rPr lang="en-IN" sz="1000" dirty="0"/>
              <a:t>', function (err) {</a:t>
            </a:r>
          </a:p>
          <a:p>
            <a:r>
              <a:rPr lang="en-IN" sz="1000" dirty="0"/>
              <a:t>  if (err) {</a:t>
            </a:r>
          </a:p>
          <a:p>
            <a:r>
              <a:rPr lang="en-IN" sz="1000" dirty="0"/>
              <a:t>    return </a:t>
            </a:r>
            <a:r>
              <a:rPr lang="en-IN" sz="1000" dirty="0" err="1"/>
              <a:t>console.error</a:t>
            </a:r>
            <a:r>
              <a:rPr lang="en-IN" sz="1000" dirty="0"/>
              <a:t>('Error creating directory:', err);</a:t>
            </a:r>
          </a:p>
          <a:p>
            <a:r>
              <a:rPr lang="en-IN" sz="1000" dirty="0"/>
              <a:t>  }</a:t>
            </a:r>
          </a:p>
          <a:p>
            <a:r>
              <a:rPr lang="en-IN" sz="1000" dirty="0"/>
              <a:t>  console.log('Directory created successfully!');</a:t>
            </a:r>
          </a:p>
          <a:p>
            <a:r>
              <a:rPr lang="en-IN" sz="1000" dirty="0"/>
              <a:t>});</a:t>
            </a:r>
          </a:p>
          <a:p>
            <a:r>
              <a:rPr lang="en-IN" sz="1000" dirty="0"/>
              <a:t>//Synchronous</a:t>
            </a:r>
          </a:p>
          <a:p>
            <a:r>
              <a:rPr lang="en-IN" sz="1000" dirty="0"/>
              <a:t>var fs = require('fs');</a:t>
            </a:r>
          </a:p>
          <a:p>
            <a:endParaRPr lang="en-IN" sz="1000" dirty="0"/>
          </a:p>
          <a:p>
            <a:r>
              <a:rPr lang="en-IN" sz="1000" dirty="0"/>
              <a:t>try {</a:t>
            </a:r>
          </a:p>
          <a:p>
            <a:r>
              <a:rPr lang="en-IN" sz="1000" dirty="0"/>
              <a:t>  </a:t>
            </a:r>
            <a:r>
              <a:rPr lang="en-IN" sz="1000" dirty="0" err="1"/>
              <a:t>fs.mkdirSync</a:t>
            </a:r>
            <a:r>
              <a:rPr lang="en-IN" sz="1000" dirty="0"/>
              <a:t>('</a:t>
            </a:r>
            <a:r>
              <a:rPr lang="en-IN" sz="1000" dirty="0" err="1"/>
              <a:t>newFolder</a:t>
            </a:r>
            <a:r>
              <a:rPr lang="en-IN" sz="1000" dirty="0"/>
              <a:t>');</a:t>
            </a:r>
          </a:p>
          <a:p>
            <a:r>
              <a:rPr lang="en-IN" sz="1000" dirty="0"/>
              <a:t>  console.log('Directory created successfully!');</a:t>
            </a:r>
          </a:p>
          <a:p>
            <a:r>
              <a:rPr lang="en-IN" sz="1000" dirty="0"/>
              <a:t>} catch (err) {</a:t>
            </a:r>
          </a:p>
          <a:p>
            <a:r>
              <a:rPr lang="en-IN" sz="1000" dirty="0"/>
              <a:t>  </a:t>
            </a:r>
            <a:r>
              <a:rPr lang="en-IN" sz="1000" dirty="0" err="1"/>
              <a:t>console.error</a:t>
            </a:r>
            <a:r>
              <a:rPr lang="en-IN" sz="1000" dirty="0"/>
              <a:t>('Error creating directory:', err);</a:t>
            </a:r>
          </a:p>
          <a:p>
            <a:r>
              <a:rPr lang="en-IN" sz="1000" dirty="0"/>
              <a:t>}</a:t>
            </a:r>
          </a:p>
          <a:p>
            <a:endParaRPr lang="en-IN" dirty="0"/>
          </a:p>
        </p:txBody>
      </p:sp>
    </p:spTree>
    <p:extLst>
      <p:ext uri="{BB962C8B-B14F-4D97-AF65-F5344CB8AC3E}">
        <p14:creationId xmlns:p14="http://schemas.microsoft.com/office/powerpoint/2010/main" val="410554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B9ED-5357-18A6-EA23-5D5D42C36D16}"/>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D8E507EC-8519-45FE-88D9-1FF6687C43D3}"/>
              </a:ext>
            </a:extLst>
          </p:cNvPr>
          <p:cNvSpPr>
            <a:spLocks noGrp="1"/>
          </p:cNvSpPr>
          <p:nvPr>
            <p:ph idx="1"/>
          </p:nvPr>
        </p:nvSpPr>
        <p:spPr/>
        <p:txBody>
          <a:bodyPr/>
          <a:lstStyle/>
          <a:p>
            <a:r>
              <a:rPr lang="en-IN" b="0" i="0" dirty="0">
                <a:solidFill>
                  <a:srgbClr val="1F2328"/>
                </a:solidFill>
                <a:effectLst/>
                <a:latin typeface="-apple-system"/>
              </a:rPr>
              <a:t>Configuration management</a:t>
            </a:r>
          </a:p>
          <a:p>
            <a:r>
              <a:rPr lang="en-IN" b="0" i="0" dirty="0">
                <a:solidFill>
                  <a:srgbClr val="1F2328"/>
                </a:solidFill>
                <a:effectLst/>
                <a:latin typeface="-apple-system"/>
              </a:rPr>
              <a:t>Log generation and rotation</a:t>
            </a:r>
          </a:p>
          <a:p>
            <a:r>
              <a:rPr lang="en-IN" b="0" i="0" dirty="0">
                <a:solidFill>
                  <a:srgbClr val="1F2328"/>
                </a:solidFill>
                <a:effectLst/>
                <a:latin typeface="-apple-system"/>
              </a:rPr>
              <a:t>Data import/export</a:t>
            </a:r>
          </a:p>
          <a:p>
            <a:pPr algn="l">
              <a:spcAft>
                <a:spcPts val="1200"/>
              </a:spcAft>
              <a:buFont typeface="Arial" panose="020B0604020202020204" pitchFamily="34" charset="0"/>
              <a:buChar char="•"/>
            </a:pPr>
            <a:r>
              <a:rPr lang="en-US" b="0" i="0" dirty="0">
                <a:solidFill>
                  <a:srgbClr val="1F2328"/>
                </a:solidFill>
                <a:effectLst/>
                <a:latin typeface="-apple-system"/>
              </a:rPr>
              <a:t>File uploads and downloads in web applications</a:t>
            </a:r>
          </a:p>
          <a:p>
            <a:pPr algn="l">
              <a:spcAft>
                <a:spcPts val="1200"/>
              </a:spcAft>
              <a:buFont typeface="Arial" panose="020B0604020202020204" pitchFamily="34" charset="0"/>
              <a:buChar char="•"/>
            </a:pPr>
            <a:r>
              <a:rPr lang="en-US" b="0" i="0" dirty="0">
                <a:solidFill>
                  <a:srgbClr val="1F2328"/>
                </a:solidFill>
                <a:effectLst/>
                <a:latin typeface="-apple-system"/>
              </a:rPr>
              <a:t>Document generation</a:t>
            </a:r>
          </a:p>
          <a:p>
            <a:pPr algn="l">
              <a:spcAft>
                <a:spcPts val="1200"/>
              </a:spcAft>
              <a:buFont typeface="Arial" panose="020B0604020202020204" pitchFamily="34" charset="0"/>
              <a:buChar char="•"/>
            </a:pPr>
            <a:r>
              <a:rPr lang="en-US" b="0" i="0" dirty="0">
                <a:solidFill>
                  <a:srgbClr val="1F2328"/>
                </a:solidFill>
                <a:effectLst/>
                <a:latin typeface="-apple-system"/>
              </a:rPr>
              <a:t>Database backups</a:t>
            </a:r>
          </a:p>
          <a:p>
            <a:pPr algn="l">
              <a:spcAft>
                <a:spcPts val="1200"/>
              </a:spcAft>
              <a:buFont typeface="Arial" panose="020B0604020202020204" pitchFamily="34" charset="0"/>
              <a:buChar char="•"/>
            </a:pPr>
            <a:r>
              <a:rPr lang="en-US" b="0" i="0" dirty="0">
                <a:solidFill>
                  <a:srgbClr val="1F2328"/>
                </a:solidFill>
                <a:effectLst/>
                <a:latin typeface="-apple-system"/>
              </a:rPr>
              <a:t>Static file serving</a:t>
            </a:r>
          </a:p>
          <a:p>
            <a:endParaRPr lang="en-IN" dirty="0"/>
          </a:p>
        </p:txBody>
      </p:sp>
    </p:spTree>
    <p:extLst>
      <p:ext uri="{BB962C8B-B14F-4D97-AF65-F5344CB8AC3E}">
        <p14:creationId xmlns:p14="http://schemas.microsoft.com/office/powerpoint/2010/main" val="178932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24465" y="147484"/>
            <a:ext cx="11029335" cy="589935"/>
          </a:xfrm>
        </p:spPr>
        <p:txBody>
          <a:bodyPr>
            <a:normAutofit fontScale="90000"/>
          </a:bodyPr>
          <a:lstStyle/>
          <a:p>
            <a:pPr algn="just"/>
            <a:r>
              <a:rPr lang="en-US" sz="4400" b="1" dirty="0"/>
              <a:t>Reading Files</a:t>
            </a:r>
            <a:endParaRPr lang="en-US" b="1" dirty="0"/>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96645" y="737419"/>
            <a:ext cx="11818374" cy="6120581"/>
          </a:xfrm>
        </p:spPr>
        <p:txBody>
          <a:bodyPr>
            <a:noAutofit/>
          </a:bodyPr>
          <a:lstStyle/>
          <a:p>
            <a:pPr algn="just"/>
            <a:r>
              <a:rPr lang="en-US" sz="2400" dirty="0">
                <a:latin typeface="Times New Roman" panose="02020603050405020304" pitchFamily="18" charset="0"/>
                <a:cs typeface="Times New Roman" panose="02020603050405020304" pitchFamily="18" charset="0"/>
              </a:rPr>
              <a:t>The fs module also provides four different ways to read data from files. </a:t>
            </a:r>
          </a:p>
          <a:p>
            <a:pPr marL="0" indent="0" algn="just">
              <a:buNone/>
            </a:pPr>
            <a:r>
              <a:rPr lang="en-US" sz="2400" b="1" u="sng" dirty="0">
                <a:solidFill>
                  <a:srgbClr val="FF0000"/>
                </a:solidFill>
                <a:latin typeface="Times New Roman" panose="02020603050405020304" pitchFamily="18" charset="0"/>
                <a:cs typeface="Times New Roman" panose="02020603050405020304" pitchFamily="18" charset="0"/>
              </a:rPr>
              <a:t>1.Simple File Read:</a:t>
            </a:r>
          </a:p>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simplest method for reading data to a file is to use one of the </a:t>
            </a:r>
            <a:r>
              <a:rPr lang="en-US" sz="2400" dirty="0" err="1">
                <a:latin typeface="Times New Roman" panose="02020603050405020304" pitchFamily="18" charset="0"/>
                <a:cs typeface="Times New Roman" panose="02020603050405020304" pitchFamily="18" charset="0"/>
              </a:rPr>
              <a:t>readFile</a:t>
            </a:r>
            <a:r>
              <a:rPr lang="en-US" sz="2400" dirty="0">
                <a:latin typeface="Times New Roman" panose="02020603050405020304" pitchFamily="18" charset="0"/>
                <a:cs typeface="Times New Roman" panose="02020603050405020304" pitchFamily="18" charset="0"/>
              </a:rPr>
              <a:t>() methods. These methods read the full contents of a file into a data buffer. The following shows the syntax for the </a:t>
            </a:r>
            <a:r>
              <a:rPr lang="en-US" sz="2400" dirty="0" err="1">
                <a:latin typeface="Times New Roman" panose="02020603050405020304" pitchFamily="18" charset="0"/>
                <a:cs typeface="Times New Roman" panose="02020603050405020304" pitchFamily="18" charset="0"/>
              </a:rPr>
              <a:t>readFile</a:t>
            </a:r>
            <a:r>
              <a:rPr lang="en-US" sz="2400" dirty="0">
                <a:latin typeface="Times New Roman" panose="02020603050405020304" pitchFamily="18" charset="0"/>
                <a:cs typeface="Times New Roman" panose="02020603050405020304" pitchFamily="18" charset="0"/>
              </a:rPr>
              <a:t>() methods: </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fs.readFile</a:t>
            </a:r>
            <a:r>
              <a:rPr lang="en-US" sz="2400" dirty="0">
                <a:solidFill>
                  <a:srgbClr val="FF0000"/>
                </a:solidFill>
                <a:latin typeface="Times New Roman" panose="02020603050405020304" pitchFamily="18" charset="0"/>
                <a:cs typeface="Times New Roman" panose="02020603050405020304" pitchFamily="18" charset="0"/>
              </a:rPr>
              <a:t>(path, [options], callback) </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fs.readFileSync</a:t>
            </a:r>
            <a:r>
              <a:rPr lang="en-US" sz="2400" dirty="0">
                <a:solidFill>
                  <a:srgbClr val="FF0000"/>
                </a:solidFill>
                <a:latin typeface="Times New Roman" panose="02020603050405020304" pitchFamily="18" charset="0"/>
                <a:cs typeface="Times New Roman" panose="02020603050405020304" pitchFamily="18" charset="0"/>
              </a:rPr>
              <a:t>(path, [options])</a:t>
            </a:r>
          </a:p>
          <a:p>
            <a:pPr marL="0" indent="0" algn="just">
              <a:buNone/>
            </a:pPr>
            <a:r>
              <a:rPr lang="en-US" sz="2400" u="sng" dirty="0">
                <a:solidFill>
                  <a:srgbClr val="FF0000"/>
                </a:solidFill>
                <a:latin typeface="Times New Roman" panose="02020603050405020304" pitchFamily="18" charset="0"/>
                <a:cs typeface="Times New Roman" panose="02020603050405020304" pitchFamily="18" charset="0"/>
              </a:rPr>
              <a:t>2</a:t>
            </a:r>
            <a:r>
              <a:rPr lang="en-US" sz="2400" b="1" u="sng" dirty="0">
                <a:solidFill>
                  <a:srgbClr val="FF0000"/>
                </a:solidFill>
                <a:latin typeface="Times New Roman" panose="02020603050405020304" pitchFamily="18" charset="0"/>
                <a:cs typeface="Times New Roman" panose="02020603050405020304" pitchFamily="18" charset="0"/>
              </a:rPr>
              <a:t>. Synchronous File Reading</a:t>
            </a:r>
          </a:p>
          <a:p>
            <a:pPr marL="0" indent="0" algn="just">
              <a:buNone/>
            </a:pPr>
            <a:r>
              <a:rPr lang="en-US" sz="2400" dirty="0">
                <a:latin typeface="Times New Roman" panose="02020603050405020304" pitchFamily="18" charset="0"/>
                <a:cs typeface="Times New Roman" panose="02020603050405020304" pitchFamily="18" charset="0"/>
              </a:rPr>
              <a:t> The synchronous method of file reading reads the data from the file before returning execution to the running thread. To read to a file synchronously, first open it using </a:t>
            </a:r>
            <a:r>
              <a:rPr lang="en-US" sz="2400" dirty="0" err="1">
                <a:latin typeface="Times New Roman" panose="02020603050405020304" pitchFamily="18" charset="0"/>
                <a:cs typeface="Times New Roman" panose="02020603050405020304" pitchFamily="18" charset="0"/>
              </a:rPr>
              <a:t>openSync</a:t>
            </a:r>
            <a:r>
              <a:rPr lang="en-US" sz="2400" dirty="0">
                <a:latin typeface="Times New Roman" panose="02020603050405020304" pitchFamily="18" charset="0"/>
                <a:cs typeface="Times New Roman" panose="02020603050405020304" pitchFamily="18" charset="0"/>
              </a:rPr>
              <a:t>() to get a file descriptor and then use </a:t>
            </a:r>
            <a:r>
              <a:rPr lang="en-US" sz="2400" dirty="0" err="1">
                <a:latin typeface="Times New Roman" panose="02020603050405020304" pitchFamily="18" charset="0"/>
                <a:cs typeface="Times New Roman" panose="02020603050405020304" pitchFamily="18" charset="0"/>
              </a:rPr>
              <a:t>readSync</a:t>
            </a:r>
            <a:r>
              <a:rPr lang="en-US" sz="2400" dirty="0">
                <a:latin typeface="Times New Roman" panose="02020603050405020304" pitchFamily="18" charset="0"/>
                <a:cs typeface="Times New Roman" panose="02020603050405020304" pitchFamily="18" charset="0"/>
              </a:rPr>
              <a:t>() to read data from the file. The following shows the syntax for </a:t>
            </a:r>
            <a:r>
              <a:rPr lang="en-US" sz="2400" dirty="0" err="1">
                <a:latin typeface="Times New Roman" panose="02020603050405020304" pitchFamily="18" charset="0"/>
                <a:cs typeface="Times New Roman" panose="02020603050405020304" pitchFamily="18" charset="0"/>
              </a:rPr>
              <a:t>readSync</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fs.readSync</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fd</a:t>
            </a:r>
            <a:r>
              <a:rPr lang="en-US" sz="2400" dirty="0">
                <a:solidFill>
                  <a:srgbClr val="FF0000"/>
                </a:solidFill>
                <a:latin typeface="Times New Roman" panose="02020603050405020304" pitchFamily="18" charset="0"/>
                <a:cs typeface="Times New Roman" panose="02020603050405020304" pitchFamily="18" charset="0"/>
              </a:rPr>
              <a:t>, buffer, offset, length, position)</a:t>
            </a:r>
          </a:p>
        </p:txBody>
      </p:sp>
    </p:spTree>
    <p:extLst>
      <p:ext uri="{BB962C8B-B14F-4D97-AF65-F5344CB8AC3E}">
        <p14:creationId xmlns:p14="http://schemas.microsoft.com/office/powerpoint/2010/main" val="355324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4BB2-1B0F-2274-0BBC-6E7DC282B84D}"/>
              </a:ext>
            </a:extLst>
          </p:cNvPr>
          <p:cNvSpPr>
            <a:spLocks noGrp="1"/>
          </p:cNvSpPr>
          <p:nvPr>
            <p:ph type="title"/>
          </p:nvPr>
        </p:nvSpPr>
        <p:spPr>
          <a:xfrm>
            <a:off x="324465" y="147484"/>
            <a:ext cx="11029335" cy="589935"/>
          </a:xfrm>
        </p:spPr>
        <p:txBody>
          <a:bodyPr>
            <a:normAutofit fontScale="90000"/>
          </a:bodyPr>
          <a:lstStyle/>
          <a:p>
            <a:pPr algn="just"/>
            <a:r>
              <a:rPr lang="en-US" sz="4400" b="1" dirty="0"/>
              <a:t>Reading Files</a:t>
            </a:r>
            <a:endParaRPr lang="en-US" b="1" dirty="0"/>
          </a:p>
        </p:txBody>
      </p:sp>
      <p:sp>
        <p:nvSpPr>
          <p:cNvPr id="3" name="Content Placeholder 2">
            <a:extLst>
              <a:ext uri="{FF2B5EF4-FFF2-40B4-BE49-F238E27FC236}">
                <a16:creationId xmlns:a16="http://schemas.microsoft.com/office/drawing/2014/main" id="{FA5BC095-DC74-CBD0-177C-6FC874C0BAF5}"/>
              </a:ext>
            </a:extLst>
          </p:cNvPr>
          <p:cNvSpPr>
            <a:spLocks noGrp="1"/>
          </p:cNvSpPr>
          <p:nvPr>
            <p:ph idx="1"/>
          </p:nvPr>
        </p:nvSpPr>
        <p:spPr>
          <a:xfrm>
            <a:off x="196645" y="737419"/>
            <a:ext cx="11818374" cy="6120581"/>
          </a:xfrm>
        </p:spPr>
        <p:txBody>
          <a:bodyPr>
            <a:noAutofit/>
          </a:bodyPr>
          <a:lstStyle/>
          <a:p>
            <a:pPr algn="just"/>
            <a:r>
              <a:rPr lang="en-US" sz="2200" b="1" u="sng" dirty="0">
                <a:solidFill>
                  <a:srgbClr val="FF0000"/>
                </a:solidFill>
                <a:latin typeface="Times New Roman" panose="02020603050405020304" pitchFamily="18" charset="0"/>
                <a:cs typeface="Times New Roman" panose="02020603050405020304" pitchFamily="18" charset="0"/>
              </a:rPr>
              <a:t>3.Asynchronous File Reading</a:t>
            </a:r>
          </a:p>
          <a:p>
            <a:pPr algn="just"/>
            <a:r>
              <a:rPr lang="en-US" sz="2200" dirty="0">
                <a:latin typeface="Times New Roman" panose="02020603050405020304" pitchFamily="18" charset="0"/>
                <a:cs typeface="Times New Roman" panose="02020603050405020304" pitchFamily="18" charset="0"/>
              </a:rPr>
              <a:t>The asynchronous method of file reading puts the read request on the event queue and then returns control back to the calling code. The actual read does not take place until the event loop picks up the read request and executes it.</a:t>
            </a:r>
          </a:p>
          <a:p>
            <a:pPr algn="just"/>
            <a:r>
              <a:rPr lang="en-US" sz="2200" dirty="0">
                <a:latin typeface="Times New Roman" panose="02020603050405020304" pitchFamily="18" charset="0"/>
                <a:cs typeface="Times New Roman" panose="02020603050405020304" pitchFamily="18" charset="0"/>
              </a:rPr>
              <a:t>To read from a file asynchronously, first open it using open() and then after the callback from the open request has executed, use read() to read data from the file. The following shows the syntax for read():</a:t>
            </a:r>
          </a:p>
          <a:p>
            <a:pPr algn="just"/>
            <a:r>
              <a:rPr lang="en-US" sz="2200" dirty="0" err="1">
                <a:solidFill>
                  <a:srgbClr val="FF0000"/>
                </a:solidFill>
                <a:latin typeface="Times New Roman" panose="02020603050405020304" pitchFamily="18" charset="0"/>
                <a:cs typeface="Times New Roman" panose="02020603050405020304" pitchFamily="18" charset="0"/>
              </a:rPr>
              <a:t>fs.read</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fd</a:t>
            </a:r>
            <a:r>
              <a:rPr lang="en-US" sz="2200" dirty="0">
                <a:solidFill>
                  <a:srgbClr val="FF0000"/>
                </a:solidFill>
                <a:latin typeface="Times New Roman" panose="02020603050405020304" pitchFamily="18" charset="0"/>
                <a:cs typeface="Times New Roman" panose="02020603050405020304" pitchFamily="18" charset="0"/>
              </a:rPr>
              <a:t>, buffer, offset, length, position, callback).</a:t>
            </a:r>
          </a:p>
          <a:p>
            <a:pPr algn="just"/>
            <a:r>
              <a:rPr lang="en-US" sz="2200" dirty="0">
                <a:latin typeface="Times New Roman" panose="02020603050405020304" pitchFamily="18" charset="0"/>
                <a:cs typeface="Times New Roman" panose="02020603050405020304" pitchFamily="18" charset="0"/>
              </a:rPr>
              <a:t>The callback argument must be a function that can accept three parameters: </a:t>
            </a:r>
            <a:r>
              <a:rPr lang="en-US" sz="2200" dirty="0">
                <a:solidFill>
                  <a:srgbClr val="FF0000"/>
                </a:solidFill>
                <a:latin typeface="Times New Roman" panose="02020603050405020304" pitchFamily="18" charset="0"/>
                <a:cs typeface="Times New Roman" panose="02020603050405020304" pitchFamily="18" charset="0"/>
              </a:rPr>
              <a:t>error, bytes, and buffer</a:t>
            </a:r>
            <a:r>
              <a:rPr lang="en-US" sz="2200" dirty="0">
                <a:latin typeface="Times New Roman" panose="02020603050405020304" pitchFamily="18" charset="0"/>
                <a:cs typeface="Times New Roman" panose="02020603050405020304" pitchFamily="18" charset="0"/>
              </a:rPr>
              <a:t>. The error parameter is an error that occurred during the read, bytes specifies the number of bytes read, and buffer is the buffer with data populated from the read request.</a:t>
            </a:r>
          </a:p>
          <a:p>
            <a:pPr algn="just"/>
            <a:r>
              <a:rPr lang="en-US" sz="2200" b="1" u="sng" dirty="0">
                <a:solidFill>
                  <a:srgbClr val="FF0000"/>
                </a:solidFill>
                <a:latin typeface="Times New Roman" panose="02020603050405020304" pitchFamily="18" charset="0"/>
                <a:cs typeface="Times New Roman" panose="02020603050405020304" pitchFamily="18" charset="0"/>
              </a:rPr>
              <a:t>4. </a:t>
            </a:r>
            <a:r>
              <a:rPr lang="en-US" sz="2200" b="1" u="sng" dirty="0">
                <a:solidFill>
                  <a:srgbClr val="FF0000"/>
                </a:solidFill>
              </a:rPr>
              <a:t>Streaming File Readin</a:t>
            </a:r>
            <a:r>
              <a:rPr lang="en-US" sz="2200" b="1" u="sng" dirty="0">
                <a:solidFill>
                  <a:srgbClr val="FF0000"/>
                </a:solidFill>
                <a:latin typeface="Times New Roman" panose="02020603050405020304" pitchFamily="18" charset="0"/>
                <a:cs typeface="Times New Roman" panose="02020603050405020304" pitchFamily="18" charset="0"/>
              </a:rPr>
              <a:t>g</a:t>
            </a:r>
          </a:p>
          <a:p>
            <a:pPr algn="just"/>
            <a:r>
              <a:rPr lang="en-US" sz="2200" dirty="0">
                <a:latin typeface="Times New Roman" panose="02020603050405020304" pitchFamily="18" charset="0"/>
                <a:cs typeface="Times New Roman" panose="02020603050405020304" pitchFamily="18" charset="0"/>
              </a:rPr>
              <a:t>To stream data from a file asynchronously, you first need to create a Readable stream object using the following syntax:</a:t>
            </a:r>
          </a:p>
          <a:p>
            <a:pPr algn="just"/>
            <a:r>
              <a:rPr lang="en-US" sz="2200" b="1" dirty="0" err="1">
                <a:solidFill>
                  <a:srgbClr val="FF0000"/>
                </a:solidFill>
                <a:latin typeface="Times New Roman" panose="02020603050405020304" pitchFamily="18" charset="0"/>
                <a:cs typeface="Times New Roman" panose="02020603050405020304" pitchFamily="18" charset="0"/>
              </a:rPr>
              <a:t>fs.createReadStream</a:t>
            </a:r>
            <a:r>
              <a:rPr lang="en-US" sz="2200" b="1" dirty="0">
                <a:solidFill>
                  <a:srgbClr val="FF0000"/>
                </a:solidFill>
                <a:latin typeface="Times New Roman" panose="02020603050405020304" pitchFamily="18" charset="0"/>
                <a:cs typeface="Times New Roman" panose="02020603050405020304" pitchFamily="18" charset="0"/>
              </a:rPr>
              <a:t>(path, [options])</a:t>
            </a:r>
          </a:p>
          <a:p>
            <a:pPr algn="just"/>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46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read.js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838200" y="1172817"/>
            <a:ext cx="10515600" cy="5004146"/>
          </a:xfrm>
        </p:spPr>
        <p:txBody>
          <a:bodyPr>
            <a:normAutofit/>
          </a:bodyPr>
          <a:lstStyle/>
          <a:p>
            <a:r>
              <a:rPr lang="en-US" dirty="0"/>
              <a:t>// The </a:t>
            </a:r>
            <a:r>
              <a:rPr lang="en-US" dirty="0" err="1">
                <a:solidFill>
                  <a:srgbClr val="FF0000"/>
                </a:solidFill>
              </a:rPr>
              <a:t>fs.readFile</a:t>
            </a:r>
            <a:r>
              <a:rPr lang="en-US" dirty="0">
                <a:solidFill>
                  <a:srgbClr val="FF0000"/>
                </a:solidFill>
              </a:rPr>
              <a:t>() </a:t>
            </a:r>
            <a:r>
              <a:rPr lang="en-US" dirty="0"/>
              <a:t>method is used to read files on your computer</a:t>
            </a:r>
          </a:p>
          <a:p>
            <a:endParaRPr lang="en-US" dirty="0"/>
          </a:p>
          <a:p>
            <a:r>
              <a:rPr lang="en-US" dirty="0"/>
              <a:t>var http = require('http');</a:t>
            </a:r>
          </a:p>
          <a:p>
            <a:r>
              <a:rPr lang="en-US" dirty="0"/>
              <a:t>var fs = require('fs’);</a:t>
            </a:r>
          </a:p>
          <a:p>
            <a:r>
              <a:rPr lang="en-US" dirty="0" err="1"/>
              <a:t>fs.readFile</a:t>
            </a:r>
            <a:r>
              <a:rPr lang="en-US" dirty="0"/>
              <a:t>('file1.txt', function(err, data) {</a:t>
            </a:r>
          </a:p>
          <a:p>
            <a:r>
              <a:rPr lang="en-US" dirty="0"/>
              <a:t>Console.log(‘file1 content:’+ data);</a:t>
            </a:r>
          </a:p>
          <a:p>
            <a:r>
              <a:rPr lang="en-US" dirty="0"/>
              <a:t>});</a:t>
            </a:r>
          </a:p>
          <a:p>
            <a:endParaRPr lang="en-US" dirty="0"/>
          </a:p>
          <a:p>
            <a:endParaRPr lang="en-US" dirty="0"/>
          </a:p>
        </p:txBody>
      </p:sp>
    </p:spTree>
    <p:extLst>
      <p:ext uri="{BB962C8B-B14F-4D97-AF65-F5344CB8AC3E}">
        <p14:creationId xmlns:p14="http://schemas.microsoft.com/office/powerpoint/2010/main" val="186512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Read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639097" y="904462"/>
            <a:ext cx="10714703" cy="5272501"/>
          </a:xfrm>
        </p:spPr>
        <p:txBody>
          <a:bodyPr>
            <a:normAutofit fontScale="77500" lnSpcReduction="20000"/>
          </a:bodyPr>
          <a:lstStyle/>
          <a:p>
            <a:pPr marL="0" indent="0">
              <a:buNone/>
            </a:pPr>
            <a:r>
              <a:rPr lang="en-US" sz="2200" b="0" dirty="0">
                <a:solidFill>
                  <a:srgbClr val="008000"/>
                </a:solidFill>
                <a:effectLst/>
                <a:latin typeface="Consolas" panose="020B0609020204030204" pitchFamily="49" charset="0"/>
              </a:rPr>
              <a:t>//READ FILE SYNCHRONOUS CALL</a:t>
            </a:r>
            <a:endParaRPr lang="en-US" sz="2200" b="0" dirty="0">
              <a:solidFill>
                <a:srgbClr val="000000"/>
              </a:solidFill>
              <a:effectLst/>
              <a:latin typeface="Consolas" panose="020B0609020204030204" pitchFamily="49" charset="0"/>
            </a:endParaRPr>
          </a:p>
          <a:p>
            <a:pPr marL="0" indent="0">
              <a:buNone/>
            </a:pPr>
            <a:r>
              <a:rPr lang="en-US" sz="2200" b="0" dirty="0">
                <a:solidFill>
                  <a:srgbClr val="0000FF"/>
                </a:solidFill>
                <a:effectLst/>
                <a:latin typeface="Consolas" panose="020B0609020204030204" pitchFamily="49" charset="0"/>
              </a:rPr>
              <a:t>var</a:t>
            </a:r>
            <a:r>
              <a:rPr lang="en-US" sz="2200" b="0" dirty="0">
                <a:solidFill>
                  <a:srgbClr val="000000"/>
                </a:solidFill>
                <a:effectLst/>
                <a:latin typeface="Consolas" panose="020B0609020204030204" pitchFamily="49" charset="0"/>
              </a:rPr>
              <a:t> http = require(</a:t>
            </a:r>
            <a:r>
              <a:rPr lang="en-US" sz="2200" b="0" dirty="0">
                <a:solidFill>
                  <a:srgbClr val="A31515"/>
                </a:solidFill>
                <a:effectLst/>
                <a:latin typeface="Consolas" panose="020B0609020204030204" pitchFamily="49" charset="0"/>
              </a:rPr>
              <a:t>'http'</a:t>
            </a:r>
            <a:r>
              <a:rPr lang="en-US" sz="2200" b="0" dirty="0">
                <a:solidFill>
                  <a:srgbClr val="000000"/>
                </a:solidFill>
                <a:effectLst/>
                <a:latin typeface="Consolas" panose="020B0609020204030204" pitchFamily="49" charset="0"/>
              </a:rPr>
              <a:t>);</a:t>
            </a:r>
          </a:p>
          <a:p>
            <a:pPr marL="0" indent="0">
              <a:buNone/>
            </a:pPr>
            <a:r>
              <a:rPr lang="en-US" sz="2200" b="0" dirty="0">
                <a:solidFill>
                  <a:srgbClr val="0000FF"/>
                </a:solidFill>
                <a:effectLst/>
                <a:latin typeface="Consolas" panose="020B0609020204030204" pitchFamily="49" charset="0"/>
              </a:rPr>
              <a:t>var</a:t>
            </a:r>
            <a:r>
              <a:rPr lang="en-US" sz="2200" b="0" dirty="0">
                <a:solidFill>
                  <a:srgbClr val="000000"/>
                </a:solidFill>
                <a:effectLst/>
                <a:latin typeface="Consolas" panose="020B0609020204030204" pitchFamily="49" charset="0"/>
              </a:rPr>
              <a:t> fs = require(</a:t>
            </a:r>
            <a:r>
              <a:rPr lang="en-US" sz="2200" b="0" dirty="0">
                <a:solidFill>
                  <a:srgbClr val="A31515"/>
                </a:solidFill>
                <a:effectLst/>
                <a:latin typeface="Consolas" panose="020B0609020204030204" pitchFamily="49" charset="0"/>
              </a:rPr>
              <a:t>'fs'</a:t>
            </a:r>
            <a:r>
              <a:rPr lang="en-US" sz="2200" b="0" dirty="0">
                <a:solidFill>
                  <a:srgbClr val="000000"/>
                </a:solidFill>
                <a:effectLst/>
                <a:latin typeface="Consolas" panose="020B0609020204030204" pitchFamily="49" charset="0"/>
              </a:rPr>
              <a:t>);</a:t>
            </a:r>
          </a:p>
          <a:p>
            <a:pPr marL="0" indent="0">
              <a:buNone/>
            </a:pPr>
            <a:r>
              <a:rPr lang="en-US" sz="2200" b="0" dirty="0">
                <a:solidFill>
                  <a:srgbClr val="0000FF"/>
                </a:solidFill>
                <a:effectLst/>
                <a:latin typeface="Consolas" panose="020B0609020204030204" pitchFamily="49" charset="0"/>
              </a:rPr>
              <a:t>var</a:t>
            </a:r>
            <a:r>
              <a:rPr lang="en-US" sz="2200" b="0" dirty="0">
                <a:solidFill>
                  <a:srgbClr val="000000"/>
                </a:solidFill>
                <a:effectLst/>
                <a:latin typeface="Consolas" panose="020B0609020204030204" pitchFamily="49" charset="0"/>
              </a:rPr>
              <a:t> data=</a:t>
            </a:r>
            <a:r>
              <a:rPr lang="en-US" sz="2200" b="0" dirty="0" err="1">
                <a:solidFill>
                  <a:srgbClr val="000000"/>
                </a:solidFill>
                <a:effectLst/>
                <a:latin typeface="Consolas" panose="020B0609020204030204" pitchFamily="49" charset="0"/>
              </a:rPr>
              <a:t>fs.</a:t>
            </a:r>
            <a:r>
              <a:rPr lang="en-US" sz="2200" b="0" dirty="0" err="1">
                <a:solidFill>
                  <a:srgbClr val="FF0000"/>
                </a:solidFill>
                <a:effectLst/>
                <a:latin typeface="Consolas" panose="020B0609020204030204" pitchFamily="49" charset="0"/>
              </a:rPr>
              <a:t>readFileSync</a:t>
            </a:r>
            <a:r>
              <a:rPr lang="en-US" sz="2200" b="0" dirty="0">
                <a:solidFill>
                  <a:srgbClr val="000000"/>
                </a:solidFill>
                <a:effectLst/>
                <a:latin typeface="Consolas" panose="020B0609020204030204" pitchFamily="49" charset="0"/>
              </a:rPr>
              <a:t>(</a:t>
            </a:r>
            <a:r>
              <a:rPr lang="en-US" sz="2200" b="0" dirty="0">
                <a:solidFill>
                  <a:srgbClr val="A31515"/>
                </a:solidFill>
                <a:effectLst/>
                <a:latin typeface="Consolas" panose="020B0609020204030204" pitchFamily="49" charset="0"/>
              </a:rPr>
              <a:t>'file1.txt'</a:t>
            </a:r>
            <a:r>
              <a:rPr lang="en-US" sz="2200" b="0" dirty="0">
                <a:solidFill>
                  <a:srgbClr val="000000"/>
                </a:solidFill>
                <a:effectLst/>
                <a:latin typeface="Consolas" panose="020B0609020204030204" pitchFamily="49" charset="0"/>
              </a:rPr>
              <a:t>);</a:t>
            </a:r>
          </a:p>
          <a:p>
            <a:pPr marL="0" indent="0">
              <a:buNone/>
            </a:pPr>
            <a:r>
              <a:rPr lang="en-US" sz="2200" b="0" dirty="0">
                <a:solidFill>
                  <a:srgbClr val="000000"/>
                </a:solidFill>
                <a:effectLst/>
                <a:latin typeface="Consolas" panose="020B0609020204030204" pitchFamily="49" charset="0"/>
              </a:rPr>
              <a:t> console.log(</a:t>
            </a:r>
            <a:r>
              <a:rPr lang="en-US" sz="2200" b="0" dirty="0">
                <a:solidFill>
                  <a:srgbClr val="A31515"/>
                </a:solidFill>
                <a:effectLst/>
                <a:latin typeface="Consolas" panose="020B0609020204030204" pitchFamily="49" charset="0"/>
              </a:rPr>
              <a:t>'file1 content:'</a:t>
            </a:r>
            <a:r>
              <a:rPr lang="en-US" sz="2200" b="0" dirty="0">
                <a:solidFill>
                  <a:srgbClr val="000000"/>
                </a:solidFill>
                <a:effectLst/>
                <a:latin typeface="Consolas" panose="020B0609020204030204" pitchFamily="49" charset="0"/>
              </a:rPr>
              <a:t>+ data);</a:t>
            </a:r>
          </a:p>
          <a:p>
            <a:pPr marL="0" indent="0">
              <a:buNone/>
            </a:pPr>
            <a:br>
              <a:rPr lang="en-US" sz="2200" b="0" dirty="0">
                <a:solidFill>
                  <a:srgbClr val="000000"/>
                </a:solidFill>
                <a:effectLst/>
                <a:latin typeface="Consolas" panose="020B0609020204030204" pitchFamily="49" charset="0"/>
              </a:rPr>
            </a:br>
            <a:r>
              <a:rPr lang="en-US" sz="2200" b="0" dirty="0">
                <a:solidFill>
                  <a:srgbClr val="008000"/>
                </a:solidFill>
                <a:effectLst/>
                <a:latin typeface="Consolas" panose="020B0609020204030204" pitchFamily="49" charset="0"/>
              </a:rPr>
              <a:t>//READ FILE SYNCHRONOUS CALL</a:t>
            </a:r>
            <a:endParaRPr lang="en-US" sz="2200" b="0" dirty="0">
              <a:solidFill>
                <a:srgbClr val="000000"/>
              </a:solidFill>
              <a:effectLst/>
              <a:latin typeface="Consolas" panose="020B0609020204030204" pitchFamily="49" charset="0"/>
            </a:endParaRPr>
          </a:p>
          <a:p>
            <a:pPr marL="0" indent="0">
              <a:buNone/>
            </a:pPr>
            <a:r>
              <a:rPr lang="en-US" sz="2200" b="0" dirty="0">
                <a:solidFill>
                  <a:srgbClr val="000000"/>
                </a:solidFill>
                <a:effectLst/>
                <a:latin typeface="Consolas" panose="020B0609020204030204" pitchFamily="49" charset="0"/>
              </a:rPr>
              <a:t>var http = require('http');</a:t>
            </a:r>
          </a:p>
          <a:p>
            <a:pPr marL="0" indent="0">
              <a:buNone/>
            </a:pPr>
            <a:r>
              <a:rPr lang="en-US" sz="2200" b="0" dirty="0">
                <a:solidFill>
                  <a:srgbClr val="000000"/>
                </a:solidFill>
                <a:effectLst/>
                <a:latin typeface="Consolas" panose="020B0609020204030204" pitchFamily="49" charset="0"/>
              </a:rPr>
              <a:t>var fs = require('fs');</a:t>
            </a:r>
          </a:p>
          <a:p>
            <a:pPr marL="0" indent="0">
              <a:buNone/>
            </a:pPr>
            <a:endParaRPr lang="en-US" sz="2200" b="0" dirty="0">
              <a:solidFill>
                <a:srgbClr val="000000"/>
              </a:solidFill>
              <a:effectLst/>
              <a:latin typeface="Consolas" panose="020B0609020204030204" pitchFamily="49" charset="0"/>
            </a:endParaRPr>
          </a:p>
          <a:p>
            <a:pPr marL="0" indent="0">
              <a:buNone/>
            </a:pPr>
            <a:r>
              <a:rPr lang="en-US" sz="2200" b="0" dirty="0" err="1">
                <a:solidFill>
                  <a:srgbClr val="000000"/>
                </a:solidFill>
                <a:effectLst/>
                <a:latin typeface="Consolas" panose="020B0609020204030204" pitchFamily="49" charset="0"/>
              </a:rPr>
              <a:t>fs.readFile</a:t>
            </a:r>
            <a:r>
              <a:rPr lang="en-US" sz="2200" b="0" dirty="0">
                <a:solidFill>
                  <a:srgbClr val="000000"/>
                </a:solidFill>
                <a:effectLst/>
                <a:latin typeface="Consolas" panose="020B0609020204030204" pitchFamily="49" charset="0"/>
              </a:rPr>
              <a:t>('file1.txt', (err, data) =&gt; {</a:t>
            </a:r>
          </a:p>
          <a:p>
            <a:pPr marL="0" indent="0">
              <a:buNone/>
            </a:pPr>
            <a:r>
              <a:rPr lang="en-US" sz="2200" b="0" dirty="0">
                <a:solidFill>
                  <a:srgbClr val="000000"/>
                </a:solidFill>
                <a:effectLst/>
                <a:latin typeface="Consolas" panose="020B0609020204030204" pitchFamily="49" charset="0"/>
              </a:rPr>
              <a:t>  if (err) {</a:t>
            </a:r>
          </a:p>
          <a:p>
            <a:pPr marL="0" indent="0">
              <a:buNone/>
            </a:pPr>
            <a:r>
              <a:rPr lang="en-US" sz="2200" b="0" dirty="0">
                <a:solidFill>
                  <a:srgbClr val="000000"/>
                </a:solidFill>
                <a:effectLst/>
                <a:latin typeface="Consolas" panose="020B0609020204030204" pitchFamily="49" charset="0"/>
              </a:rPr>
              <a:t>    </a:t>
            </a:r>
            <a:r>
              <a:rPr lang="en-US" sz="2200" b="0" dirty="0" err="1">
                <a:solidFill>
                  <a:srgbClr val="000000"/>
                </a:solidFill>
                <a:effectLst/>
                <a:latin typeface="Consolas" panose="020B0609020204030204" pitchFamily="49" charset="0"/>
              </a:rPr>
              <a:t>console.error</a:t>
            </a:r>
            <a:r>
              <a:rPr lang="en-US" sz="2200" b="0" dirty="0">
                <a:solidFill>
                  <a:srgbClr val="000000"/>
                </a:solidFill>
                <a:effectLst/>
                <a:latin typeface="Consolas" panose="020B0609020204030204" pitchFamily="49" charset="0"/>
              </a:rPr>
              <a:t>('Error reading file:', err);</a:t>
            </a:r>
          </a:p>
          <a:p>
            <a:pPr marL="0" indent="0">
              <a:buNone/>
            </a:pPr>
            <a:r>
              <a:rPr lang="en-US" sz="2200" b="0" dirty="0">
                <a:solidFill>
                  <a:srgbClr val="000000"/>
                </a:solidFill>
                <a:effectLst/>
                <a:latin typeface="Consolas" panose="020B0609020204030204" pitchFamily="49" charset="0"/>
              </a:rPr>
              <a:t>    return;</a:t>
            </a:r>
          </a:p>
          <a:p>
            <a:pPr marL="0" indent="0">
              <a:buNone/>
            </a:pPr>
            <a:r>
              <a:rPr lang="en-US" sz="2200" b="0" dirty="0">
                <a:solidFill>
                  <a:srgbClr val="000000"/>
                </a:solidFill>
                <a:effectLst/>
                <a:latin typeface="Consolas" panose="020B0609020204030204" pitchFamily="49" charset="0"/>
              </a:rPr>
              <a:t>  }</a:t>
            </a:r>
          </a:p>
          <a:p>
            <a:pPr marL="0" indent="0">
              <a:buNone/>
            </a:pPr>
            <a:r>
              <a:rPr lang="en-US" sz="2200" b="0" dirty="0">
                <a:solidFill>
                  <a:srgbClr val="000000"/>
                </a:solidFill>
                <a:effectLst/>
                <a:latin typeface="Consolas" panose="020B0609020204030204" pitchFamily="49" charset="0"/>
              </a:rPr>
              <a:t>  console.log('file1 content: ' + data);</a:t>
            </a:r>
          </a:p>
          <a:p>
            <a:pPr marL="0" indent="0">
              <a:buNone/>
            </a:pPr>
            <a:r>
              <a:rPr lang="en-US" sz="2200" b="0" dirty="0">
                <a:solidFill>
                  <a:srgbClr val="000000"/>
                </a:solidFill>
                <a:effectLst/>
                <a:latin typeface="Consolas" panose="020B0609020204030204" pitchFamily="49" charset="0"/>
              </a:rPr>
              <a:t>});</a:t>
            </a:r>
          </a:p>
          <a:p>
            <a:pPr marL="0" indent="0">
              <a:buNone/>
            </a:pPr>
            <a:endParaRPr lang="en-US"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38173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Read Files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838200" y="1172817"/>
            <a:ext cx="10515600" cy="5004146"/>
          </a:xfrm>
        </p:spPr>
        <p:txBody>
          <a:bodyPr>
            <a:normAutofit/>
          </a:bodyPr>
          <a:lstStyle/>
          <a:p>
            <a:r>
              <a:rPr lang="en-US" dirty="0"/>
              <a:t>The </a:t>
            </a:r>
            <a:r>
              <a:rPr lang="en-US" dirty="0" err="1">
                <a:solidFill>
                  <a:srgbClr val="FF0000"/>
                </a:solidFill>
              </a:rPr>
              <a:t>fs.readFile</a:t>
            </a:r>
            <a:r>
              <a:rPr lang="en-US" dirty="0">
                <a:solidFill>
                  <a:srgbClr val="FF0000"/>
                </a:solidFill>
              </a:rPr>
              <a:t>() </a:t>
            </a:r>
            <a:r>
              <a:rPr lang="en-US" dirty="0"/>
              <a:t>method is used to read files on your computer.</a:t>
            </a:r>
          </a:p>
          <a:p>
            <a:endParaRPr lang="en-US" dirty="0"/>
          </a:p>
          <a:p>
            <a:r>
              <a:rPr lang="en-US" b="1" dirty="0"/>
              <a:t>file1.html</a:t>
            </a:r>
          </a:p>
          <a:p>
            <a:r>
              <a:rPr lang="en-US" dirty="0"/>
              <a:t>&lt;html&gt;</a:t>
            </a:r>
          </a:p>
          <a:p>
            <a:r>
              <a:rPr lang="en-US" dirty="0"/>
              <a:t>&lt;body&gt;</a:t>
            </a:r>
          </a:p>
          <a:p>
            <a:r>
              <a:rPr lang="en-US" dirty="0"/>
              <a:t>&lt;h1&gt;My Header&lt;/h1&gt;</a:t>
            </a:r>
          </a:p>
          <a:p>
            <a:r>
              <a:rPr lang="en-US" dirty="0"/>
              <a:t>&lt;p&gt;My paragraph.&lt;/p&gt;</a:t>
            </a:r>
          </a:p>
          <a:p>
            <a:r>
              <a:rPr lang="en-US" dirty="0"/>
              <a:t>&lt;/body&gt;</a:t>
            </a:r>
          </a:p>
          <a:p>
            <a:r>
              <a:rPr lang="en-US" dirty="0"/>
              <a:t>&lt;/html&gt;</a:t>
            </a:r>
            <a:endParaRPr lang="en-IN" dirty="0"/>
          </a:p>
        </p:txBody>
      </p:sp>
    </p:spTree>
    <p:extLst>
      <p:ext uri="{BB962C8B-B14F-4D97-AF65-F5344CB8AC3E}">
        <p14:creationId xmlns:p14="http://schemas.microsoft.com/office/powerpoint/2010/main" val="55160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B8E-5F16-8BAE-9FAD-503A99953F16}"/>
              </a:ext>
            </a:extLst>
          </p:cNvPr>
          <p:cNvSpPr>
            <a:spLocks noGrp="1"/>
          </p:cNvSpPr>
          <p:nvPr>
            <p:ph type="title"/>
          </p:nvPr>
        </p:nvSpPr>
        <p:spPr>
          <a:xfrm>
            <a:off x="838200" y="365126"/>
            <a:ext cx="10515600" cy="539336"/>
          </a:xfrm>
        </p:spPr>
        <p:txBody>
          <a:bodyPr>
            <a:normAutofit fontScale="90000"/>
          </a:bodyPr>
          <a:lstStyle/>
          <a:p>
            <a:r>
              <a:rPr lang="pt-BR" b="1" dirty="0"/>
              <a:t>read.js</a:t>
            </a:r>
          </a:p>
        </p:txBody>
      </p:sp>
      <p:sp>
        <p:nvSpPr>
          <p:cNvPr id="3" name="Content Placeholder 2">
            <a:extLst>
              <a:ext uri="{FF2B5EF4-FFF2-40B4-BE49-F238E27FC236}">
                <a16:creationId xmlns:a16="http://schemas.microsoft.com/office/drawing/2014/main" id="{3B2218D2-7342-A754-E509-E60AEBFC4FE1}"/>
              </a:ext>
            </a:extLst>
          </p:cNvPr>
          <p:cNvSpPr>
            <a:spLocks noGrp="1"/>
          </p:cNvSpPr>
          <p:nvPr>
            <p:ph idx="1"/>
          </p:nvPr>
        </p:nvSpPr>
        <p:spPr>
          <a:xfrm>
            <a:off x="838200" y="1172817"/>
            <a:ext cx="10515600" cy="5004146"/>
          </a:xfrm>
        </p:spPr>
        <p:txBody>
          <a:bodyPr>
            <a:normAutofit lnSpcReduction="10000"/>
          </a:bodyPr>
          <a:lstStyle/>
          <a:p>
            <a:r>
              <a:rPr lang="en-US" dirty="0"/>
              <a:t>// The </a:t>
            </a:r>
            <a:r>
              <a:rPr lang="en-US" dirty="0" err="1">
                <a:solidFill>
                  <a:srgbClr val="FF0000"/>
                </a:solidFill>
              </a:rPr>
              <a:t>fs.readFile</a:t>
            </a:r>
            <a:r>
              <a:rPr lang="en-US" dirty="0">
                <a:solidFill>
                  <a:srgbClr val="FF0000"/>
                </a:solidFill>
              </a:rPr>
              <a:t>() </a:t>
            </a:r>
            <a:r>
              <a:rPr lang="en-US" dirty="0"/>
              <a:t>method is used to read files on your computer</a:t>
            </a:r>
          </a:p>
          <a:p>
            <a:r>
              <a:rPr lang="en-US" dirty="0"/>
              <a:t>var http = require('http');</a:t>
            </a:r>
          </a:p>
          <a:p>
            <a:r>
              <a:rPr lang="en-US" dirty="0"/>
              <a:t>var fs = require('fs');</a:t>
            </a:r>
          </a:p>
          <a:p>
            <a:r>
              <a:rPr lang="en-US" dirty="0" err="1"/>
              <a:t>http.createServer</a:t>
            </a:r>
            <a:r>
              <a:rPr lang="en-US" dirty="0"/>
              <a:t>(function (req, res) {</a:t>
            </a:r>
          </a:p>
          <a:p>
            <a:r>
              <a:rPr lang="en-US" dirty="0"/>
              <a:t>  </a:t>
            </a:r>
            <a:r>
              <a:rPr lang="en-US" dirty="0" err="1">
                <a:solidFill>
                  <a:srgbClr val="FF0000"/>
                </a:solidFill>
              </a:rPr>
              <a:t>fs.readFile</a:t>
            </a:r>
            <a:r>
              <a:rPr lang="en-US" dirty="0"/>
              <a:t>('file1.html', function(err, data) {</a:t>
            </a:r>
          </a:p>
          <a:p>
            <a:r>
              <a:rPr lang="en-US" dirty="0"/>
              <a:t>    </a:t>
            </a:r>
            <a:r>
              <a:rPr lang="en-US" dirty="0" err="1"/>
              <a:t>res.writeHead</a:t>
            </a:r>
            <a:r>
              <a:rPr lang="en-US" dirty="0"/>
              <a:t>(200, {'Content-Type': 'text/html'});</a:t>
            </a:r>
          </a:p>
          <a:p>
            <a:r>
              <a:rPr lang="en-US" dirty="0"/>
              <a:t>    </a:t>
            </a:r>
            <a:r>
              <a:rPr lang="en-US" dirty="0" err="1"/>
              <a:t>res.write</a:t>
            </a:r>
            <a:r>
              <a:rPr lang="en-US" dirty="0"/>
              <a:t>(data);</a:t>
            </a:r>
          </a:p>
          <a:p>
            <a:r>
              <a:rPr lang="en-US" dirty="0"/>
              <a:t>    return </a:t>
            </a:r>
            <a:r>
              <a:rPr lang="en-US" dirty="0" err="1"/>
              <a:t>res.end</a:t>
            </a:r>
            <a:r>
              <a:rPr lang="en-US" dirty="0"/>
              <a:t>();</a:t>
            </a:r>
          </a:p>
          <a:p>
            <a:r>
              <a:rPr lang="en-US" dirty="0"/>
              <a:t>  });</a:t>
            </a:r>
          </a:p>
          <a:p>
            <a:r>
              <a:rPr lang="en-US" dirty="0"/>
              <a:t>}).listen(8080);</a:t>
            </a:r>
            <a:endParaRPr lang="en-IN" dirty="0"/>
          </a:p>
        </p:txBody>
      </p:sp>
    </p:spTree>
    <p:extLst>
      <p:ext uri="{BB962C8B-B14F-4D97-AF65-F5344CB8AC3E}">
        <p14:creationId xmlns:p14="http://schemas.microsoft.com/office/powerpoint/2010/main" val="3206375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3876</Words>
  <Application>Microsoft Office PowerPoint</Application>
  <PresentationFormat>Widescreen</PresentationFormat>
  <Paragraphs>409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-apple-system</vt:lpstr>
      <vt:lpstr>Arial</vt:lpstr>
      <vt:lpstr>Calibri</vt:lpstr>
      <vt:lpstr>Calibri Light</vt:lpstr>
      <vt:lpstr>Consolas</vt:lpstr>
      <vt:lpstr>Times New Roman</vt:lpstr>
      <vt:lpstr>Office Theme</vt:lpstr>
      <vt:lpstr>File Module</vt:lpstr>
      <vt:lpstr>Introduction to File System Module </vt:lpstr>
      <vt:lpstr>Uses of File System Module</vt:lpstr>
      <vt:lpstr>Reading Files</vt:lpstr>
      <vt:lpstr>Reading Files</vt:lpstr>
      <vt:lpstr>read.js</vt:lpstr>
      <vt:lpstr>Read Files</vt:lpstr>
      <vt:lpstr>Read Files</vt:lpstr>
      <vt:lpstr>read.js</vt:lpstr>
      <vt:lpstr>Writing Files</vt:lpstr>
      <vt:lpstr>Writing Files</vt:lpstr>
      <vt:lpstr>Writing Files</vt:lpstr>
      <vt:lpstr>Writing Files</vt:lpstr>
      <vt:lpstr>Write Files</vt:lpstr>
      <vt:lpstr>APPEND  FILES</vt:lpstr>
      <vt:lpstr>PowerPoint Presentation</vt:lpstr>
      <vt:lpstr>Deleting Files</vt:lpstr>
      <vt:lpstr>Delete Files</vt:lpstr>
      <vt:lpstr>PowerPoint Presentation</vt:lpstr>
      <vt:lpstr>Renaming Files and Directories</vt:lpstr>
      <vt:lpstr>Rename files</vt:lpstr>
      <vt:lpstr>PowerPoint Presentation</vt:lpstr>
      <vt:lpstr>Opening and Closing Files </vt:lpstr>
      <vt:lpstr>Opening and Closing Files</vt:lpstr>
      <vt:lpstr>fs.open() </vt:lpstr>
      <vt:lpstr>Flags that define how files are opened</vt:lpstr>
      <vt:lpstr>Other File System Tasks</vt:lpstr>
      <vt:lpstr>Example</vt:lpstr>
      <vt:lpstr>Getting File Info</vt:lpstr>
      <vt:lpstr>Examples</vt:lpstr>
      <vt:lpstr>Truncating Files</vt:lpstr>
      <vt:lpstr>Example</vt:lpstr>
      <vt:lpstr>Making and Removing Directories</vt:lpstr>
      <vt:lpstr>Example</vt:lpstr>
      <vt:lpstr>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Ashrith Velisoju</dc:creator>
  <cp:lastModifiedBy>Ashrith Velisoju</cp:lastModifiedBy>
  <cp:revision>4</cp:revision>
  <dcterms:created xsi:type="dcterms:W3CDTF">2025-04-20T17:06:40Z</dcterms:created>
  <dcterms:modified xsi:type="dcterms:W3CDTF">2025-04-29T19:01:06Z</dcterms:modified>
</cp:coreProperties>
</file>