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91" r:id="rId2"/>
    <p:sldId id="281" r:id="rId3"/>
    <p:sldId id="290" r:id="rId4"/>
    <p:sldId id="293" r:id="rId5"/>
    <p:sldId id="296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0"/>
  </p:normalViewPr>
  <p:slideViewPr>
    <p:cSldViewPr snapToGrid="0" snapToObjects="1">
      <p:cViewPr varScale="1">
        <p:scale>
          <a:sx n="118" d="100"/>
          <a:sy n="118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1401" TargetMode="External"/><Relationship Id="rId7" Type="http://schemas.openxmlformats.org/officeDocument/2006/relationships/hyperlink" Target="https://arxiv.org/abs/2309.014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402.19473" TargetMode="External"/><Relationship Id="rId5" Type="http://schemas.openxmlformats.org/officeDocument/2006/relationships/hyperlink" Target="https://arxiv.org/abs/2401.15884" TargetMode="External"/><Relationship Id="rId4" Type="http://schemas.openxmlformats.org/officeDocument/2006/relationships/hyperlink" Target="https://arxiv.org/abs/2312.109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Helvetica" pitchFamily="2" charset="0"/>
              </a:rPr>
              <a:t>AI HACK DAY 2025</a:t>
            </a:r>
            <a:endParaRPr lang="en-IN" sz="4000" b="1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017142"/>
            <a:ext cx="11689479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Problem Statement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Design a content generator that automatically converts educational books, articles, or research papers into narrated video summaries in local languages.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Domain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Video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Sub-Domain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AI for Content Creation in Local Languages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Team Name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AGI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Team Leader Name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Mohammed Kalam Khan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Member Details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Helvetica" pitchFamily="2" charset="0"/>
                <a:cs typeface="Arial" panose="020B0604020202020204" pitchFamily="34" charset="0"/>
              </a:rPr>
              <a:t>Rollno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22261A0565    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Name: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Abdul Hai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		                       Contact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7386036431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Helvetica" pitchFamily="2" charset="0"/>
                <a:cs typeface="Arial" panose="020B0604020202020204" pitchFamily="34" charset="0"/>
              </a:rPr>
              <a:t>Rollno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22261A0597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    Name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Muhammad Saadullah       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Contact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7095042644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Helvetica" pitchFamily="2" charset="0"/>
                <a:cs typeface="Arial" panose="020B0604020202020204" pitchFamily="34" charset="0"/>
              </a:rPr>
              <a:t>Rollno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22261A05A4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    Name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Mohammed Kalam Khan   </a:t>
            </a:r>
            <a:r>
              <a:rPr lang="en-US" sz="2400" b="1" dirty="0">
                <a:latin typeface="Helvetica" pitchFamily="2" charset="0"/>
                <a:cs typeface="Arial" panose="020B0604020202020204" pitchFamily="34" charset="0"/>
              </a:rPr>
              <a:t>Contact : </a:t>
            </a:r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8374228026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US" sz="2400" b="1" dirty="0">
              <a:latin typeface="Helvetica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b="1" dirty="0">
              <a:latin typeface="Helvetica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Helvetica" pitchFamily="2" charset="0"/>
                <a:ea typeface="ＭＳ Ｐゴシック" pitchFamily="1" charset="-128"/>
                <a:cs typeface="Times New Roman" panose="02020603050405020304" pitchFamily="18" charset="0"/>
              </a:rPr>
              <a:t>Content Generator AI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4200" y="1395246"/>
            <a:ext cx="121919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Helvetica" pitchFamily="2" charset="0"/>
                <a:cs typeface="Arial" pitchFamily="34" charset="0"/>
              </a:rPr>
              <a:t>Proposed Solution – Content Generator AI</a:t>
            </a:r>
            <a:endParaRPr lang="en-US" sz="3200" u="sng" dirty="0">
              <a:solidFill>
                <a:schemeClr val="tx2"/>
              </a:solidFill>
              <a:latin typeface="Helvetica" pitchFamily="2" charset="0"/>
              <a:cs typeface="Arial" pitchFamily="34" charset="0"/>
            </a:endParaRPr>
          </a:p>
          <a:p>
            <a:pPr>
              <a:buNone/>
            </a:pPr>
            <a:endParaRPr lang="en-US" sz="2150" u="sng" dirty="0">
              <a:solidFill>
                <a:schemeClr val="tx2"/>
              </a:solidFill>
              <a:latin typeface="Helvetica" pitchFamily="2" charset="0"/>
              <a:cs typeface="Arial" pitchFamily="34" charset="0"/>
            </a:endParaRPr>
          </a:p>
          <a:p>
            <a:pPr>
              <a:buNone/>
            </a:pPr>
            <a:r>
              <a:rPr lang="en-US" sz="2150" dirty="0">
                <a:latin typeface="Helvetica" pitchFamily="2" charset="0"/>
              </a:rPr>
              <a:t>A </a:t>
            </a:r>
            <a:r>
              <a:rPr lang="en-US" sz="2150" dirty="0" err="1">
                <a:latin typeface="Helvetica" pitchFamily="2" charset="0"/>
              </a:rPr>
              <a:t>Streamlit</a:t>
            </a:r>
            <a:r>
              <a:rPr lang="en-US" sz="2150" dirty="0">
                <a:latin typeface="Helvetica" pitchFamily="2" charset="0"/>
              </a:rPr>
              <a:t>-based AI assistant that takes educational content (PDFs or questions) and auto-generates explainer videos in regional languages. It uses Gemini for script generation, </a:t>
            </a:r>
            <a:r>
              <a:rPr lang="en-US" sz="2150" dirty="0" err="1">
                <a:latin typeface="Helvetica" pitchFamily="2" charset="0"/>
              </a:rPr>
              <a:t>gTTS</a:t>
            </a:r>
            <a:r>
              <a:rPr lang="en-US" sz="2150" dirty="0">
                <a:latin typeface="Helvetica" pitchFamily="2" charset="0"/>
              </a:rPr>
              <a:t> for narration, </a:t>
            </a:r>
            <a:r>
              <a:rPr lang="en-US" sz="2150" dirty="0" err="1">
                <a:latin typeface="Helvetica" pitchFamily="2" charset="0"/>
              </a:rPr>
              <a:t>TranslatePy</a:t>
            </a:r>
            <a:r>
              <a:rPr lang="en-US" sz="2150" dirty="0">
                <a:latin typeface="Helvetica" pitchFamily="2" charset="0"/>
              </a:rPr>
              <a:t> for localization, and Manim for animation.</a:t>
            </a:r>
          </a:p>
          <a:p>
            <a:pPr>
              <a:buNone/>
            </a:pP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Problem Solved:</a:t>
            </a:r>
            <a:br>
              <a:rPr lang="en-US" sz="2150" dirty="0">
                <a:latin typeface="Helvetica" pitchFamily="2" charset="0"/>
              </a:rPr>
            </a:br>
            <a:r>
              <a:rPr lang="en-US" sz="2150" dirty="0">
                <a:latin typeface="Helvetica" pitchFamily="2" charset="0"/>
              </a:rPr>
              <a:t>Eliminates manual effort in creating educational videos and makes content accessible in local languages.</a:t>
            </a:r>
          </a:p>
          <a:p>
            <a:pPr>
              <a:buNone/>
            </a:pP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r>
              <a:rPr lang="en-US" sz="2150" dirty="0">
                <a:latin typeface="Helvetica" pitchFamily="2" charset="0"/>
              </a:rPr>
              <a:t> </a:t>
            </a:r>
            <a:r>
              <a:rPr lang="en-US" sz="2150" b="1" dirty="0">
                <a:latin typeface="Helvetica" pitchFamily="2" charset="0"/>
              </a:rPr>
              <a:t>Innovation &amp; Uniqueness:</a:t>
            </a:r>
            <a:endParaRPr lang="en-US" sz="215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Fully automated end-to-end content-to-video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AI-generated Manim code for dynamic visual explanation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Regional language narration via real-time TTS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Modular, scalable architecture using </a:t>
            </a:r>
            <a:r>
              <a:rPr lang="en-US" sz="2150" dirty="0" err="1">
                <a:latin typeface="Helvetica" pitchFamily="2" charset="0"/>
              </a:rPr>
              <a:t>LangGraph</a:t>
            </a:r>
            <a:endParaRPr lang="en-US" sz="2150" dirty="0">
              <a:latin typeface="Helvetica" pitchFamily="2" charset="0"/>
            </a:endParaRPr>
          </a:p>
          <a:p>
            <a:endParaRPr lang="en-US" sz="2000" u="sng" dirty="0">
              <a:solidFill>
                <a:schemeClr val="tx2"/>
              </a:solidFill>
              <a:latin typeface="Helvetica" pitchFamily="2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AGI</a:t>
            </a:r>
            <a:endParaRPr lang="en-IN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Helvetica" pitchFamily="2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AGI</a:t>
            </a:r>
            <a:endParaRPr lang="en-IN" dirty="0"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E16BE2-6BB9-0291-F693-8ACB7163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43" y="979713"/>
            <a:ext cx="4572307" cy="5376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15E2B1-4C18-C82D-43A6-304C6FF2CDCB}"/>
              </a:ext>
            </a:extLst>
          </p:cNvPr>
          <p:cNvSpPr txBox="1"/>
          <p:nvPr/>
        </p:nvSpPr>
        <p:spPr>
          <a:xfrm>
            <a:off x="609600" y="1589312"/>
            <a:ext cx="5330343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Helvetica" pitchFamily="2" charset="0"/>
              </a:rPr>
              <a:t>Languages:</a:t>
            </a:r>
            <a:r>
              <a:rPr lang="en-US" sz="2150" dirty="0">
                <a:latin typeface="Helvetica" pitchFamily="2" charset="0"/>
              </a:rPr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5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50" b="1" dirty="0">
                <a:latin typeface="Helvetica" pitchFamily="2" charset="0"/>
              </a:rPr>
              <a:t>Frameworks &amp; Tools: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50" dirty="0"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50" b="1" dirty="0" err="1">
                <a:latin typeface="Helvetica" pitchFamily="2" charset="0"/>
              </a:rPr>
              <a:t>LangGraph</a:t>
            </a:r>
            <a:r>
              <a:rPr lang="en-US" sz="2150" dirty="0">
                <a:latin typeface="Helvetica" pitchFamily="2" charset="0"/>
              </a:rPr>
              <a:t> – tool orchestration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50" b="1" dirty="0" err="1">
                <a:latin typeface="Helvetica" pitchFamily="2" charset="0"/>
              </a:rPr>
              <a:t>Streamlit</a:t>
            </a:r>
            <a:r>
              <a:rPr lang="en-US" sz="2150" dirty="0">
                <a:latin typeface="Helvetica" pitchFamily="2" charset="0"/>
              </a:rPr>
              <a:t> – 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50" b="1" dirty="0">
                <a:latin typeface="Helvetica" pitchFamily="2" charset="0"/>
              </a:rPr>
              <a:t>Manim</a:t>
            </a:r>
            <a:r>
              <a:rPr lang="en-US" sz="2150" dirty="0">
                <a:latin typeface="Helvetica" pitchFamily="2" charset="0"/>
              </a:rPr>
              <a:t> – animation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50" b="1" dirty="0">
                <a:latin typeface="Helvetica" pitchFamily="2" charset="0"/>
              </a:rPr>
              <a:t>Gemini API </a:t>
            </a:r>
            <a:r>
              <a:rPr lang="en-US" sz="2150" dirty="0">
                <a:latin typeface="Helvetica" pitchFamily="2" charset="0"/>
              </a:rPr>
              <a:t>– LLM for script and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50" b="1" dirty="0" err="1">
                <a:latin typeface="Helvetica" pitchFamily="2" charset="0"/>
              </a:rPr>
              <a:t>TranslatePy</a:t>
            </a:r>
            <a:r>
              <a:rPr lang="en-US" sz="2150" dirty="0">
                <a:latin typeface="Helvetica" pitchFamily="2" charset="0"/>
              </a:rPr>
              <a:t> – language translation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50" b="1" dirty="0" err="1">
                <a:latin typeface="Helvetica" pitchFamily="2" charset="0"/>
              </a:rPr>
              <a:t>gTTS</a:t>
            </a:r>
            <a:r>
              <a:rPr lang="en-US" sz="2150" dirty="0">
                <a:latin typeface="Helvetica" pitchFamily="2" charset="0"/>
              </a:rPr>
              <a:t> – text-to-speech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50" b="1" dirty="0" err="1">
                <a:latin typeface="Helvetica" pitchFamily="2" charset="0"/>
              </a:rPr>
              <a:t>MoviePy</a:t>
            </a:r>
            <a:r>
              <a:rPr lang="en-US" sz="2150" dirty="0">
                <a:latin typeface="Helvetica" pitchFamily="2" charset="0"/>
              </a:rPr>
              <a:t> – video editing/merging</a:t>
            </a:r>
          </a:p>
          <a:p>
            <a:endParaRPr lang="en-US" sz="215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Helvetica" pitchFamily="2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57550" y="1004528"/>
            <a:ext cx="9385300" cy="571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Feasibility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Built entirely using Python and open-source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Requires minimal hardware (works on local machines)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Scalable to multiple use-cases (education, corporate, training)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Supports regional languages, making it inclusive and adaptable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 Potential Challenges &amp;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Animation Sync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Translation Accuracy Variations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TTS/API Failures or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 LLM Output Inconsistencies (script/Manim code)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Strategies to Overcome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Add retry logic and fallback messages in each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Manual script override or review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Validate Manim code structure with test prompts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50" dirty="0">
                <a:latin typeface="Helvetica" pitchFamily="2" charset="0"/>
              </a:rPr>
              <a:t>Use persistent storage and checkpoints to reduce repeat execution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AGI</a:t>
            </a:r>
            <a:endParaRPr lang="en-IN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Helvetica" pitchFamily="2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57550" y="1395246"/>
            <a:ext cx="9385300" cy="505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Retrieval-Augmented Generation for Knowledge-Intensive NLP Tasks</a:t>
            </a:r>
            <a:br>
              <a:rPr lang="en-US" sz="2150" dirty="0">
                <a:latin typeface="Helvetica" pitchFamily="2" charset="0"/>
              </a:rPr>
            </a:br>
            <a:r>
              <a:rPr lang="en-US" sz="2150" dirty="0">
                <a:latin typeface="Helvetica" pitchFamily="2" charset="0"/>
                <a:hlinkClick r:id="rId3"/>
              </a:rPr>
              <a:t>https://arxiv.org/abs/2005.11401</a:t>
            </a: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Retrieval-Augmented Generation for Large Language Models: A Survey</a:t>
            </a:r>
            <a:br>
              <a:rPr lang="en-US" sz="2150" dirty="0">
                <a:latin typeface="Helvetica" pitchFamily="2" charset="0"/>
              </a:rPr>
            </a:br>
            <a:r>
              <a:rPr lang="en-US" sz="2150" dirty="0">
                <a:latin typeface="Helvetica" pitchFamily="2" charset="0"/>
                <a:hlinkClick r:id="rId4"/>
              </a:rPr>
              <a:t>https://arxiv.org/abs/2312.10997</a:t>
            </a: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Corrective Retrieval-Augmented Generation (CRAG)</a:t>
            </a:r>
            <a:br>
              <a:rPr lang="en-US" sz="2150" dirty="0">
                <a:latin typeface="Helvetica" pitchFamily="2" charset="0"/>
              </a:rPr>
            </a:br>
            <a:r>
              <a:rPr lang="en-US" sz="2150" dirty="0">
                <a:latin typeface="Helvetica" pitchFamily="2" charset="0"/>
                <a:hlinkClick r:id="rId5"/>
              </a:rPr>
              <a:t>https://arxiv.org/abs/2401.15884</a:t>
            </a: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r>
              <a:rPr lang="en-US" sz="2150" b="1" dirty="0">
                <a:latin typeface="Helvetica" pitchFamily="2" charset="0"/>
              </a:rPr>
              <a:t>Survey on RAG for AI-Generated Content</a:t>
            </a:r>
            <a:br>
              <a:rPr lang="en-US" sz="2150" dirty="0">
                <a:latin typeface="Helvetica" pitchFamily="2" charset="0"/>
              </a:rPr>
            </a:br>
            <a:r>
              <a:rPr lang="en-US" sz="2150" dirty="0">
                <a:latin typeface="Helvetica" pitchFamily="2" charset="0"/>
                <a:hlinkClick r:id="rId6"/>
              </a:rPr>
              <a:t>https://arxiv.org/abs/2402.19473</a:t>
            </a:r>
            <a:endParaRPr lang="en-US" sz="2150" dirty="0">
              <a:latin typeface="Helvetica" pitchFamily="2" charset="0"/>
            </a:endParaRPr>
          </a:p>
          <a:p>
            <a:pPr>
              <a:buNone/>
            </a:pPr>
            <a:endParaRPr lang="en-US" sz="2150" dirty="0">
              <a:latin typeface="Helvetica" pitchFamily="2" charset="0"/>
            </a:endParaRPr>
          </a:p>
          <a:p>
            <a:r>
              <a:rPr lang="en-US" sz="2150" b="1" dirty="0">
                <a:latin typeface="Helvetica" pitchFamily="2" charset="0"/>
              </a:rPr>
              <a:t>Improving Domain Adaptation in RAG</a:t>
            </a:r>
            <a:br>
              <a:rPr lang="en-US" sz="2150" dirty="0">
                <a:latin typeface="Helvetica" pitchFamily="2" charset="0"/>
              </a:rPr>
            </a:br>
            <a:r>
              <a:rPr lang="en-US" sz="2150" dirty="0">
                <a:latin typeface="Helvetica" pitchFamily="2" charset="0"/>
                <a:hlinkClick r:id="rId7"/>
              </a:rPr>
              <a:t>https://arxiv.org/abs/2309.01431</a:t>
            </a:r>
            <a:endParaRPr lang="en-US" sz="2150" dirty="0">
              <a:latin typeface="Helvetica" pitchFamily="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AGI</a:t>
            </a:r>
            <a:endParaRPr lang="en-IN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</TotalTime>
  <Words>450</Words>
  <Application>Microsoft Macintosh PowerPoint</Application>
  <PresentationFormat>Widescreen</PresentationFormat>
  <Paragraphs>81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Helvetica</vt:lpstr>
      <vt:lpstr>TradeGothic</vt:lpstr>
      <vt:lpstr>Wingdings</vt:lpstr>
      <vt:lpstr>Office Theme</vt:lpstr>
      <vt:lpstr>AI HACK DAY 2025</vt:lpstr>
      <vt:lpstr>Content Generator AI</vt:lpstr>
      <vt:lpstr>TECHNICAL APPROACH</vt:lpstr>
      <vt:lpstr>FEASIBILITY AND VIABILITY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saad imdaad</cp:lastModifiedBy>
  <cp:revision>152</cp:revision>
  <dcterms:created xsi:type="dcterms:W3CDTF">2013-12-12T18:46:50Z</dcterms:created>
  <dcterms:modified xsi:type="dcterms:W3CDTF">2025-04-11T16:54:47Z</dcterms:modified>
</cp:coreProperties>
</file>