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8" r:id="rId2"/>
    <p:sldId id="340" r:id="rId3"/>
    <p:sldId id="347" r:id="rId4"/>
    <p:sldId id="348" r:id="rId5"/>
    <p:sldId id="344" r:id="rId6"/>
    <p:sldId id="349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sey Brewer" initials="LB" lastIdx="32" clrIdx="0"/>
  <p:cmAuthor id="1" name="Christina Lee" initials="CL" lastIdx="15" clrIdx="1"/>
  <p:cmAuthor id="2" name="Samuel Evans" initials="SE" lastIdx="10" clrIdx="2"/>
  <p:cmAuthor id="3" name="Joy Hackenbracht" initials="JH" lastIdx="1" clrIdx="3"/>
  <p:cmAuthor id="4" name="Ricardo Carvalho" initials="RC" lastIdx="18" clrIdx="4"/>
  <p:cmAuthor id="5" name="Elena McGrew" initials="EM" lastIdx="25" clrIdx="5"/>
  <p:cmAuthor id="6" name="Marina Zhou" initials="MZ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554"/>
    <a:srgbClr val="D0D8E8"/>
    <a:srgbClr val="E9EDF4"/>
    <a:srgbClr val="C00000"/>
    <a:srgbClr val="0099CC"/>
    <a:srgbClr val="66CCFF"/>
    <a:srgbClr val="336600"/>
    <a:srgbClr val="008000"/>
    <a:srgbClr val="244062"/>
    <a:srgbClr val="313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63550" autoAdjust="0"/>
  </p:normalViewPr>
  <p:slideViewPr>
    <p:cSldViewPr snapToGrid="0">
      <p:cViewPr>
        <p:scale>
          <a:sx n="90" d="100"/>
          <a:sy n="90" d="100"/>
        </p:scale>
        <p:origin x="-1734" y="-186"/>
      </p:cViewPr>
      <p:guideLst>
        <p:guide orient="horz" pos="10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159405316095263E-2"/>
          <c:y val="0.12963567054118236"/>
          <c:w val="0.90529264558362976"/>
          <c:h val="0.61250359330083737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Navy</c:v>
                </c:pt>
              </c:strCache>
            </c:strRef>
          </c:tx>
          <c:spPr>
            <a:ln>
              <a:solidFill>
                <a:srgbClr val="244062"/>
              </a:solidFill>
            </a:ln>
          </c:spPr>
          <c:marker>
            <c:symbol val="square"/>
            <c:size val="5"/>
            <c:spPr>
              <a:solidFill>
                <a:srgbClr val="244062"/>
              </a:solidFill>
              <a:ln>
                <a:solidFill>
                  <a:srgbClr val="244062"/>
                </a:solidFill>
              </a:ln>
            </c:spPr>
          </c:marker>
          <c:dLbls>
            <c:dLbl>
              <c:idx val="1"/>
              <c:layout>
                <c:manualLayout>
                  <c:x val="-3.0464351631530561E-2"/>
                  <c:y val="-3.15526184226971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155230337267227E-2"/>
                  <c:y val="-2.75843644544431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6405717137436067E-2"/>
                  <c:y val="-2.95684914385701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layout>
                <c:manualLayout>
                  <c:x val="-2.7493668878577897E-2"/>
                  <c:y val="-2.84225409323833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layout>
                <c:manualLayout>
                  <c:x val="-3.7891058513912446E-2"/>
                  <c:y val="-2.24701599800024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7"/>
              <c:layout>
                <c:manualLayout>
                  <c:x val="-2.3037644749148649E-2"/>
                  <c:y val="-2.84225409323835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8"/>
              <c:layout>
                <c:manualLayout>
                  <c:x val="-1.7096279243243237E-2"/>
                  <c:y val="-1.65177790276215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9"/>
              <c:layout>
                <c:manualLayout>
                  <c:x val="-1.2458739380247743E-2"/>
                  <c:y val="-2.84225409323835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 b="1">
                    <a:solidFill>
                      <a:srgbClr val="244062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Sheet1!$A$2:$B$31</c:f>
              <c:multiLvlStrCache>
                <c:ptCount val="30"/>
                <c:lvl>
                  <c:pt idx="0">
                    <c:v>Oct</c:v>
                  </c:pt>
                  <c:pt idx="1">
                    <c:v>N</c:v>
                  </c:pt>
                  <c:pt idx="2">
                    <c:v>D</c:v>
                  </c:pt>
                  <c:pt idx="3">
                    <c:v>J</c:v>
                  </c:pt>
                  <c:pt idx="4">
                    <c:v>F</c:v>
                  </c:pt>
                  <c:pt idx="5">
                    <c:v>M</c:v>
                  </c:pt>
                  <c:pt idx="6">
                    <c:v>A</c:v>
                  </c:pt>
                  <c:pt idx="7">
                    <c:v>M</c:v>
                  </c:pt>
                  <c:pt idx="8">
                    <c:v>J</c:v>
                  </c:pt>
                  <c:pt idx="9">
                    <c:v>J</c:v>
                  </c:pt>
                  <c:pt idx="10">
                    <c:v>A</c:v>
                  </c:pt>
                  <c:pt idx="11">
                    <c:v>S</c:v>
                  </c:pt>
                  <c:pt idx="12">
                    <c:v>O</c:v>
                  </c:pt>
                  <c:pt idx="13">
                    <c:v>N</c:v>
                  </c:pt>
                  <c:pt idx="14">
                    <c:v>D</c:v>
                  </c:pt>
                  <c:pt idx="15">
                    <c:v>J</c:v>
                  </c:pt>
                  <c:pt idx="16">
                    <c:v>F</c:v>
                  </c:pt>
                  <c:pt idx="17">
                    <c:v>M</c:v>
                  </c:pt>
                  <c:pt idx="18">
                    <c:v>A</c:v>
                  </c:pt>
                  <c:pt idx="19">
                    <c:v>M</c:v>
                  </c:pt>
                  <c:pt idx="20">
                    <c:v>J</c:v>
                  </c:pt>
                  <c:pt idx="21">
                    <c:v>J</c:v>
                  </c:pt>
                  <c:pt idx="22">
                    <c:v>A</c:v>
                  </c:pt>
                  <c:pt idx="23">
                    <c:v>S</c:v>
                  </c:pt>
                  <c:pt idx="24">
                    <c:v>O</c:v>
                  </c:pt>
                  <c:pt idx="25">
                    <c:v>N</c:v>
                  </c:pt>
                  <c:pt idx="26">
                    <c:v>D</c:v>
                  </c:pt>
                  <c:pt idx="27">
                    <c:v>J</c:v>
                  </c:pt>
                  <c:pt idx="28">
                    <c:v>F</c:v>
                  </c:pt>
                  <c:pt idx="29">
                    <c:v>Mar</c:v>
                  </c:pt>
                </c:lvl>
                <c:lvl>
                  <c:pt idx="0">
                    <c:v>2012</c:v>
                  </c:pt>
                  <c:pt idx="3">
                    <c:v>2013</c:v>
                  </c:pt>
                  <c:pt idx="15">
                    <c:v>2014</c:v>
                  </c:pt>
                  <c:pt idx="27">
                    <c:v>2015</c:v>
                  </c:pt>
                </c:lvl>
              </c:multiLvlStrCache>
            </c:multiLvlStrRef>
          </c:cat>
          <c:val>
            <c:numRef>
              <c:f>Sheet1!$C$2:$C$31</c:f>
              <c:numCache>
                <c:formatCode>0%</c:formatCode>
                <c:ptCount val="30"/>
                <c:pt idx="0">
                  <c:v>0.7</c:v>
                </c:pt>
                <c:pt idx="1">
                  <c:v>0.63</c:v>
                </c:pt>
                <c:pt idx="2">
                  <c:v>0.62</c:v>
                </c:pt>
                <c:pt idx="3">
                  <c:v>0.56999999999999995</c:v>
                </c:pt>
                <c:pt idx="4">
                  <c:v>0.63</c:v>
                </c:pt>
                <c:pt idx="5">
                  <c:v>0.59</c:v>
                </c:pt>
                <c:pt idx="6">
                  <c:v>0.69</c:v>
                </c:pt>
                <c:pt idx="7">
                  <c:v>0.7</c:v>
                </c:pt>
                <c:pt idx="8">
                  <c:v>0.64</c:v>
                </c:pt>
                <c:pt idx="9">
                  <c:v>0.61</c:v>
                </c:pt>
                <c:pt idx="10">
                  <c:v>0.58772687986171135</c:v>
                </c:pt>
                <c:pt idx="11">
                  <c:v>0.54815152898219988</c:v>
                </c:pt>
                <c:pt idx="12">
                  <c:v>0.52</c:v>
                </c:pt>
                <c:pt idx="13">
                  <c:v>0.55000000000000004</c:v>
                </c:pt>
                <c:pt idx="14">
                  <c:v>0.53</c:v>
                </c:pt>
                <c:pt idx="15">
                  <c:v>0.53</c:v>
                </c:pt>
                <c:pt idx="16">
                  <c:v>0.52</c:v>
                </c:pt>
                <c:pt idx="17">
                  <c:v>0.5004778591908251</c:v>
                </c:pt>
                <c:pt idx="18">
                  <c:v>0.53</c:v>
                </c:pt>
                <c:pt idx="19">
                  <c:v>0.52</c:v>
                </c:pt>
                <c:pt idx="20">
                  <c:v>0.51244555071561915</c:v>
                </c:pt>
                <c:pt idx="21">
                  <c:v>0.47428571428571431</c:v>
                </c:pt>
                <c:pt idx="22">
                  <c:v>0.42877739331026526</c:v>
                </c:pt>
                <c:pt idx="23">
                  <c:v>0.41049837805956946</c:v>
                </c:pt>
                <c:pt idx="24">
                  <c:v>0.5</c:v>
                </c:pt>
                <c:pt idx="25">
                  <c:v>0.46</c:v>
                </c:pt>
                <c:pt idx="26">
                  <c:v>0.44</c:v>
                </c:pt>
                <c:pt idx="27">
                  <c:v>0.45083713850837137</c:v>
                </c:pt>
                <c:pt idx="28">
                  <c:v>0.42463235294117646</c:v>
                </c:pt>
                <c:pt idx="29">
                  <c:v>0.36517199017199015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885504"/>
        <c:axId val="210327744"/>
      </c:lineChart>
      <c:catAx>
        <c:axId val="48488550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10327744"/>
        <c:crosses val="autoZero"/>
        <c:auto val="1"/>
        <c:lblAlgn val="ctr"/>
        <c:lblOffset val="100"/>
        <c:noMultiLvlLbl val="0"/>
      </c:catAx>
      <c:valAx>
        <c:axId val="210327744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8488550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ED9C-B5AA-4077-8AB0-6D6AB93F4AAF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E8681-5EF7-4414-9C92-83F2EF9C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6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5DD2B158-B6F6-43EB-8CBA-19F24FB72F5B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3" tIns="46477" rIns="92953" bIns="4647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5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2BE43E74-15DB-440B-9791-278763D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43E74-15DB-440B-9791-278763D45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083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43E74-15DB-440B-9791-278763D45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43E74-15DB-440B-9791-278763D45C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43E74-15DB-440B-9791-278763D45C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43E74-15DB-440B-9791-278763D45C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6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0105-B35D-4481-8085-4AC8BF161D2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E06E-D2E3-42F7-80D5-D0519CF2E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0886" y="0"/>
            <a:ext cx="9154886" cy="914400"/>
          </a:xfrm>
          <a:prstGeom prst="rect">
            <a:avLst/>
          </a:prstGeom>
          <a:solidFill>
            <a:srgbClr val="313455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cap="small" dirty="0" smtClean="0">
                <a:solidFill>
                  <a:prstClr val="white"/>
                </a:solidFill>
                <a:latin typeface="Franklin Gothic Book" pitchFamily="34" charset="0"/>
              </a:rPr>
              <a:t>Spring 2015 New Recruit Survey</a:t>
            </a:r>
            <a:br>
              <a:rPr lang="en-US" sz="3200" b="1" cap="small" dirty="0" smtClean="0">
                <a:solidFill>
                  <a:prstClr val="white"/>
                </a:solidFill>
                <a:latin typeface="Franklin Gothic Book" pitchFamily="34" charset="0"/>
              </a:rPr>
            </a:br>
            <a:r>
              <a:rPr lang="en-US" sz="2400" b="1" cap="small" dirty="0" smtClean="0">
                <a:solidFill>
                  <a:prstClr val="white"/>
                </a:solidFill>
                <a:latin typeface="Franklin Gothic Book" pitchFamily="34" charset="0"/>
              </a:rPr>
              <a:t>Navy </a:t>
            </a:r>
            <a:r>
              <a:rPr lang="en-US" sz="2400" b="1" cap="small" dirty="0">
                <a:solidFill>
                  <a:prstClr val="white"/>
                </a:solidFill>
                <a:latin typeface="Franklin Gothic Book" pitchFamily="34" charset="0"/>
              </a:rPr>
              <a:t>Response Rate </a:t>
            </a:r>
            <a:r>
              <a:rPr lang="en-US" sz="2400" b="1" cap="small" dirty="0" smtClean="0">
                <a:solidFill>
                  <a:prstClr val="white"/>
                </a:solidFill>
                <a:latin typeface="Franklin Gothic Book" pitchFamily="34" charset="0"/>
              </a:rPr>
              <a:t>Report</a:t>
            </a:r>
            <a:endParaRPr lang="en-US" sz="2400" b="1" cap="small" dirty="0">
              <a:solidFill>
                <a:prstClr val="white"/>
              </a:solidFill>
              <a:latin typeface="Franklin Gothic Book" pitchFamily="34" charset="0"/>
            </a:endParaRPr>
          </a:p>
        </p:txBody>
      </p:sp>
      <p:pic>
        <p:nvPicPr>
          <p:cNvPr id="16" name="Picture 15" descr="JAMR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1"/>
            <a:ext cx="2187182" cy="6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458200" y="6669075"/>
            <a:ext cx="733278" cy="1889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PAGE </a:t>
            </a:r>
            <a:fld id="{716DC0B7-5189-4F55-925A-228234CAD3EA}" type="slidenum">
              <a:rPr lang="en-US" sz="800" b="1" smtClean="0">
                <a:solidFill>
                  <a:prstClr val="black"/>
                </a:solidFill>
                <a:latin typeface="Helvetica" pitchFamily="34" charset="0"/>
              </a:rPr>
              <a:pPr algn="r"/>
              <a:t>1</a:t>
            </a:fld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 </a:t>
            </a:r>
            <a:r>
              <a:rPr lang="en-US" sz="800" b="1" dirty="0" smtClean="0">
                <a:solidFill>
                  <a:srgbClr val="C00000"/>
                </a:solidFill>
                <a:latin typeface="Helvetica" pitchFamily="34" charset="0"/>
              </a:rPr>
              <a:t>&lt;</a:t>
            </a:r>
            <a:endParaRPr lang="en-US" sz="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" y="1020484"/>
            <a:ext cx="8839200" cy="557519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4A7EBB"/>
              </a:solidFill>
              <a:latin typeface="Helvetica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4A7EBB"/>
              </a:solidFill>
              <a:latin typeface="Helvetica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56072467"/>
              </p:ext>
            </p:extLst>
          </p:nvPr>
        </p:nvGraphicFramePr>
        <p:xfrm>
          <a:off x="274616" y="914400"/>
          <a:ext cx="8550223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"/>
          <p:cNvSpPr txBox="1"/>
          <p:nvPr/>
        </p:nvSpPr>
        <p:spPr>
          <a:xfrm>
            <a:off x="6383714" y="1142985"/>
            <a:ext cx="2340668" cy="10990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Completed </a:t>
            </a:r>
            <a:r>
              <a:rPr lang="en-US" sz="14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Navy</a:t>
            </a:r>
            <a:r>
              <a:rPr lang="en-US" sz="1400" b="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Surveys In Q1 2015</a:t>
            </a:r>
            <a:r>
              <a:rPr lang="en-US" sz="1400" b="0" u="non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766909" y="2370656"/>
            <a:ext cx="13854" cy="327523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14633"/>
              </p:ext>
            </p:extLst>
          </p:nvPr>
        </p:nvGraphicFramePr>
        <p:xfrm>
          <a:off x="6519081" y="1692521"/>
          <a:ext cx="190267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68"/>
                <a:gridCol w="765710"/>
              </a:tblGrid>
              <a:tr h="180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January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1,481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February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1,386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March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1,189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12202" y="1253370"/>
            <a:ext cx="5436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Navy Response Rates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36500" y="6636974"/>
            <a:ext cx="157446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0160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3431" y="990600"/>
            <a:ext cx="8721969" cy="56388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4A7EBB"/>
              </a:solidFill>
              <a:latin typeface="Helvetica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4A7EBB"/>
              </a:solidFill>
              <a:latin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86" y="0"/>
            <a:ext cx="9153144" cy="914400"/>
          </a:xfrm>
          <a:prstGeom prst="rect">
            <a:avLst/>
          </a:prstGeom>
          <a:solidFill>
            <a:srgbClr val="323554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Spring 2015 New Recruit Survey</a:t>
            </a:r>
          </a:p>
          <a:p>
            <a:pPr algn="r"/>
            <a:r>
              <a:rPr lang="en-US" sz="24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Navy Response Rates By MEPS</a:t>
            </a:r>
            <a:endParaRPr lang="en-US" sz="2400" b="1" cap="small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9" descr="JAMR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1"/>
            <a:ext cx="2187182" cy="6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458200" y="6669075"/>
            <a:ext cx="733278" cy="1889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PAGE </a:t>
            </a:r>
            <a:fld id="{716DC0B7-5189-4F55-925A-228234CAD3EA}" type="slidenum">
              <a:rPr lang="en-US" sz="800" b="1" smtClean="0">
                <a:solidFill>
                  <a:prstClr val="black"/>
                </a:solidFill>
                <a:latin typeface="Helvetica" pitchFamily="34" charset="0"/>
              </a:rPr>
              <a:pPr algn="r"/>
              <a:t>2</a:t>
            </a:fld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 </a:t>
            </a:r>
            <a:r>
              <a:rPr lang="en-US" sz="800" b="1" dirty="0" smtClean="0">
                <a:solidFill>
                  <a:srgbClr val="C00000"/>
                </a:solidFill>
                <a:latin typeface="Helvetica" pitchFamily="34" charset="0"/>
              </a:rPr>
              <a:t>&lt;</a:t>
            </a:r>
            <a:endParaRPr lang="en-US" sz="800" dirty="0">
              <a:solidFill>
                <a:srgbClr val="C00000"/>
              </a:solidFill>
              <a:latin typeface="Helvetic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67402"/>
              </p:ext>
            </p:extLst>
          </p:nvPr>
        </p:nvGraphicFramePr>
        <p:xfrm>
          <a:off x="457200" y="1090746"/>
          <a:ext cx="8153400" cy="543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484406">
                <a:tc gridSpan="5"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NAVY 1</a:t>
                      </a:r>
                      <a:r>
                        <a:rPr lang="en-US" sz="1800" b="1" baseline="30000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st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QUARTER (January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–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March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 2015)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RESPONSE RATE:  41%</a:t>
                      </a:r>
                    </a:p>
                    <a:p>
                      <a:pPr algn="l"/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Target</a:t>
                      </a:r>
                      <a:r>
                        <a:rPr lang="en-US" sz="1400" b="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response rate:  80%</a:t>
                      </a:r>
                      <a:endParaRPr lang="en-US" sz="1400" b="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ALBANY: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CLEVELAND: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HOUSTON: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MINNEAPOLIS: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SALT LAKE CITY: 15%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ALBUQUERQUE: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COLUMBUS: 34%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INDIANAPOLIS: 70%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MONTGOMERY: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ANTONIO: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AMARILLO: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DALLAS: 15%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JACKSON: 68%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NASHVILLE: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DIEGO: 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ANCHORAGE: 80%+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DENVER: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JACKSONVILLE: 42%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ORLEANS: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JOSE: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ATLANTA: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 MOINES: 11%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KANSAS CITY: 67%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YORK: 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JUAN: 60%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BALTIMORE: 25%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DETROIT: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KNOXVILLE: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OKLAHOMA CITY: 58%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SEATTLE: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BECKLEY: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 PASO: 76%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LANSING: 63%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OMAHA: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SHREVEPORT: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BOISE: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FARGO: 23%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LITTLE ROCK: 62%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PHOENIX: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SIOUX FALLS: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BOSTON: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DIX: 70%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LOS ANGELES: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PITTSBURGH: 17%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SPOKANE: 18%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BUFFALO: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JACKSON: 61%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LOUISVILLE: 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PORTLAND, ME: 73%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SPRINGFIELD</a:t>
                      </a:r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68%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BUTTE: 67%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LEE: 37%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MEMPHIS: 28%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PORTLAND, OR: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ST. LOUIS: 71%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CHARLOTTE: 74%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HARRISBURG: 49%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MIAMI: 62%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RALEIGH: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SYRACUSE: 80%+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CHICAGO: 62%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HONOLULU: 21%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MILWAUKEE: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SACRAMENTO: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TAMPA: 37%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1478468"/>
            <a:ext cx="1524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07853" y="1478468"/>
            <a:ext cx="152400" cy="7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1362680"/>
            <a:ext cx="17360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Response Rate ≥ 80%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253" y="1362680"/>
            <a:ext cx="16446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Response Rate = 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6500" y="6636974"/>
            <a:ext cx="157446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8981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3431" y="990600"/>
            <a:ext cx="8721969" cy="56388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4A7EBB"/>
              </a:solidFill>
              <a:latin typeface="Helvetica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4A7EBB"/>
              </a:solidFill>
              <a:latin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86" y="0"/>
            <a:ext cx="9153144" cy="914400"/>
          </a:xfrm>
          <a:prstGeom prst="rect">
            <a:avLst/>
          </a:prstGeom>
          <a:solidFill>
            <a:srgbClr val="323554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cap="small" smtClean="0">
                <a:solidFill>
                  <a:srgbClr val="FFFFFF"/>
                </a:solidFill>
                <a:latin typeface="Franklin Gothic Book" pitchFamily="34" charset="0"/>
              </a:rPr>
              <a:t>January 2015 New Recruit Survey</a:t>
            </a:r>
          </a:p>
          <a:p>
            <a:pPr algn="r"/>
            <a:r>
              <a:rPr lang="en-US" sz="2400" b="1" cap="small" smtClean="0">
                <a:solidFill>
                  <a:srgbClr val="FFFFFF"/>
                </a:solidFill>
                <a:latin typeface="Franklin Gothic Book" pitchFamily="34" charset="0"/>
              </a:rPr>
              <a:t>Navy Response Rates By MEPS</a:t>
            </a:r>
            <a:endParaRPr lang="en-US" sz="2400" b="1" cap="small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9" descr="JAMR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1"/>
            <a:ext cx="2187182" cy="6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458200" y="6669075"/>
            <a:ext cx="733278" cy="1889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PAGE </a:t>
            </a:r>
            <a:fld id="{716DC0B7-5189-4F55-925A-228234CAD3EA}" type="slidenum">
              <a:rPr lang="en-US" sz="800" b="1" smtClean="0">
                <a:solidFill>
                  <a:prstClr val="black"/>
                </a:solidFill>
                <a:latin typeface="Helvetica" pitchFamily="34" charset="0"/>
              </a:rPr>
              <a:pPr algn="r"/>
              <a:t>3</a:t>
            </a:fld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 </a:t>
            </a:r>
            <a:r>
              <a:rPr lang="en-US" sz="800" b="1" dirty="0" smtClean="0">
                <a:solidFill>
                  <a:srgbClr val="C00000"/>
                </a:solidFill>
                <a:latin typeface="Helvetica" pitchFamily="34" charset="0"/>
              </a:rPr>
              <a:t>&lt;</a:t>
            </a:r>
            <a:endParaRPr lang="en-US" sz="800" dirty="0">
              <a:solidFill>
                <a:srgbClr val="C00000"/>
              </a:solidFill>
              <a:latin typeface="Helvetic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48948"/>
              </p:ext>
            </p:extLst>
          </p:nvPr>
        </p:nvGraphicFramePr>
        <p:xfrm>
          <a:off x="457200" y="1102809"/>
          <a:ext cx="8156450" cy="543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0"/>
                <a:gridCol w="1631290"/>
                <a:gridCol w="1631290"/>
                <a:gridCol w="1631290"/>
                <a:gridCol w="1631290"/>
              </a:tblGrid>
              <a:tr h="484406">
                <a:tc gridSpan="5"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OVERALL NAVY RESPONSE RATE:  45%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Target</a:t>
                      </a:r>
                      <a:r>
                        <a:rPr lang="en-US" sz="1400" b="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response rate:  80%</a:t>
                      </a:r>
                      <a:endParaRPr lang="en-US" sz="1400" b="0" kern="1200" dirty="0" smtClean="0">
                        <a:solidFill>
                          <a:srgbClr val="FFFFFF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ALBANY: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CLEVELAND: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HOUSTON: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MINNEAPOLIS: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SALT LAKE CITY: 21%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ALBUQUERQUE: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COLUMBUS: 76%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INDIANAPOLIS: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MONTGOMERY: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ANTONIO: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AMARILLO: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DALLAS: 14%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JACKSON: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NASHVILLE: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DIEGO: 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ANCHORAGE: 75%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DENVER: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JACKSONVILLE: 41%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ORLEANS: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JOSE: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ATLANTA: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 MOINES: 27%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KANSAS CITY: 78%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YORK: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JUAN: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BALTIMORE: 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DETROIT: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KNOXVILLE: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OKLAHOMA CITY: 54%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SEATTLE: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BECKLEY: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 PASO: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LANSING: 69%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OMAHA: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SHREVEPORT: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BOISE: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FARGO: 56%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LITTLE ROCK: 68%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PHOENIX: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SIOUX FALLS: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BOSTON: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DIX: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LOS ANGELES: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PITTSBURGH: 25%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SPOKANE: 25%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BUFFALO: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JACKSON: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LOUISVILLE: 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PORTLAND, ME: 55%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SPRINGFIELD: 66%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BUTTE: 71%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LEE: 48%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MEMPHIS: 42%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PORTLAND, OR: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ST. LOUIS: 74%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CHARLOTTE: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HARRISBURG: 60%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MIAMI: 69%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RALEIGH: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SYRACUSE: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CHICAGO: 64%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HONOLULU: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MILWAUKEE: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SACRAMENTO: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TAMPA: 42%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743200" y="1488516"/>
            <a:ext cx="1524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7853" y="1488516"/>
            <a:ext cx="152400" cy="7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95600" y="1372728"/>
            <a:ext cx="17360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Response Rate ≥ 80%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253" y="1372728"/>
            <a:ext cx="16446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Response Rate = 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36500" y="6636974"/>
            <a:ext cx="157446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10867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3431" y="990600"/>
            <a:ext cx="8721969" cy="56388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4A7EBB"/>
              </a:solidFill>
              <a:latin typeface="Helvetica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4A7EBB"/>
              </a:solidFill>
              <a:latin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86" y="0"/>
            <a:ext cx="9153144" cy="914400"/>
          </a:xfrm>
          <a:prstGeom prst="rect">
            <a:avLst/>
          </a:prstGeom>
          <a:solidFill>
            <a:srgbClr val="323554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February 2015 New Recruit Survey</a:t>
            </a:r>
          </a:p>
          <a:p>
            <a:pPr algn="r"/>
            <a:r>
              <a:rPr lang="en-US" sz="24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Navy Response Rates By MEPS</a:t>
            </a:r>
            <a:endParaRPr lang="en-US" sz="2400" b="1" cap="small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9" descr="JAMR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1"/>
            <a:ext cx="2187182" cy="6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458200" y="6669075"/>
            <a:ext cx="733278" cy="1889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PAGE </a:t>
            </a:r>
            <a:fld id="{716DC0B7-5189-4F55-925A-228234CAD3EA}" type="slidenum">
              <a:rPr lang="en-US" sz="800" b="1" smtClean="0">
                <a:solidFill>
                  <a:prstClr val="black"/>
                </a:solidFill>
                <a:latin typeface="Helvetica" pitchFamily="34" charset="0"/>
              </a:rPr>
              <a:pPr algn="r"/>
              <a:t>4</a:t>
            </a:fld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 </a:t>
            </a:r>
            <a:r>
              <a:rPr lang="en-US" sz="800" b="1" dirty="0" smtClean="0">
                <a:solidFill>
                  <a:srgbClr val="C00000"/>
                </a:solidFill>
                <a:latin typeface="Helvetica" pitchFamily="34" charset="0"/>
              </a:rPr>
              <a:t>&lt;</a:t>
            </a:r>
            <a:endParaRPr lang="en-US" sz="800" dirty="0">
              <a:solidFill>
                <a:srgbClr val="C00000"/>
              </a:solidFill>
              <a:latin typeface="Helvetic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19610"/>
              </p:ext>
            </p:extLst>
          </p:nvPr>
        </p:nvGraphicFramePr>
        <p:xfrm>
          <a:off x="457200" y="1101639"/>
          <a:ext cx="8156450" cy="543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0"/>
                <a:gridCol w="1631290"/>
                <a:gridCol w="1631290"/>
                <a:gridCol w="1631290"/>
                <a:gridCol w="1631290"/>
              </a:tblGrid>
              <a:tr h="484406">
                <a:tc gridSpan="5"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OVERALL NAVY RESPONSE RATE: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42%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Target</a:t>
                      </a:r>
                      <a:r>
                        <a:rPr lang="en-US" sz="1400" b="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response rate:  80%</a:t>
                      </a:r>
                      <a:endParaRPr lang="en-US" sz="1400" b="0" kern="1200" dirty="0" smtClean="0">
                        <a:solidFill>
                          <a:srgbClr val="FFFFFF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ALBANY: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CLEVELAND: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HOUSTON: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MINNEAPOLIS: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SALT LAKE CITY: 21%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ALBUQUERQUE: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COLUMBUS: 21%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INDIANAPOLIS: 75%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MONTGOMERY: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ANTONIO: 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AMARILLO: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DALLAS: 30%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JACKSON: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NASHVILLE: 69%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DIEGO: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ANCHORAGE: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DENVER: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JACKSONVILLE: 44%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ORLEANS: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JOSE: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ATLANTA: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 MOINES: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KANSAS CITY: 43%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YORK: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JUAN: 40%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BALTIMORE: 44%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DETROIT: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KNOXVILLE: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OKLAHOMA CITY: 76%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SEATTLE: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BECKLEY: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 PASO: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LANSING: 61%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OMAHA: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SHREVEPORT: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BOISE: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FARGO: 13%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LITTLE ROCK: 53%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PHOENIX: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SIOUX FALLS: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BOSTON: 78%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DIX: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LOS ANGELES: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PITTSBURGH: 17%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SPOKANE: 11%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BUFFALO: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JACKSON: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LOUISVILLE: 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PORTLAND, ME: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SPRINGFIELD: 45%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BUTTE: 58%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LEE: 42%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MEMPHIS: 28%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PORTLAND, OR: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ST. LOUIS: 70%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CHARLOTTE: 71%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HARRISBURG: 44%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MIAMI: 68%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RALEIGH: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SYRACUSE: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CHICAGO: 63%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HONOLULU: 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MILWAUKEE: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SACRAMENTO: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TAMPA: 34%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743200" y="1488516"/>
            <a:ext cx="1524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07853" y="1488516"/>
            <a:ext cx="152400" cy="7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5600" y="1372728"/>
            <a:ext cx="17360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Response Rate ≥ 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253" y="1372728"/>
            <a:ext cx="16446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Response Rate = 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6500" y="6636974"/>
            <a:ext cx="157446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7145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3431" y="990600"/>
            <a:ext cx="8721969" cy="56388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4A7EBB"/>
              </a:solidFill>
              <a:latin typeface="Helvetica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4A7EBB"/>
              </a:solidFill>
              <a:latin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86" y="0"/>
            <a:ext cx="9153144" cy="914400"/>
          </a:xfrm>
          <a:prstGeom prst="rect">
            <a:avLst/>
          </a:prstGeom>
          <a:solidFill>
            <a:srgbClr val="323554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March 2015 New Recruit Survey</a:t>
            </a:r>
          </a:p>
          <a:p>
            <a:pPr algn="r"/>
            <a:r>
              <a:rPr lang="en-US" sz="24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Navy Response Rates By MEPS</a:t>
            </a:r>
            <a:endParaRPr lang="en-US" sz="2400" b="1" cap="small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9" descr="JAMR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1"/>
            <a:ext cx="2187182" cy="6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458200" y="6669075"/>
            <a:ext cx="733278" cy="1889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PAGE </a:t>
            </a:r>
            <a:fld id="{716DC0B7-5189-4F55-925A-228234CAD3EA}" type="slidenum">
              <a:rPr lang="en-US" sz="800" b="1" smtClean="0">
                <a:solidFill>
                  <a:prstClr val="black"/>
                </a:solidFill>
                <a:latin typeface="Helvetica" pitchFamily="34" charset="0"/>
              </a:rPr>
              <a:pPr algn="r"/>
              <a:t>5</a:t>
            </a:fld>
            <a:r>
              <a:rPr lang="en-US" sz="800" b="1" dirty="0" smtClean="0">
                <a:solidFill>
                  <a:prstClr val="black"/>
                </a:solidFill>
                <a:latin typeface="Helvetica" pitchFamily="34" charset="0"/>
              </a:rPr>
              <a:t> </a:t>
            </a:r>
            <a:r>
              <a:rPr lang="en-US" sz="800" b="1" dirty="0" smtClean="0">
                <a:solidFill>
                  <a:srgbClr val="C00000"/>
                </a:solidFill>
                <a:latin typeface="Helvetica" pitchFamily="34" charset="0"/>
              </a:rPr>
              <a:t>&lt;</a:t>
            </a:r>
            <a:endParaRPr lang="en-US" sz="800" dirty="0">
              <a:solidFill>
                <a:srgbClr val="C00000"/>
              </a:solidFill>
              <a:latin typeface="Helvetic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85194"/>
              </p:ext>
            </p:extLst>
          </p:nvPr>
        </p:nvGraphicFramePr>
        <p:xfrm>
          <a:off x="457200" y="1101679"/>
          <a:ext cx="8156450" cy="544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290"/>
                <a:gridCol w="1631290"/>
                <a:gridCol w="1631290"/>
                <a:gridCol w="1631290"/>
                <a:gridCol w="1631290"/>
              </a:tblGrid>
              <a:tr h="484406">
                <a:tc gridSpan="5"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OVERALL NAVY RESPONSE RATE:  37%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Target</a:t>
                      </a:r>
                      <a:r>
                        <a:rPr lang="en-US" sz="1400" b="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response rate:  80%</a:t>
                      </a:r>
                      <a:endParaRPr lang="en-US" sz="1400" b="0" kern="1200" dirty="0" smtClean="0">
                        <a:solidFill>
                          <a:srgbClr val="FFFFFF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323554"/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ALBANY: 58%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CLEVELAND: 76%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HOUSTON: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MINNEAPOLIS: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SALT LAKE CITY: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ALBUQUERQUE: 67%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COLUMBUS: 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INDIANAPOLIS: 53%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MONTGOMERY: 76%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ANTONIO: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AMARILLO: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DALLAS: 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JACKSON: 36%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NASHVILLE: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DIEGO: 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ANCHORAGE: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DENVER: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JACKSONVILLE: 42%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ORLEANS: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JOSE: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ATLANTA: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 MOINES: 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KANSAS CITY: 76%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 YORK: 16%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 JUAN: 59%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BALTIMORE: 26%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DETROIT: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KNOXVILLE: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OKLAHOMA CITY: 47%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SEATTLE: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BECKLEY: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 PASO: 65%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LANSING: 59%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OMAHA: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SHREVEPORT: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BOISE: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FARGO: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LITTLE ROCK: 64%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PHOENIX: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SIOUX FALLS: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BOSTON: 79%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DIX: 45%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LOS ANGELES: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PITTSBURGH: 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SPOKANE: 19%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BUFFALO: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JACKSON: 6%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LOUISVILLE: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PORTLAND, ME: 78%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SPRINGFIELD: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BUTTE: 71%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 LEE: 21%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MEMPHIS: 17%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PORTLAND, OR: 80%+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ST. LOUIS: 68%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CHARLOTTE: 69%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HARRISBURG: 39%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MIAMI: 48%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RALEIGH: 68%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SYRACUSE: 63%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9EDF4"/>
                    </a:solidFill>
                  </a:tcPr>
                </a:tc>
              </a:tr>
              <a:tr h="37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CHICAGO: 59%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HONOLULU: 58%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MILWAUKEE: 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SACRAMENTO: 72%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TAMPA: 35%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743200" y="1488516"/>
            <a:ext cx="152400" cy="7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07853" y="1488516"/>
            <a:ext cx="152400" cy="7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95600" y="1372728"/>
            <a:ext cx="17360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Response Rate ≥ 80%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253" y="1372728"/>
            <a:ext cx="16446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Response Rate = 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6500" y="6636974"/>
            <a:ext cx="157446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5326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3431" y="990600"/>
            <a:ext cx="8721969" cy="56388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4A7EBB"/>
              </a:solidFill>
              <a:latin typeface="Helvetica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4A7EBB"/>
              </a:solidFill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580131"/>
              </p:ext>
            </p:extLst>
          </p:nvPr>
        </p:nvGraphicFramePr>
        <p:xfrm>
          <a:off x="457201" y="1705521"/>
          <a:ext cx="8272128" cy="4851315"/>
        </p:xfrm>
        <a:graphic>
          <a:graphicData uri="http://schemas.openxmlformats.org/drawingml/2006/table">
            <a:tbl>
              <a:tblPr/>
              <a:tblGrid>
                <a:gridCol w="1222514"/>
                <a:gridCol w="224628"/>
                <a:gridCol w="251821"/>
                <a:gridCol w="251821"/>
                <a:gridCol w="309933"/>
                <a:gridCol w="251821"/>
                <a:gridCol w="206622"/>
                <a:gridCol w="251821"/>
                <a:gridCol w="206622"/>
                <a:gridCol w="206622"/>
                <a:gridCol w="206622"/>
                <a:gridCol w="206622"/>
                <a:gridCol w="206622"/>
                <a:gridCol w="206622"/>
                <a:gridCol w="251821"/>
                <a:gridCol w="206622"/>
                <a:gridCol w="309933"/>
                <a:gridCol w="206622"/>
                <a:gridCol w="206622"/>
                <a:gridCol w="206622"/>
                <a:gridCol w="206622"/>
                <a:gridCol w="206622"/>
                <a:gridCol w="206622"/>
                <a:gridCol w="206622"/>
                <a:gridCol w="251821"/>
                <a:gridCol w="206622"/>
                <a:gridCol w="206622"/>
                <a:gridCol w="206622"/>
                <a:gridCol w="309933"/>
                <a:gridCol w="251821"/>
                <a:gridCol w="206622"/>
                <a:gridCol w="206622"/>
              </a:tblGrid>
              <a:tr h="124830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24830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063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39253">
                <a:tc gridSpan="3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Recruiting District 1</a:t>
                      </a:r>
                    </a:p>
                  </a:txBody>
                  <a:tcPr marL="54568" marR="6063" marT="60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Albany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Boston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Buffalo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Fort Dix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Fort Lee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Harrisburg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York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Pittsburgh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Portland, Me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Springfield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Syracuse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 gridSpan="3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Recruiting District 4</a:t>
                      </a:r>
                    </a:p>
                  </a:txBody>
                  <a:tcPr marL="54568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Baltimore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Beckley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Cleveland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Columbus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Detroit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Louisville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Raleigh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 gridSpan="3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Recruiting District 6</a:t>
                      </a:r>
                    </a:p>
                  </a:txBody>
                  <a:tcPr marL="54568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554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Atlanta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Charlotte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Jackson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Jacksonville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Knoxville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Memphis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Miami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Montgomery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Nashville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Orleans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Shreveport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3925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Tampa</a:t>
                      </a:r>
                    </a:p>
                  </a:txBody>
                  <a:tcPr marL="109135" marR="6063" marT="60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-10886" y="0"/>
            <a:ext cx="9153144" cy="914400"/>
          </a:xfrm>
          <a:prstGeom prst="rect">
            <a:avLst/>
          </a:prstGeom>
          <a:solidFill>
            <a:srgbClr val="323554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March 2015 New Recruit Survey</a:t>
            </a:r>
          </a:p>
          <a:p>
            <a:pPr algn="r"/>
            <a:r>
              <a:rPr lang="en-US" sz="2400" b="1" cap="small" dirty="0" smtClean="0">
                <a:solidFill>
                  <a:srgbClr val="FFFFFF"/>
                </a:solidFill>
                <a:latin typeface="Franklin Gothic Book" pitchFamily="34" charset="0"/>
              </a:rPr>
              <a:t>Navy Response Rates By MEPS</a:t>
            </a:r>
            <a:endParaRPr lang="en-US" sz="2400" b="1" cap="small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7" name="Picture 6" descr="JAMR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461"/>
            <a:ext cx="2187182" cy="62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90673"/>
              </p:ext>
            </p:extLst>
          </p:nvPr>
        </p:nvGraphicFramePr>
        <p:xfrm>
          <a:off x="457200" y="1101679"/>
          <a:ext cx="815645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6450"/>
              </a:tblGrid>
              <a:tr h="48440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+mj-lt"/>
                          <a:cs typeface="Arial" pitchFamily="34" charset="0"/>
                        </a:rPr>
                        <a:t>OVERALL NAVY RESPONSE RATE:  37%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Target</a:t>
                      </a:r>
                      <a:r>
                        <a:rPr lang="en-US" sz="1400" b="0" kern="1200" baseline="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response rate:  80%</a:t>
                      </a:r>
                      <a:endParaRPr lang="en-US" sz="1400" b="0" kern="1200" dirty="0" smtClean="0">
                        <a:solidFill>
                          <a:srgbClr val="FFFFFF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32355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1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C00000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1400" b="1" u="sng"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2385</Words>
  <Application>Microsoft Office PowerPoint</Application>
  <PresentationFormat>On-screen Show (4:3)</PresentationFormat>
  <Paragraphs>1318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Brewer</dc:creator>
  <cp:lastModifiedBy>Ricardo Carvalho</cp:lastModifiedBy>
  <cp:revision>1043</cp:revision>
  <cp:lastPrinted>2015-05-12T12:30:32Z</cp:lastPrinted>
  <dcterms:created xsi:type="dcterms:W3CDTF">2012-10-10T14:54:50Z</dcterms:created>
  <dcterms:modified xsi:type="dcterms:W3CDTF">2015-06-17T17:14:06Z</dcterms:modified>
</cp:coreProperties>
</file>