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anum Gothic Coding"/>
      <p:regular r:id="rId20"/>
      <p:bold r:id="rId21"/>
    </p:embeddedFont>
    <p:embeddedFont>
      <p:font typeface="Teko Medium"/>
      <p:regular r:id="rId22"/>
      <p:bold r:id="rId23"/>
    </p:embeddedFont>
    <p:embeddedFont>
      <p:font typeface="Barlow"/>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GoogleSlidesCustomDataVersion2">
      <go:slidesCustomData xmlns:go="http://customooxmlschemas.google.com/" r:id="rId28" roundtripDataSignature="AMtx7mjCfLxI0k7yRztX6do390bSrzVl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4A8D17-FC48-4DA8-9C35-FF5D0B6BB6AE}">
  <a:tblStyle styleId="{314A8D17-FC48-4DA8-9C35-FF5D0B6BB6AE}" styleName="Table_0">
    <a:wholeTbl>
      <a:tcTxStyle b="off" i="off">
        <a:font>
          <a:latin typeface="Arial"/>
          <a:ea typeface="Arial"/>
          <a:cs typeface="Arial"/>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40000"/>
            </a:schemeClr>
          </a:solidFill>
        </a:fill>
      </a:tcStyle>
    </a:band1H>
    <a:band2H>
      <a:tcTxStyle/>
    </a:band2H>
    <a:band1V>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anumGothicCoding-regular.fntdata"/><Relationship Id="rId22" Type="http://schemas.openxmlformats.org/officeDocument/2006/relationships/font" Target="fonts/TekoMedium-regular.fntdata"/><Relationship Id="rId21" Type="http://schemas.openxmlformats.org/officeDocument/2006/relationships/font" Target="fonts/NanumGothicCoding-bold.fntdata"/><Relationship Id="rId24" Type="http://schemas.openxmlformats.org/officeDocument/2006/relationships/font" Target="fonts/Barlow-regular.fntdata"/><Relationship Id="rId23" Type="http://schemas.openxmlformats.org/officeDocument/2006/relationships/font" Target="fonts/Teko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arlow-italic.fntdata"/><Relationship Id="rId25" Type="http://schemas.openxmlformats.org/officeDocument/2006/relationships/font" Target="fonts/Barlow-bold.fntdata"/><Relationship Id="rId28" Type="http://customschemas.google.com/relationships/presentationmetadata" Target="metadata"/><Relationship Id="rId27" Type="http://schemas.openxmlformats.org/officeDocument/2006/relationships/font" Target="fonts/Barlow-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 name="Google Shape;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 name="Google Shape;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15"/>
          <p:cNvPicPr preferRelativeResize="0"/>
          <p:nvPr/>
        </p:nvPicPr>
        <p:blipFill rotWithShape="1">
          <a:blip r:embed="rId2">
            <a:alphaModFix amt="80000"/>
          </a:blip>
          <a:srcRect b="0" l="0" r="0" t="0"/>
          <a:stretch/>
        </p:blipFill>
        <p:spPr>
          <a:xfrm>
            <a:off x="0" y="0"/>
            <a:ext cx="9144000" cy="5143500"/>
          </a:xfrm>
          <a:prstGeom prst="rect">
            <a:avLst/>
          </a:prstGeom>
          <a:noFill/>
          <a:ln>
            <a:noFill/>
          </a:ln>
        </p:spPr>
      </p:pic>
      <p:sp>
        <p:nvSpPr>
          <p:cNvPr id="10" name="Google Shape;10;p15"/>
          <p:cNvSpPr txBox="1"/>
          <p:nvPr>
            <p:ph type="ctrTitle"/>
          </p:nvPr>
        </p:nvSpPr>
        <p:spPr>
          <a:xfrm>
            <a:off x="3369400" y="1134700"/>
            <a:ext cx="5059500" cy="2180400"/>
          </a:xfrm>
          <a:prstGeom prst="rect">
            <a:avLst/>
          </a:prstGeom>
          <a:noFill/>
          <a:ln>
            <a:noFill/>
          </a:ln>
        </p:spPr>
        <p:txBody>
          <a:bodyPr anchorCtr="0" anchor="b" bIns="91425" lIns="91425" spcFirstLastPara="1" rIns="91425" wrap="square" tIns="91425">
            <a:noAutofit/>
          </a:bodyPr>
          <a:lstStyle>
            <a:lvl1pPr lvl="0" algn="r">
              <a:lnSpc>
                <a:spcPct val="90000"/>
              </a:lnSpc>
              <a:spcBef>
                <a:spcPts val="0"/>
              </a:spcBef>
              <a:spcAft>
                <a:spcPts val="0"/>
              </a:spcAft>
              <a:buSzPts val="5200"/>
              <a:buNone/>
              <a:defRPr sz="8500">
                <a:latin typeface="Teko Medium"/>
                <a:ea typeface="Teko Medium"/>
                <a:cs typeface="Teko Medium"/>
                <a:sym typeface="Teko Medium"/>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369400" y="3687675"/>
            <a:ext cx="5059500" cy="409500"/>
          </a:xfrm>
          <a:prstGeom prst="rect">
            <a:avLst/>
          </a:prstGeom>
          <a:solidFill>
            <a:srgbClr val="E69138"/>
          </a:solidFill>
          <a:ln cap="flat" cmpd="sng" w="9525">
            <a:solidFill>
              <a:schemeClr val="lt1"/>
            </a:solidFill>
            <a:prstDash val="solid"/>
            <a:round/>
            <a:headEnd len="sm" w="sm" type="none"/>
            <a:tailEnd len="sm" w="sm" type="none"/>
          </a:ln>
          <a:effectLst>
            <a:outerShdw blurRad="114300" rotWithShape="0" algn="bl" dir="540000" dist="19050">
              <a:srgbClr val="E69138">
                <a:alpha val="49803"/>
              </a:srgb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atin typeface="Nanum Gothic Coding"/>
                <a:ea typeface="Nanum Gothic Coding"/>
                <a:cs typeface="Nanum Gothic Coding"/>
                <a:sym typeface="Nanum Gothic Coding"/>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pic>
        <p:nvPicPr>
          <p:cNvPr id="13" name="Google Shape;13;p16"/>
          <p:cNvPicPr preferRelativeResize="0"/>
          <p:nvPr/>
        </p:nvPicPr>
        <p:blipFill rotWithShape="1">
          <a:blip r:embed="rId2">
            <a:alphaModFix amt="80000"/>
          </a:blip>
          <a:srcRect b="0" l="0" r="0" t="0"/>
          <a:stretch/>
        </p:blipFill>
        <p:spPr>
          <a:xfrm>
            <a:off x="0" y="0"/>
            <a:ext cx="9144000" cy="5143500"/>
          </a:xfrm>
          <a:prstGeom prst="rect">
            <a:avLst/>
          </a:prstGeom>
          <a:noFill/>
          <a:ln>
            <a:noFill/>
          </a:ln>
        </p:spPr>
      </p:pic>
      <p:sp>
        <p:nvSpPr>
          <p:cNvPr id="14" name="Google Shape;14;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6" name="Shape 16"/>
        <p:cNvGrpSpPr/>
        <p:nvPr/>
      </p:nvGrpSpPr>
      <p:grpSpPr>
        <a:xfrm>
          <a:off x="0" y="0"/>
          <a:ext cx="0" cy="0"/>
          <a:chOff x="0" y="0"/>
          <a:chExt cx="0" cy="0"/>
        </a:xfrm>
      </p:grpSpPr>
      <p:pic>
        <p:nvPicPr>
          <p:cNvPr id="17" name="Google Shape;17;p18"/>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8" name="Shape 18"/>
        <p:cNvGrpSpPr/>
        <p:nvPr/>
      </p:nvGrpSpPr>
      <p:grpSpPr>
        <a:xfrm>
          <a:off x="0" y="0"/>
          <a:ext cx="0" cy="0"/>
          <a:chOff x="0" y="0"/>
          <a:chExt cx="0" cy="0"/>
        </a:xfrm>
      </p:grpSpPr>
      <p:pic>
        <p:nvPicPr>
          <p:cNvPr id="19" name="Google Shape;19;p19"/>
          <p:cNvPicPr preferRelativeResize="0"/>
          <p:nvPr/>
        </p:nvPicPr>
        <p:blipFill rotWithShape="1">
          <a:blip r:embed="rId2">
            <a:alphaModFix amt="80000"/>
          </a:blip>
          <a:srcRect b="0" l="0" r="0" t="0"/>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Teko Medium"/>
              <a:buNone/>
              <a:defRPr b="0" i="0" sz="3500" u="none" cap="none" strike="noStrike">
                <a:solidFill>
                  <a:schemeClr val="dk1"/>
                </a:solidFill>
                <a:latin typeface="Teko Medium"/>
                <a:ea typeface="Teko Medium"/>
                <a:cs typeface="Teko Medium"/>
                <a:sym typeface="Teko Medium"/>
              </a:defRPr>
            </a:lvl1pPr>
            <a:lvl2pPr lvl="1" marR="0" rtl="0" algn="l">
              <a:lnSpc>
                <a:spcPct val="100000"/>
              </a:lnSpc>
              <a:spcBef>
                <a:spcPts val="0"/>
              </a:spcBef>
              <a:spcAft>
                <a:spcPts val="0"/>
              </a:spcAft>
              <a:buClr>
                <a:schemeClr val="dk1"/>
              </a:buClr>
              <a:buSzPts val="3500"/>
              <a:buFont typeface="Teko Medium"/>
              <a:buNone/>
              <a:defRPr b="0" i="0" sz="3500" u="none" cap="none" strike="noStrike">
                <a:solidFill>
                  <a:schemeClr val="dk1"/>
                </a:solidFill>
                <a:latin typeface="Teko Medium"/>
                <a:ea typeface="Teko Medium"/>
                <a:cs typeface="Teko Medium"/>
                <a:sym typeface="Teko Medium"/>
              </a:defRPr>
            </a:lvl2pPr>
            <a:lvl3pPr lvl="2" marR="0" rtl="0" algn="l">
              <a:lnSpc>
                <a:spcPct val="100000"/>
              </a:lnSpc>
              <a:spcBef>
                <a:spcPts val="0"/>
              </a:spcBef>
              <a:spcAft>
                <a:spcPts val="0"/>
              </a:spcAft>
              <a:buClr>
                <a:schemeClr val="dk1"/>
              </a:buClr>
              <a:buSzPts val="3500"/>
              <a:buFont typeface="Teko Medium"/>
              <a:buNone/>
              <a:defRPr b="0" i="0" sz="3500" u="none" cap="none" strike="noStrike">
                <a:solidFill>
                  <a:schemeClr val="dk1"/>
                </a:solidFill>
                <a:latin typeface="Teko Medium"/>
                <a:ea typeface="Teko Medium"/>
                <a:cs typeface="Teko Medium"/>
                <a:sym typeface="Teko Medium"/>
              </a:defRPr>
            </a:lvl3pPr>
            <a:lvl4pPr lvl="3" marR="0" rtl="0" algn="l">
              <a:lnSpc>
                <a:spcPct val="100000"/>
              </a:lnSpc>
              <a:spcBef>
                <a:spcPts val="0"/>
              </a:spcBef>
              <a:spcAft>
                <a:spcPts val="0"/>
              </a:spcAft>
              <a:buClr>
                <a:schemeClr val="dk1"/>
              </a:buClr>
              <a:buSzPts val="3500"/>
              <a:buFont typeface="Teko Medium"/>
              <a:buNone/>
              <a:defRPr b="0" i="0" sz="3500" u="none" cap="none" strike="noStrike">
                <a:solidFill>
                  <a:schemeClr val="dk1"/>
                </a:solidFill>
                <a:latin typeface="Teko Medium"/>
                <a:ea typeface="Teko Medium"/>
                <a:cs typeface="Teko Medium"/>
                <a:sym typeface="Teko Medium"/>
              </a:defRPr>
            </a:lvl4pPr>
            <a:lvl5pPr lvl="4" marR="0" rtl="0" algn="l">
              <a:lnSpc>
                <a:spcPct val="100000"/>
              </a:lnSpc>
              <a:spcBef>
                <a:spcPts val="0"/>
              </a:spcBef>
              <a:spcAft>
                <a:spcPts val="0"/>
              </a:spcAft>
              <a:buClr>
                <a:schemeClr val="dk1"/>
              </a:buClr>
              <a:buSzPts val="3500"/>
              <a:buFont typeface="Teko Medium"/>
              <a:buNone/>
              <a:defRPr b="0" i="0" sz="3500" u="none" cap="none" strike="noStrike">
                <a:solidFill>
                  <a:schemeClr val="dk1"/>
                </a:solidFill>
                <a:latin typeface="Teko Medium"/>
                <a:ea typeface="Teko Medium"/>
                <a:cs typeface="Teko Medium"/>
                <a:sym typeface="Teko Medium"/>
              </a:defRPr>
            </a:lvl5pPr>
            <a:lvl6pPr lvl="5" marR="0" rtl="0" algn="l">
              <a:lnSpc>
                <a:spcPct val="100000"/>
              </a:lnSpc>
              <a:spcBef>
                <a:spcPts val="0"/>
              </a:spcBef>
              <a:spcAft>
                <a:spcPts val="0"/>
              </a:spcAft>
              <a:buClr>
                <a:schemeClr val="dk1"/>
              </a:buClr>
              <a:buSzPts val="3500"/>
              <a:buFont typeface="Teko Medium"/>
              <a:buNone/>
              <a:defRPr b="0" i="0" sz="3500" u="none" cap="none" strike="noStrike">
                <a:solidFill>
                  <a:schemeClr val="dk1"/>
                </a:solidFill>
                <a:latin typeface="Teko Medium"/>
                <a:ea typeface="Teko Medium"/>
                <a:cs typeface="Teko Medium"/>
                <a:sym typeface="Teko Medium"/>
              </a:defRPr>
            </a:lvl6pPr>
            <a:lvl7pPr lvl="6" marR="0" rtl="0" algn="l">
              <a:lnSpc>
                <a:spcPct val="100000"/>
              </a:lnSpc>
              <a:spcBef>
                <a:spcPts val="0"/>
              </a:spcBef>
              <a:spcAft>
                <a:spcPts val="0"/>
              </a:spcAft>
              <a:buClr>
                <a:schemeClr val="dk1"/>
              </a:buClr>
              <a:buSzPts val="3500"/>
              <a:buFont typeface="Teko Medium"/>
              <a:buNone/>
              <a:defRPr b="0" i="0" sz="3500" u="none" cap="none" strike="noStrike">
                <a:solidFill>
                  <a:schemeClr val="dk1"/>
                </a:solidFill>
                <a:latin typeface="Teko Medium"/>
                <a:ea typeface="Teko Medium"/>
                <a:cs typeface="Teko Medium"/>
                <a:sym typeface="Teko Medium"/>
              </a:defRPr>
            </a:lvl7pPr>
            <a:lvl8pPr lvl="7" marR="0" rtl="0" algn="l">
              <a:lnSpc>
                <a:spcPct val="100000"/>
              </a:lnSpc>
              <a:spcBef>
                <a:spcPts val="0"/>
              </a:spcBef>
              <a:spcAft>
                <a:spcPts val="0"/>
              </a:spcAft>
              <a:buClr>
                <a:schemeClr val="dk1"/>
              </a:buClr>
              <a:buSzPts val="3500"/>
              <a:buFont typeface="Teko Medium"/>
              <a:buNone/>
              <a:defRPr b="0" i="0" sz="3500" u="none" cap="none" strike="noStrike">
                <a:solidFill>
                  <a:schemeClr val="dk1"/>
                </a:solidFill>
                <a:latin typeface="Teko Medium"/>
                <a:ea typeface="Teko Medium"/>
                <a:cs typeface="Teko Medium"/>
                <a:sym typeface="Teko Medium"/>
              </a:defRPr>
            </a:lvl8pPr>
            <a:lvl9pPr lvl="8" marR="0" rtl="0" algn="l">
              <a:lnSpc>
                <a:spcPct val="100000"/>
              </a:lnSpc>
              <a:spcBef>
                <a:spcPts val="0"/>
              </a:spcBef>
              <a:spcAft>
                <a:spcPts val="0"/>
              </a:spcAft>
              <a:buClr>
                <a:schemeClr val="dk1"/>
              </a:buClr>
              <a:buSzPts val="3500"/>
              <a:buFont typeface="Teko Medium"/>
              <a:buNone/>
              <a:defRPr b="0" i="0" sz="3500" u="none" cap="none" strike="noStrike">
                <a:solidFill>
                  <a:schemeClr val="dk1"/>
                </a:solidFill>
                <a:latin typeface="Teko Medium"/>
                <a:ea typeface="Teko Medium"/>
                <a:cs typeface="Teko Medium"/>
                <a:sym typeface="Teko Medium"/>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Nanum Gothic Coding"/>
              <a:buChar char="●"/>
              <a:defRPr b="0" i="0" sz="1400" u="none" cap="none" strike="noStrike">
                <a:solidFill>
                  <a:schemeClr val="dk1"/>
                </a:solidFill>
                <a:latin typeface="Nanum Gothic Coding"/>
                <a:ea typeface="Nanum Gothic Coding"/>
                <a:cs typeface="Nanum Gothic Coding"/>
                <a:sym typeface="Nanum Gothic Coding"/>
              </a:defRPr>
            </a:lvl1pPr>
            <a:lvl2pPr indent="-317500" lvl="1" marL="914400" marR="0" rtl="0" algn="l">
              <a:lnSpc>
                <a:spcPct val="100000"/>
              </a:lnSpc>
              <a:spcBef>
                <a:spcPts val="0"/>
              </a:spcBef>
              <a:spcAft>
                <a:spcPts val="0"/>
              </a:spcAft>
              <a:buClr>
                <a:schemeClr val="dk1"/>
              </a:buClr>
              <a:buSzPts val="1400"/>
              <a:buFont typeface="Nanum Gothic Coding"/>
              <a:buChar char="○"/>
              <a:defRPr b="0" i="0" sz="1400" u="none" cap="none" strike="noStrike">
                <a:solidFill>
                  <a:schemeClr val="dk1"/>
                </a:solidFill>
                <a:latin typeface="Nanum Gothic Coding"/>
                <a:ea typeface="Nanum Gothic Coding"/>
                <a:cs typeface="Nanum Gothic Coding"/>
                <a:sym typeface="Nanum Gothic Coding"/>
              </a:defRPr>
            </a:lvl2pPr>
            <a:lvl3pPr indent="-317500" lvl="2" marL="1371600" marR="0" rtl="0" algn="l">
              <a:lnSpc>
                <a:spcPct val="100000"/>
              </a:lnSpc>
              <a:spcBef>
                <a:spcPts val="0"/>
              </a:spcBef>
              <a:spcAft>
                <a:spcPts val="0"/>
              </a:spcAft>
              <a:buClr>
                <a:schemeClr val="dk1"/>
              </a:buClr>
              <a:buSzPts val="1400"/>
              <a:buFont typeface="Nanum Gothic Coding"/>
              <a:buChar char="■"/>
              <a:defRPr b="0" i="0" sz="1400" u="none" cap="none" strike="noStrike">
                <a:solidFill>
                  <a:schemeClr val="dk1"/>
                </a:solidFill>
                <a:latin typeface="Nanum Gothic Coding"/>
                <a:ea typeface="Nanum Gothic Coding"/>
                <a:cs typeface="Nanum Gothic Coding"/>
                <a:sym typeface="Nanum Gothic Coding"/>
              </a:defRPr>
            </a:lvl3pPr>
            <a:lvl4pPr indent="-317500" lvl="3" marL="1828800" marR="0" rtl="0" algn="l">
              <a:lnSpc>
                <a:spcPct val="100000"/>
              </a:lnSpc>
              <a:spcBef>
                <a:spcPts val="0"/>
              </a:spcBef>
              <a:spcAft>
                <a:spcPts val="0"/>
              </a:spcAft>
              <a:buClr>
                <a:schemeClr val="dk1"/>
              </a:buClr>
              <a:buSzPts val="1400"/>
              <a:buFont typeface="Nanum Gothic Coding"/>
              <a:buChar char="●"/>
              <a:defRPr b="0" i="0" sz="1400" u="none" cap="none" strike="noStrike">
                <a:solidFill>
                  <a:schemeClr val="dk1"/>
                </a:solidFill>
                <a:latin typeface="Nanum Gothic Coding"/>
                <a:ea typeface="Nanum Gothic Coding"/>
                <a:cs typeface="Nanum Gothic Coding"/>
                <a:sym typeface="Nanum Gothic Coding"/>
              </a:defRPr>
            </a:lvl4pPr>
            <a:lvl5pPr indent="-317500" lvl="4" marL="2286000" marR="0" rtl="0" algn="l">
              <a:lnSpc>
                <a:spcPct val="100000"/>
              </a:lnSpc>
              <a:spcBef>
                <a:spcPts val="0"/>
              </a:spcBef>
              <a:spcAft>
                <a:spcPts val="0"/>
              </a:spcAft>
              <a:buClr>
                <a:schemeClr val="dk1"/>
              </a:buClr>
              <a:buSzPts val="1400"/>
              <a:buFont typeface="Nanum Gothic Coding"/>
              <a:buChar char="○"/>
              <a:defRPr b="0" i="0" sz="1400" u="none" cap="none" strike="noStrike">
                <a:solidFill>
                  <a:schemeClr val="dk1"/>
                </a:solidFill>
                <a:latin typeface="Nanum Gothic Coding"/>
                <a:ea typeface="Nanum Gothic Coding"/>
                <a:cs typeface="Nanum Gothic Coding"/>
                <a:sym typeface="Nanum Gothic Coding"/>
              </a:defRPr>
            </a:lvl5pPr>
            <a:lvl6pPr indent="-317500" lvl="5" marL="2743200" marR="0" rtl="0" algn="l">
              <a:lnSpc>
                <a:spcPct val="100000"/>
              </a:lnSpc>
              <a:spcBef>
                <a:spcPts val="0"/>
              </a:spcBef>
              <a:spcAft>
                <a:spcPts val="0"/>
              </a:spcAft>
              <a:buClr>
                <a:schemeClr val="dk1"/>
              </a:buClr>
              <a:buSzPts val="1400"/>
              <a:buFont typeface="Nanum Gothic Coding"/>
              <a:buChar char="■"/>
              <a:defRPr b="0" i="0" sz="1400" u="none" cap="none" strike="noStrike">
                <a:solidFill>
                  <a:schemeClr val="dk1"/>
                </a:solidFill>
                <a:latin typeface="Nanum Gothic Coding"/>
                <a:ea typeface="Nanum Gothic Coding"/>
                <a:cs typeface="Nanum Gothic Coding"/>
                <a:sym typeface="Nanum Gothic Coding"/>
              </a:defRPr>
            </a:lvl6pPr>
            <a:lvl7pPr indent="-317500" lvl="6" marL="3200400" marR="0" rtl="0" algn="l">
              <a:lnSpc>
                <a:spcPct val="100000"/>
              </a:lnSpc>
              <a:spcBef>
                <a:spcPts val="0"/>
              </a:spcBef>
              <a:spcAft>
                <a:spcPts val="0"/>
              </a:spcAft>
              <a:buClr>
                <a:schemeClr val="dk1"/>
              </a:buClr>
              <a:buSzPts val="1400"/>
              <a:buFont typeface="Nanum Gothic Coding"/>
              <a:buChar char="●"/>
              <a:defRPr b="0" i="0" sz="1400" u="none" cap="none" strike="noStrike">
                <a:solidFill>
                  <a:schemeClr val="dk1"/>
                </a:solidFill>
                <a:latin typeface="Nanum Gothic Coding"/>
                <a:ea typeface="Nanum Gothic Coding"/>
                <a:cs typeface="Nanum Gothic Coding"/>
                <a:sym typeface="Nanum Gothic Coding"/>
              </a:defRPr>
            </a:lvl7pPr>
            <a:lvl8pPr indent="-317500" lvl="7" marL="3657600" marR="0" rtl="0" algn="l">
              <a:lnSpc>
                <a:spcPct val="100000"/>
              </a:lnSpc>
              <a:spcBef>
                <a:spcPts val="0"/>
              </a:spcBef>
              <a:spcAft>
                <a:spcPts val="0"/>
              </a:spcAft>
              <a:buClr>
                <a:schemeClr val="dk1"/>
              </a:buClr>
              <a:buSzPts val="1400"/>
              <a:buFont typeface="Nanum Gothic Coding"/>
              <a:buChar char="○"/>
              <a:defRPr b="0" i="0" sz="1400" u="none" cap="none" strike="noStrike">
                <a:solidFill>
                  <a:schemeClr val="dk1"/>
                </a:solidFill>
                <a:latin typeface="Nanum Gothic Coding"/>
                <a:ea typeface="Nanum Gothic Coding"/>
                <a:cs typeface="Nanum Gothic Coding"/>
                <a:sym typeface="Nanum Gothic Coding"/>
              </a:defRPr>
            </a:lvl8pPr>
            <a:lvl9pPr indent="-317500" lvl="8" marL="4114800" marR="0" rtl="0" algn="l">
              <a:lnSpc>
                <a:spcPct val="100000"/>
              </a:lnSpc>
              <a:spcBef>
                <a:spcPts val="0"/>
              </a:spcBef>
              <a:spcAft>
                <a:spcPts val="0"/>
              </a:spcAft>
              <a:buClr>
                <a:schemeClr val="dk1"/>
              </a:buClr>
              <a:buSzPts val="1400"/>
              <a:buFont typeface="Nanum Gothic Coding"/>
              <a:buChar char="■"/>
              <a:defRPr b="0" i="0" sz="1400" u="none" cap="none" strike="noStrike">
                <a:solidFill>
                  <a:schemeClr val="dk1"/>
                </a:solidFill>
                <a:latin typeface="Nanum Gothic Coding"/>
                <a:ea typeface="Nanum Gothic Coding"/>
                <a:cs typeface="Nanum Gothic Coding"/>
                <a:sym typeface="Nanum Gothic Coding"/>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0" Type="http://schemas.openxmlformats.org/officeDocument/2006/relationships/hyperlink" Target="http://paperpile.com/b/uG8Cxn/Raam" TargetMode="External"/><Relationship Id="rId11" Type="http://schemas.openxmlformats.org/officeDocument/2006/relationships/hyperlink" Target="http://paperpile.com/b/uG8Cxn/rGCw" TargetMode="External"/><Relationship Id="rId10" Type="http://schemas.openxmlformats.org/officeDocument/2006/relationships/hyperlink" Target="http://paperpile.com/b/uG8Cxn/ZjFw" TargetMode="External"/><Relationship Id="rId21" Type="http://schemas.openxmlformats.org/officeDocument/2006/relationships/hyperlink" Target="http://paperpile.com/b/uG8Cxn/Raam" TargetMode="External"/><Relationship Id="rId13" Type="http://schemas.openxmlformats.org/officeDocument/2006/relationships/hyperlink" Target="http://paperpile.com/b/uG8Cxn/rGCw" TargetMode="External"/><Relationship Id="rId12" Type="http://schemas.openxmlformats.org/officeDocument/2006/relationships/hyperlink" Target="http://paperpile.com/b/uG8Cxn/rGCw"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paperpile.com/b/uG8Cxn/UFDB" TargetMode="External"/><Relationship Id="rId4" Type="http://schemas.openxmlformats.org/officeDocument/2006/relationships/hyperlink" Target="http://paperpile.com/b/uG8Cxn/UFDB" TargetMode="External"/><Relationship Id="rId9" Type="http://schemas.openxmlformats.org/officeDocument/2006/relationships/hyperlink" Target="http://paperpile.com/b/uG8Cxn/ZjFw" TargetMode="External"/><Relationship Id="rId15" Type="http://schemas.openxmlformats.org/officeDocument/2006/relationships/hyperlink" Target="http://paperpile.com/b/uG8Cxn/rGCw" TargetMode="External"/><Relationship Id="rId14" Type="http://schemas.openxmlformats.org/officeDocument/2006/relationships/hyperlink" Target="http://paperpile.com/b/uG8Cxn/rGCw" TargetMode="External"/><Relationship Id="rId17" Type="http://schemas.openxmlformats.org/officeDocument/2006/relationships/hyperlink" Target="http://paperpile.com/b/uG8Cxn/ZeSz" TargetMode="External"/><Relationship Id="rId16" Type="http://schemas.openxmlformats.org/officeDocument/2006/relationships/hyperlink" Target="http://paperpile.com/b/uG8Cxn/ZeSz" TargetMode="External"/><Relationship Id="rId5" Type="http://schemas.openxmlformats.org/officeDocument/2006/relationships/hyperlink" Target="http://paperpile.com/b/uG8Cxn/UFDB" TargetMode="External"/><Relationship Id="rId19" Type="http://schemas.openxmlformats.org/officeDocument/2006/relationships/hyperlink" Target="http://paperpile.com/b/uG8Cxn/Raam" TargetMode="External"/><Relationship Id="rId6" Type="http://schemas.openxmlformats.org/officeDocument/2006/relationships/hyperlink" Target="http://paperpile.com/b/uG8Cxn/ZjFw" TargetMode="External"/><Relationship Id="rId18" Type="http://schemas.openxmlformats.org/officeDocument/2006/relationships/hyperlink" Target="http://paperpile.com/b/uG8Cxn/ZeSz" TargetMode="External"/><Relationship Id="rId7" Type="http://schemas.openxmlformats.org/officeDocument/2006/relationships/hyperlink" Target="http://paperpile.com/b/uG8Cxn/ZjFw" TargetMode="External"/><Relationship Id="rId8" Type="http://schemas.openxmlformats.org/officeDocument/2006/relationships/hyperlink" Target="http://paperpile.com/b/uG8Cxn/ZjF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paperpile.com/c/uG8Cxn/UFDB" TargetMode="External"/><Relationship Id="rId4" Type="http://schemas.openxmlformats.org/officeDocument/2006/relationships/hyperlink" Target="https://paperpile.com/c/uG8Cxn/ZjFw" TargetMode="External"/><Relationship Id="rId5" Type="http://schemas.openxmlformats.org/officeDocument/2006/relationships/hyperlink" Target="https://paperpile.com/c/uG8Cxn/rGC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pic>
        <p:nvPicPr>
          <p:cNvPr id="24" name="Google Shape;24;p1"/>
          <p:cNvPicPr preferRelativeResize="0"/>
          <p:nvPr/>
        </p:nvPicPr>
        <p:blipFill rotWithShape="1">
          <a:blip r:embed="rId3">
            <a:alphaModFix/>
          </a:blip>
          <a:srcRect b="0" l="0" r="60176" t="0"/>
          <a:stretch/>
        </p:blipFill>
        <p:spPr>
          <a:xfrm>
            <a:off x="-309952" y="802888"/>
            <a:ext cx="3224137" cy="4408449"/>
          </a:xfrm>
          <a:prstGeom prst="rect">
            <a:avLst/>
          </a:prstGeom>
          <a:noFill/>
          <a:ln>
            <a:noFill/>
          </a:ln>
        </p:spPr>
      </p:pic>
      <p:sp>
        <p:nvSpPr>
          <p:cNvPr id="25" name="Google Shape;25;p1"/>
          <p:cNvSpPr txBox="1"/>
          <p:nvPr>
            <p:ph type="ctrTitle"/>
          </p:nvPr>
        </p:nvSpPr>
        <p:spPr>
          <a:xfrm>
            <a:off x="2743200" y="505522"/>
            <a:ext cx="6177776" cy="284727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5200"/>
              <a:buNone/>
            </a:pPr>
            <a:r>
              <a:rPr lang="en-IN" sz="4400">
                <a:latin typeface="Times New Roman"/>
                <a:ea typeface="Times New Roman"/>
                <a:cs typeface="Times New Roman"/>
                <a:sym typeface="Times New Roman"/>
              </a:rPr>
              <a:t>IPL Score Predicting with Random Forest Algorithm and Machine Learning Analysis </a:t>
            </a:r>
            <a:endParaRPr sz="4400">
              <a:latin typeface="Times New Roman"/>
              <a:ea typeface="Times New Roman"/>
              <a:cs typeface="Times New Roman"/>
              <a:sym typeface="Times New Roman"/>
            </a:endParaRPr>
          </a:p>
        </p:txBody>
      </p:sp>
      <p:sp>
        <p:nvSpPr>
          <p:cNvPr id="26" name="Google Shape;26;p1"/>
          <p:cNvSpPr txBox="1"/>
          <p:nvPr>
            <p:ph idx="1" type="subTitle"/>
          </p:nvPr>
        </p:nvSpPr>
        <p:spPr>
          <a:xfrm>
            <a:off x="5304700" y="3610001"/>
            <a:ext cx="3859200" cy="1102800"/>
          </a:xfrm>
          <a:prstGeom prst="rect">
            <a:avLst/>
          </a:prstGeom>
          <a:solidFill>
            <a:srgbClr val="E69138"/>
          </a:solidFill>
          <a:ln cap="flat" cmpd="sng" w="9525">
            <a:solidFill>
              <a:schemeClr val="lt1"/>
            </a:solidFill>
            <a:prstDash val="solid"/>
            <a:round/>
            <a:headEnd len="sm" w="sm" type="none"/>
            <a:tailEnd len="sm" w="sm" type="none"/>
          </a:ln>
          <a:effectLst>
            <a:outerShdw blurRad="114300" rotWithShape="0" algn="bl" dir="540000" dist="19050">
              <a:srgbClr val="E69138">
                <a:alpha val="49803"/>
              </a:srgbClr>
            </a:outerShdw>
          </a:effectLst>
        </p:spPr>
        <p:txBody>
          <a:bodyPr anchorCtr="0" anchor="ctr" bIns="91425" lIns="91425" spcFirstLastPara="1" rIns="91425" wrap="square" tIns="91425">
            <a:noAutofit/>
          </a:bodyPr>
          <a:lstStyle/>
          <a:p>
            <a:pPr indent="-317500" lvl="0" marL="457200" rtl="0" algn="just">
              <a:lnSpc>
                <a:spcPct val="100000"/>
              </a:lnSpc>
              <a:spcBef>
                <a:spcPts val="0"/>
              </a:spcBef>
              <a:spcAft>
                <a:spcPts val="0"/>
              </a:spcAft>
              <a:buSzPts val="1400"/>
              <a:buNone/>
            </a:pPr>
            <a:r>
              <a:rPr lang="en-IN"/>
              <a:t>Vishwa N  (210701315)</a:t>
            </a:r>
            <a:endParaRPr/>
          </a:p>
          <a:p>
            <a:pPr indent="-317500" lvl="0" marL="457200" rtl="0" algn="just">
              <a:lnSpc>
                <a:spcPct val="100000"/>
              </a:lnSpc>
              <a:spcBef>
                <a:spcPts val="0"/>
              </a:spcBef>
              <a:spcAft>
                <a:spcPts val="0"/>
              </a:spcAft>
              <a:buSzPts val="1400"/>
              <a:buNone/>
            </a:pPr>
            <a:r>
              <a:rPr lang="en-IN"/>
              <a:t>Vasikaran G (210701305)</a:t>
            </a:r>
            <a:endParaRPr/>
          </a:p>
          <a:p>
            <a:pPr indent="0" lvl="0" marL="0" rtl="0" algn="just">
              <a:lnSpc>
                <a:spcPct val="115000"/>
              </a:lnSpc>
              <a:spcBef>
                <a:spcPts val="0"/>
              </a:spcBef>
              <a:spcAft>
                <a:spcPts val="0"/>
              </a:spcAft>
              <a:buNone/>
            </a:pPr>
            <a:r>
              <a:rPr lang="en-IN">
                <a:solidFill>
                  <a:srgbClr val="EFF1F1"/>
                </a:solidFill>
              </a:rPr>
              <a:t>  Tamizhselvan SL(210701284)</a:t>
            </a:r>
            <a:endParaRPr>
              <a:solidFill>
                <a:srgbClr val="EFF1F1"/>
              </a:solidFill>
            </a:endParaRPr>
          </a:p>
          <a:p>
            <a:pPr indent="-317500" lvl="0" marL="457200" rtl="0" algn="just">
              <a:lnSpc>
                <a:spcPct val="100000"/>
              </a:lnSpc>
              <a:spcBef>
                <a:spcPts val="0"/>
              </a:spcBef>
              <a:spcAft>
                <a:spcPts val="0"/>
              </a:spcAft>
              <a:buSzPts val="1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0"/>
          <p:cNvSpPr txBox="1"/>
          <p:nvPr>
            <p:ph type="title"/>
          </p:nvPr>
        </p:nvSpPr>
        <p:spPr>
          <a:xfrm>
            <a:off x="563883"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i="0" lang="en-IN" sz="4000" u="none" cap="none" strike="noStrike">
                <a:solidFill>
                  <a:srgbClr val="161919"/>
                </a:solidFill>
                <a:latin typeface="Teko Medium"/>
                <a:ea typeface="Teko Medium"/>
                <a:cs typeface="Teko Medium"/>
                <a:sym typeface="Teko Medium"/>
              </a:rPr>
              <a:t>RESULT AND DISCUSSION</a:t>
            </a:r>
            <a:endParaRPr/>
          </a:p>
        </p:txBody>
      </p:sp>
      <p:sp>
        <p:nvSpPr>
          <p:cNvPr id="86" name="Google Shape;86;p10"/>
          <p:cNvSpPr txBox="1"/>
          <p:nvPr/>
        </p:nvSpPr>
        <p:spPr>
          <a:xfrm>
            <a:off x="680224" y="468709"/>
            <a:ext cx="45720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000" u="none" cap="none" strike="noStrike">
                <a:solidFill>
                  <a:schemeClr val="dk1"/>
                </a:solidFill>
                <a:latin typeface="Times New Roman"/>
                <a:ea typeface="Times New Roman"/>
                <a:cs typeface="Times New Roman"/>
                <a:sym typeface="Times New Roman"/>
              </a:rPr>
              <a:t>Output</a:t>
            </a:r>
            <a:r>
              <a:rPr b="0" i="0" lang="en-IN" sz="1400" u="none" cap="none" strike="noStrike">
                <a:solidFill>
                  <a:srgbClr val="000000"/>
                </a:solidFill>
                <a:latin typeface="Barlow"/>
                <a:ea typeface="Barlow"/>
                <a:cs typeface="Barlow"/>
                <a:sym typeface="Barlow"/>
              </a:rPr>
              <a:t> </a:t>
            </a:r>
            <a:endParaRPr b="0" i="0" sz="1600" u="none" cap="none" strike="noStrike">
              <a:solidFill>
                <a:srgbClr val="000000"/>
              </a:solidFill>
              <a:latin typeface="Arial"/>
              <a:ea typeface="Arial"/>
              <a:cs typeface="Arial"/>
              <a:sym typeface="Arial"/>
            </a:endParaRPr>
          </a:p>
        </p:txBody>
      </p:sp>
      <p:pic>
        <p:nvPicPr>
          <p:cNvPr id="87" name="Google Shape;87;p10"/>
          <p:cNvPicPr preferRelativeResize="0"/>
          <p:nvPr/>
        </p:nvPicPr>
        <p:blipFill rotWithShape="1">
          <a:blip r:embed="rId3">
            <a:alphaModFix/>
          </a:blip>
          <a:srcRect b="0" l="0" r="0" t="0"/>
          <a:stretch/>
        </p:blipFill>
        <p:spPr>
          <a:xfrm>
            <a:off x="563882" y="1776760"/>
            <a:ext cx="3108585" cy="2793867"/>
          </a:xfrm>
          <a:prstGeom prst="rect">
            <a:avLst/>
          </a:prstGeom>
          <a:noFill/>
          <a:ln>
            <a:noFill/>
          </a:ln>
        </p:spPr>
      </p:pic>
      <p:pic>
        <p:nvPicPr>
          <p:cNvPr id="88" name="Google Shape;88;p10"/>
          <p:cNvPicPr preferRelativeResize="0"/>
          <p:nvPr/>
        </p:nvPicPr>
        <p:blipFill rotWithShape="1">
          <a:blip r:embed="rId4">
            <a:alphaModFix/>
          </a:blip>
          <a:srcRect b="0" l="0" r="0" t="0"/>
          <a:stretch/>
        </p:blipFill>
        <p:spPr>
          <a:xfrm>
            <a:off x="5018048" y="1776760"/>
            <a:ext cx="3702205" cy="2698633"/>
          </a:xfrm>
          <a:prstGeom prst="rect">
            <a:avLst/>
          </a:prstGeom>
          <a:noFill/>
          <a:ln>
            <a:noFill/>
          </a:ln>
        </p:spPr>
      </p:pic>
      <p:sp>
        <p:nvSpPr>
          <p:cNvPr id="89" name="Google Shape;89;p10"/>
          <p:cNvSpPr txBox="1"/>
          <p:nvPr/>
        </p:nvSpPr>
        <p:spPr>
          <a:xfrm>
            <a:off x="985024" y="836176"/>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600" u="none" cap="none" strike="noStrike">
                <a:solidFill>
                  <a:schemeClr val="dk1"/>
                </a:solidFill>
                <a:latin typeface="Times New Roman"/>
                <a:ea typeface="Times New Roman"/>
                <a:cs typeface="Times New Roman"/>
                <a:sym typeface="Times New Roman"/>
              </a:rPr>
              <a:t>      Our ML model predict the IPL score…..</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1"/>
          <p:cNvSpPr txBox="1"/>
          <p:nvPr>
            <p:ph type="title"/>
          </p:nvPr>
        </p:nvSpPr>
        <p:spPr>
          <a:xfrm>
            <a:off x="430068"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IN">
                <a:solidFill>
                  <a:srgbClr val="161919"/>
                </a:solidFill>
              </a:rPr>
              <a:t>CONCLUSION</a:t>
            </a:r>
            <a:endParaRPr/>
          </a:p>
        </p:txBody>
      </p:sp>
      <p:sp>
        <p:nvSpPr>
          <p:cNvPr id="95" name="Google Shape;95;p11"/>
          <p:cNvSpPr txBox="1"/>
          <p:nvPr/>
        </p:nvSpPr>
        <p:spPr>
          <a:xfrm>
            <a:off x="252761" y="1047680"/>
            <a:ext cx="8400585" cy="317009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        In our project, We had developed a machine learning model to predict IPL score based on the previous mach data and the present venue conditions. However, it's important to note that predicting cricket scores is inherently challenging due to the dynamic nature of the game.Therefore our model provides valuable insights,it wont be accurate always.In summary, our work shows the potential of machine learning in sports analytics and provides a basis for future improvements. Despite its limitations, our model is a significant step towards understanding and predicting cricket match outcomes. Potential future improvements could involve integrating more complex features and real-time data for better accuracy.</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2"/>
          <p:cNvSpPr txBox="1"/>
          <p:nvPr>
            <p:ph type="title"/>
          </p:nvPr>
        </p:nvSpPr>
        <p:spPr>
          <a:xfrm>
            <a:off x="311122"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IN" sz="4000">
                <a:solidFill>
                  <a:srgbClr val="161919"/>
                </a:solidFill>
              </a:rPr>
              <a:t>REFERENCES</a:t>
            </a:r>
            <a:endParaRPr b="1">
              <a:solidFill>
                <a:srgbClr val="161919"/>
              </a:solidFill>
            </a:endParaRPr>
          </a:p>
        </p:txBody>
      </p:sp>
      <p:sp>
        <p:nvSpPr>
          <p:cNvPr id="101" name="Google Shape;101;p12"/>
          <p:cNvSpPr txBox="1"/>
          <p:nvPr/>
        </p:nvSpPr>
        <p:spPr>
          <a:xfrm>
            <a:off x="111512" y="632084"/>
            <a:ext cx="8683200" cy="4329900"/>
          </a:xfrm>
          <a:prstGeom prst="rect">
            <a:avLst/>
          </a:prstGeom>
          <a:noFill/>
          <a:ln>
            <a:noFill/>
          </a:ln>
        </p:spPr>
        <p:txBody>
          <a:bodyPr anchorCtr="0" anchor="t" bIns="45700" lIns="91425" spcFirstLastPara="1" rIns="91425" wrap="square" tIns="45700">
            <a:spAutoFit/>
          </a:bodyPr>
          <a:lstStyle/>
          <a:p>
            <a:pPr indent="-304800" lvl="0" marL="304800" marR="0" rtl="0" algn="just">
              <a:lnSpc>
                <a:spcPct val="115000"/>
              </a:lnSpc>
              <a:spcBef>
                <a:spcPts val="0"/>
              </a:spcBef>
              <a:spcAft>
                <a:spcPts val="0"/>
              </a:spcAft>
              <a:buNone/>
            </a:pPr>
            <a:r>
              <a:rPr b="0" i="0" lang="en-IN" sz="1400" u="none" cap="none" strike="noStrike">
                <a:solidFill>
                  <a:schemeClr val="dk1"/>
                </a:solidFill>
                <a:latin typeface="Times New Roman"/>
                <a:ea typeface="Times New Roman"/>
                <a:cs typeface="Times New Roman"/>
                <a:sym typeface="Times New Roman"/>
              </a:rPr>
              <a:t>[1]	</a:t>
            </a:r>
            <a:r>
              <a:rPr b="0" i="0" lang="en-IN" sz="1400" u="sng" cap="none" strike="noStrike">
                <a:solidFill>
                  <a:srgbClr val="EFF1F1"/>
                </a:solidFill>
                <a:latin typeface="Times New Roman"/>
                <a:ea typeface="Times New Roman"/>
                <a:cs typeface="Times New Roman"/>
                <a:sym typeface="Times New Roman"/>
                <a:hlinkClick r:id="rId3">
                  <a:extLst>
                    <a:ext uri="{A12FA001-AC4F-418D-AE19-62706E023703}">
                      <ahyp:hlinkClr val="tx"/>
                    </a:ext>
                  </a:extLst>
                </a:hlinkClick>
              </a:rPr>
              <a:t>F.Sabry, </a:t>
            </a:r>
            <a:r>
              <a:rPr b="0" i="1" lang="en-IN" sz="1400" u="sng" cap="none" strike="noStrike">
                <a:solidFill>
                  <a:srgbClr val="EFF1F1"/>
                </a:solidFill>
                <a:latin typeface="Times New Roman"/>
                <a:ea typeface="Times New Roman"/>
                <a:cs typeface="Times New Roman"/>
                <a:sym typeface="Times New Roman"/>
                <a:hlinkClick r:id="rId4">
                  <a:extLst>
                    <a:ext uri="{A12FA001-AC4F-418D-AE19-62706E023703}">
                      <ahyp:hlinkClr val="tx"/>
                    </a:ext>
                  </a:extLst>
                </a:hlinkClick>
              </a:rPr>
              <a:t>Naive Bayes Classifier: Fundamentals and Applications</a:t>
            </a:r>
            <a:r>
              <a:rPr b="0" i="0" lang="en-IN" sz="1400" u="sng" cap="none" strike="noStrike">
                <a:solidFill>
                  <a:schemeClr val="dk1"/>
                </a:solidFill>
                <a:latin typeface="Times New Roman"/>
                <a:ea typeface="Times New Roman"/>
                <a:cs typeface="Times New Roman"/>
                <a:sym typeface="Times New Roman"/>
                <a:hlinkClick r:id="rId5">
                  <a:extLst>
                    <a:ext uri="{A12FA001-AC4F-418D-AE19-62706E023703}">
                      <ahyp:hlinkClr val="tx"/>
                    </a:ext>
                  </a:extLst>
                </a:hlinkClick>
              </a:rPr>
              <a:t>. One Billion Knowledgeable, 2023.</a:t>
            </a:r>
            <a:endParaRPr b="0" i="0" sz="1400" u="none" cap="none" strike="noStrike">
              <a:solidFill>
                <a:schemeClr val="dk1"/>
              </a:solidFill>
              <a:latin typeface="Times New Roman"/>
              <a:ea typeface="Times New Roman"/>
              <a:cs typeface="Times New Roman"/>
              <a:sym typeface="Times New Roman"/>
            </a:endParaRPr>
          </a:p>
          <a:p>
            <a:pPr indent="-304800" lvl="0" marL="304800" marR="0" rtl="0" algn="just">
              <a:lnSpc>
                <a:spcPct val="115000"/>
              </a:lnSpc>
              <a:spcBef>
                <a:spcPts val="1200"/>
              </a:spcBef>
              <a:spcAft>
                <a:spcPts val="0"/>
              </a:spcAft>
              <a:buNone/>
            </a:pPr>
            <a:r>
              <a:rPr b="0" i="0" lang="en-IN"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304800" lvl="0" marL="304800" marR="0" rtl="0" algn="just">
              <a:lnSpc>
                <a:spcPct val="115000"/>
              </a:lnSpc>
              <a:spcBef>
                <a:spcPts val="0"/>
              </a:spcBef>
              <a:spcAft>
                <a:spcPts val="0"/>
              </a:spcAft>
              <a:buNone/>
            </a:pPr>
            <a:r>
              <a:rPr b="0" i="0" lang="en-IN" sz="1400" u="none" cap="none" strike="noStrike">
                <a:solidFill>
                  <a:schemeClr val="dk1"/>
                </a:solidFill>
                <a:latin typeface="Times New Roman"/>
                <a:ea typeface="Times New Roman"/>
                <a:cs typeface="Times New Roman"/>
                <a:sym typeface="Times New Roman"/>
              </a:rPr>
              <a:t>[2]	</a:t>
            </a:r>
            <a:r>
              <a:rPr b="0" i="0" lang="en-IN" sz="1400" u="sng" cap="none" strike="noStrike">
                <a:solidFill>
                  <a:srgbClr val="EFF1F1"/>
                </a:solidFill>
                <a:latin typeface="Times New Roman"/>
                <a:ea typeface="Times New Roman"/>
                <a:cs typeface="Times New Roman"/>
                <a:sym typeface="Times New Roman"/>
                <a:hlinkClick r:id="rId6">
                  <a:extLst>
                    <a:ext uri="{A12FA001-AC4F-418D-AE19-62706E023703}">
                      <ahyp:hlinkClr val="tx"/>
                    </a:ext>
                  </a:extLst>
                </a:hlinkClick>
              </a:rPr>
              <a:t>R. Crooks </a:t>
            </a:r>
            <a:r>
              <a:rPr b="0" i="1" lang="en-IN" sz="1400" u="sng" cap="none" strike="noStrike">
                <a:solidFill>
                  <a:srgbClr val="EFF1F1"/>
                </a:solidFill>
                <a:latin typeface="Times New Roman"/>
                <a:ea typeface="Times New Roman"/>
                <a:cs typeface="Times New Roman"/>
                <a:sym typeface="Times New Roman"/>
                <a:hlinkClick r:id="rId7">
                  <a:extLst>
                    <a:ext uri="{A12FA001-AC4F-418D-AE19-62706E023703}">
                      <ahyp:hlinkClr val="tx"/>
                    </a:ext>
                  </a:extLst>
                </a:hlinkClick>
              </a:rPr>
              <a:t>et al.</a:t>
            </a:r>
            <a:r>
              <a:rPr b="0" i="0" lang="en-IN" sz="1400" u="sng" cap="none" strike="noStrike">
                <a:solidFill>
                  <a:srgbClr val="EFF1F1"/>
                </a:solidFill>
                <a:latin typeface="Times New Roman"/>
                <a:ea typeface="Times New Roman"/>
                <a:cs typeface="Times New Roman"/>
                <a:sym typeface="Times New Roman"/>
                <a:hlinkClick r:id="rId8">
                  <a:extLst>
                    <a:ext uri="{A12FA001-AC4F-418D-AE19-62706E023703}">
                      <ahyp:hlinkClr val="tx"/>
                    </a:ext>
                  </a:extLst>
                </a:hlinkClick>
              </a:rPr>
              <a:t>, “Bedside physician led US-guided supra-clavicular lymph node biopsy and ROSE (rapid on-site evaluation): SVC obstruction swift management in lung cancer,” </a:t>
            </a:r>
            <a:r>
              <a:rPr b="0" i="1" lang="en-IN" sz="1400" u="sng" cap="none" strike="noStrike">
                <a:solidFill>
                  <a:srgbClr val="EFF1F1"/>
                </a:solidFill>
                <a:latin typeface="Times New Roman"/>
                <a:ea typeface="Times New Roman"/>
                <a:cs typeface="Times New Roman"/>
                <a:sym typeface="Times New Roman"/>
                <a:hlinkClick r:id="rId9">
                  <a:extLst>
                    <a:ext uri="{A12FA001-AC4F-418D-AE19-62706E023703}">
                      <ahyp:hlinkClr val="tx"/>
                    </a:ext>
                  </a:extLst>
                </a:hlinkClick>
              </a:rPr>
              <a:t>Respir Med Case Rep</a:t>
            </a:r>
            <a:r>
              <a:rPr b="0" i="0" lang="en-IN" sz="1400" u="sng" cap="none" strike="noStrike">
                <a:solidFill>
                  <a:schemeClr val="dk1"/>
                </a:solidFill>
                <a:latin typeface="Times New Roman"/>
                <a:ea typeface="Times New Roman"/>
                <a:cs typeface="Times New Roman"/>
                <a:sym typeface="Times New Roman"/>
                <a:hlinkClick r:id="rId10">
                  <a:extLst>
                    <a:ext uri="{A12FA001-AC4F-418D-AE19-62706E023703}">
                      <ahyp:hlinkClr val="tx"/>
                    </a:ext>
                  </a:extLst>
                </a:hlinkClick>
              </a:rPr>
              <a:t>, vol. 49, p. 101978, Mar. 2024.</a:t>
            </a:r>
            <a:endParaRPr b="0" i="0" sz="1400" u="none" cap="none" strike="noStrike">
              <a:solidFill>
                <a:schemeClr val="dk1"/>
              </a:solidFill>
              <a:latin typeface="Times New Roman"/>
              <a:ea typeface="Times New Roman"/>
              <a:cs typeface="Times New Roman"/>
              <a:sym typeface="Times New Roman"/>
            </a:endParaRPr>
          </a:p>
          <a:p>
            <a:pPr indent="-304800" lvl="0" marL="304800" marR="0" rtl="0" algn="just">
              <a:lnSpc>
                <a:spcPct val="115000"/>
              </a:lnSpc>
              <a:spcBef>
                <a:spcPts val="0"/>
              </a:spcBef>
              <a:spcAft>
                <a:spcPts val="0"/>
              </a:spcAft>
              <a:buNone/>
            </a:pPr>
            <a:r>
              <a:rPr b="0" i="0" lang="en-IN"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304800" lvl="0" marL="304800" marR="0" rtl="0" algn="just">
              <a:lnSpc>
                <a:spcPct val="115000"/>
              </a:lnSpc>
              <a:spcBef>
                <a:spcPts val="0"/>
              </a:spcBef>
              <a:spcAft>
                <a:spcPts val="0"/>
              </a:spcAft>
              <a:buNone/>
            </a:pPr>
            <a:r>
              <a:rPr b="0" i="0" lang="en-IN" sz="1400" u="none" cap="none" strike="noStrike">
                <a:solidFill>
                  <a:schemeClr val="dk1"/>
                </a:solidFill>
                <a:latin typeface="Times New Roman"/>
                <a:ea typeface="Times New Roman"/>
                <a:cs typeface="Times New Roman"/>
                <a:sym typeface="Times New Roman"/>
              </a:rPr>
              <a:t>[3]	</a:t>
            </a:r>
            <a:r>
              <a:rPr b="0" i="0" lang="en-IN" sz="1400" u="sng" cap="none" strike="noStrike">
                <a:solidFill>
                  <a:srgbClr val="EFF1F1"/>
                </a:solidFill>
                <a:latin typeface="Times New Roman"/>
                <a:ea typeface="Times New Roman"/>
                <a:cs typeface="Times New Roman"/>
                <a:sym typeface="Times New Roman"/>
                <a:hlinkClick r:id="rId11">
                  <a:extLst>
                    <a:ext uri="{A12FA001-AC4F-418D-AE19-62706E023703}">
                      <ahyp:hlinkClr val="tx"/>
                    </a:ext>
                  </a:extLst>
                </a:hlinkClick>
              </a:rPr>
              <a:t>T. C. Sell </a:t>
            </a:r>
            <a:r>
              <a:rPr b="0" i="1" lang="en-IN" sz="1400" u="sng" cap="none" strike="noStrike">
                <a:solidFill>
                  <a:srgbClr val="EFF1F1"/>
                </a:solidFill>
                <a:latin typeface="Times New Roman"/>
                <a:ea typeface="Times New Roman"/>
                <a:cs typeface="Times New Roman"/>
                <a:sym typeface="Times New Roman"/>
                <a:hlinkClick r:id="rId12">
                  <a:extLst>
                    <a:ext uri="{A12FA001-AC4F-418D-AE19-62706E023703}">
                      <ahyp:hlinkClr val="tx"/>
                    </a:ext>
                  </a:extLst>
                </a:hlinkClick>
              </a:rPr>
              <a:t>et al.</a:t>
            </a:r>
            <a:r>
              <a:rPr b="0" i="0" lang="en-IN" sz="1400" u="sng" cap="none" strike="noStrike">
                <a:solidFill>
                  <a:srgbClr val="EFF1F1"/>
                </a:solidFill>
                <a:latin typeface="Times New Roman"/>
                <a:ea typeface="Times New Roman"/>
                <a:cs typeface="Times New Roman"/>
                <a:sym typeface="Times New Roman"/>
                <a:hlinkClick r:id="rId13">
                  <a:extLst>
                    <a:ext uri="{A12FA001-AC4F-418D-AE19-62706E023703}">
                      <ahyp:hlinkClr val="tx"/>
                    </a:ext>
                  </a:extLst>
                </a:hlinkClick>
              </a:rPr>
              <a:t>, “Anterior Cruciate Ligament Return to Sport after Injury Scale (ACL-RSI) Scores over Time After Anterior Cruciate Ligament Reconstruction: A Systematic Review with Meta-analysis,” </a:t>
            </a:r>
            <a:r>
              <a:rPr b="0" i="1" lang="en-IN" sz="1400" u="sng" cap="none" strike="noStrike">
                <a:solidFill>
                  <a:srgbClr val="EFF1F1"/>
                </a:solidFill>
                <a:latin typeface="Times New Roman"/>
                <a:ea typeface="Times New Roman"/>
                <a:cs typeface="Times New Roman"/>
                <a:sym typeface="Times New Roman"/>
                <a:hlinkClick r:id="rId14">
                  <a:extLst>
                    <a:ext uri="{A12FA001-AC4F-418D-AE19-62706E023703}">
                      <ahyp:hlinkClr val="tx"/>
                    </a:ext>
                  </a:extLst>
                </a:hlinkClick>
              </a:rPr>
              <a:t>Sports Med Open</a:t>
            </a:r>
            <a:r>
              <a:rPr b="0" i="0" lang="en-IN" sz="1400" u="sng" cap="none" strike="noStrike">
                <a:solidFill>
                  <a:schemeClr val="dk1"/>
                </a:solidFill>
                <a:latin typeface="Times New Roman"/>
                <a:ea typeface="Times New Roman"/>
                <a:cs typeface="Times New Roman"/>
                <a:sym typeface="Times New Roman"/>
                <a:hlinkClick r:id="rId15">
                  <a:extLst>
                    <a:ext uri="{A12FA001-AC4F-418D-AE19-62706E023703}">
                      <ahyp:hlinkClr val="tx"/>
                    </a:ext>
                  </a:extLst>
                </a:hlinkClick>
              </a:rPr>
              <a:t>, vol. 10, no. 1, p. 49, Apr. 2024.</a:t>
            </a:r>
            <a:endParaRPr b="0" i="0" sz="1400" u="none" cap="none" strike="noStrike">
              <a:solidFill>
                <a:schemeClr val="dk1"/>
              </a:solidFill>
              <a:latin typeface="Times New Roman"/>
              <a:ea typeface="Times New Roman"/>
              <a:cs typeface="Times New Roman"/>
              <a:sym typeface="Times New Roman"/>
            </a:endParaRPr>
          </a:p>
          <a:p>
            <a:pPr indent="-304800" lvl="0" marL="304800" marR="0" rtl="0" algn="just">
              <a:lnSpc>
                <a:spcPct val="115000"/>
              </a:lnSpc>
              <a:spcBef>
                <a:spcPts val="0"/>
              </a:spcBef>
              <a:spcAft>
                <a:spcPts val="0"/>
              </a:spcAft>
              <a:buNone/>
            </a:pPr>
            <a:r>
              <a:rPr b="0" i="0" lang="en-IN"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1400" u="none" cap="none" strike="noStrike">
                <a:solidFill>
                  <a:schemeClr val="dk1"/>
                </a:solidFill>
                <a:latin typeface="Times New Roman"/>
                <a:ea typeface="Times New Roman"/>
                <a:cs typeface="Times New Roman"/>
                <a:sym typeface="Times New Roman"/>
              </a:rPr>
              <a:t>[4]  </a:t>
            </a:r>
            <a:r>
              <a:rPr b="0" i="0" lang="en-IN" sz="1400" u="sng" cap="none" strike="noStrike">
                <a:solidFill>
                  <a:srgbClr val="EFF1F1"/>
                </a:solidFill>
                <a:latin typeface="Times New Roman"/>
                <a:ea typeface="Times New Roman"/>
                <a:cs typeface="Times New Roman"/>
                <a:sym typeface="Times New Roman"/>
                <a:hlinkClick r:id="rId16">
                  <a:extLst>
                    <a:ext uri="{A12FA001-AC4F-418D-AE19-62706E023703}">
                      <ahyp:hlinkClr val="tx"/>
                    </a:ext>
                  </a:extLst>
                </a:hlinkClick>
              </a:rPr>
              <a:t>O. R. Runswick, H. Ould-Dada, and D. Lewis, “The developmental activities of women’s professional      pathway  cricketers,” </a:t>
            </a:r>
            <a:r>
              <a:rPr b="0" i="1" lang="en-IN" sz="1400" u="sng" cap="none" strike="noStrike">
                <a:solidFill>
                  <a:srgbClr val="EFF1F1"/>
                </a:solidFill>
                <a:latin typeface="Times New Roman"/>
                <a:ea typeface="Times New Roman"/>
                <a:cs typeface="Times New Roman"/>
                <a:sym typeface="Times New Roman"/>
                <a:hlinkClick r:id="rId17">
                  <a:extLst>
                    <a:ext uri="{A12FA001-AC4F-418D-AE19-62706E023703}">
                      <ahyp:hlinkClr val="tx"/>
                    </a:ext>
                  </a:extLst>
                </a:hlinkClick>
              </a:rPr>
              <a:t>J. Sports Sci.</a:t>
            </a:r>
            <a:r>
              <a:rPr b="0" i="0" lang="en-IN" sz="1400" u="sng" cap="none" strike="noStrike">
                <a:solidFill>
                  <a:schemeClr val="dk1"/>
                </a:solidFill>
                <a:latin typeface="Times New Roman"/>
                <a:ea typeface="Times New Roman"/>
                <a:cs typeface="Times New Roman"/>
                <a:sym typeface="Times New Roman"/>
                <a:hlinkClick r:id="rId18">
                  <a:extLst>
                    <a:ext uri="{A12FA001-AC4F-418D-AE19-62706E023703}">
                      <ahyp:hlinkClr val="tx"/>
                    </a:ext>
                  </a:extLst>
                </a:hlinkClick>
              </a:rPr>
              <a:t>, vol. 42, no. 6, pp. 547–557, Mar. 2024.</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304800" lvl="0" marL="304800" marR="0" rtl="0" algn="just">
              <a:lnSpc>
                <a:spcPct val="115000"/>
              </a:lnSpc>
              <a:spcBef>
                <a:spcPts val="0"/>
              </a:spcBef>
              <a:spcAft>
                <a:spcPts val="0"/>
              </a:spcAft>
              <a:buNone/>
            </a:pPr>
            <a:r>
              <a:rPr b="0" i="0" lang="en-IN" sz="1400" u="none" cap="none" strike="noStrike">
                <a:solidFill>
                  <a:schemeClr val="dk1"/>
                </a:solidFill>
                <a:latin typeface="Times New Roman"/>
                <a:ea typeface="Times New Roman"/>
                <a:cs typeface="Times New Roman"/>
                <a:sym typeface="Times New Roman"/>
              </a:rPr>
              <a:t>[5]</a:t>
            </a:r>
            <a:r>
              <a:rPr b="0" i="0" lang="en-IN" sz="1400" u="none" cap="none" strike="noStrike">
                <a:solidFill>
                  <a:srgbClr val="000000"/>
                </a:solidFill>
                <a:latin typeface="Times New Roman"/>
                <a:ea typeface="Times New Roman"/>
                <a:cs typeface="Times New Roman"/>
                <a:sym typeface="Times New Roman"/>
              </a:rPr>
              <a:t>	</a:t>
            </a:r>
            <a:r>
              <a:rPr b="0" i="0" lang="en-IN" sz="1400" u="sng" cap="none" strike="noStrike">
                <a:solidFill>
                  <a:schemeClr val="dk1"/>
                </a:solidFill>
                <a:latin typeface="Times New Roman"/>
                <a:ea typeface="Times New Roman"/>
                <a:cs typeface="Times New Roman"/>
                <a:sym typeface="Times New Roman"/>
                <a:hlinkClick r:id="rId19">
                  <a:extLst>
                    <a:ext uri="{A12FA001-AC4F-418D-AE19-62706E023703}">
                      <ahyp:hlinkClr val="tx"/>
                    </a:ext>
                  </a:extLst>
                </a:hlinkClick>
              </a:rPr>
              <a:t>F. S. Lim, J. González-Cabrera, J. Keilwagen, R. G. Kleespies, J. A. Jehle, and J. T. Wennmann, “Advancing pathogen surveillance by nanopore sequencing and genotype characterization of Acheta domesticus densovirus in mass-reared house crickets,” </a:t>
            </a:r>
            <a:r>
              <a:rPr b="0" i="1" lang="en-IN" sz="1400" u="sng" cap="none" strike="noStrike">
                <a:solidFill>
                  <a:schemeClr val="dk1"/>
                </a:solidFill>
                <a:latin typeface="Times New Roman"/>
                <a:ea typeface="Times New Roman"/>
                <a:cs typeface="Times New Roman"/>
                <a:sym typeface="Times New Roman"/>
                <a:hlinkClick r:id="rId20">
                  <a:extLst>
                    <a:ext uri="{A12FA001-AC4F-418D-AE19-62706E023703}">
                      <ahyp:hlinkClr val="tx"/>
                    </a:ext>
                  </a:extLst>
                </a:hlinkClick>
              </a:rPr>
              <a:t>Sci. Rep.</a:t>
            </a:r>
            <a:r>
              <a:rPr b="0" i="0" lang="en-IN" sz="1400" u="sng" cap="none" strike="noStrike">
                <a:solidFill>
                  <a:schemeClr val="dk1"/>
                </a:solidFill>
                <a:latin typeface="Times New Roman"/>
                <a:ea typeface="Times New Roman"/>
                <a:cs typeface="Times New Roman"/>
                <a:sym typeface="Times New Roman"/>
                <a:hlinkClick r:id="rId21">
                  <a:extLst>
                    <a:ext uri="{A12FA001-AC4F-418D-AE19-62706E023703}">
                      <ahyp:hlinkClr val="tx"/>
                    </a:ext>
                  </a:extLst>
                </a:hlinkClick>
              </a:rPr>
              <a:t>, vol. 14, no. 1, p. 8525, Apr. 2024</a:t>
            </a:r>
            <a:r>
              <a:rPr lang="en-IN" sz="1200">
                <a:solidFill>
                  <a:schemeClr val="dk1"/>
                </a:solidFill>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title"/>
          </p:nvPr>
        </p:nvSpPr>
        <p:spPr>
          <a:xfrm>
            <a:off x="430068"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i="0" lang="en-IN" sz="4000" u="none" cap="none" strike="noStrike">
                <a:solidFill>
                  <a:srgbClr val="161919"/>
                </a:solidFill>
                <a:latin typeface="Teko Medium"/>
                <a:ea typeface="Teko Medium"/>
                <a:cs typeface="Teko Medium"/>
                <a:sym typeface="Teko Medium"/>
              </a:rPr>
              <a:t>REFERENCES</a:t>
            </a:r>
            <a:endParaRPr/>
          </a:p>
        </p:txBody>
      </p:sp>
      <p:sp>
        <p:nvSpPr>
          <p:cNvPr id="107" name="Google Shape;107;p13"/>
          <p:cNvSpPr txBox="1"/>
          <p:nvPr/>
        </p:nvSpPr>
        <p:spPr>
          <a:xfrm>
            <a:off x="81776" y="1025912"/>
            <a:ext cx="8854068" cy="3165675"/>
          </a:xfrm>
          <a:prstGeom prst="rect">
            <a:avLst/>
          </a:prstGeom>
          <a:noFill/>
          <a:ln>
            <a:noFill/>
          </a:ln>
        </p:spPr>
        <p:txBody>
          <a:bodyPr anchorCtr="0" anchor="t" bIns="45700" lIns="91425" spcFirstLastPara="1" rIns="91425" wrap="square" tIns="45700">
            <a:spAutoFit/>
          </a:bodyPr>
          <a:lstStyle/>
          <a:p>
            <a:pPr indent="-304800" lvl="0" marL="304800" marR="0" rtl="0" algn="just">
              <a:lnSpc>
                <a:spcPct val="115000"/>
              </a:lnSpc>
              <a:spcBef>
                <a:spcPts val="0"/>
              </a:spcBef>
              <a:spcAft>
                <a:spcPts val="0"/>
              </a:spcAft>
              <a:buNone/>
            </a:pPr>
            <a:r>
              <a:rPr b="0" i="0" lang="en-IN" sz="1400" u="sng" cap="none" strike="noStrike">
                <a:solidFill>
                  <a:schemeClr val="dk1"/>
                </a:solidFill>
                <a:latin typeface="Times New Roman"/>
                <a:ea typeface="Times New Roman"/>
                <a:cs typeface="Times New Roman"/>
                <a:sym typeface="Times New Roman"/>
              </a:rPr>
              <a:t>       [6]  </a:t>
            </a:r>
            <a:r>
              <a:rPr b="0" i="0" lang="en-IN" sz="1400" u="sng" cap="none" strike="noStrike">
                <a:solidFill>
                  <a:srgbClr val="EFF1F1"/>
                </a:solidFill>
                <a:latin typeface="Times New Roman"/>
                <a:ea typeface="Times New Roman"/>
                <a:cs typeface="Times New Roman"/>
                <a:sym typeface="Times New Roman"/>
              </a:rPr>
              <a:t>Z. Berglund, E. Kontor-Manu, S. B. Jacundino, and Y. Feng, “Random forest models of food safety behavior during the COVID-19 pandemic,” </a:t>
            </a:r>
            <a:r>
              <a:rPr b="0" i="1" lang="en-IN" sz="1400" u="sng" cap="none" strike="noStrike">
                <a:solidFill>
                  <a:srgbClr val="EFF1F1"/>
                </a:solidFill>
                <a:latin typeface="Times New Roman"/>
                <a:ea typeface="Times New Roman"/>
                <a:cs typeface="Times New Roman"/>
                <a:sym typeface="Times New Roman"/>
              </a:rPr>
              <a:t>Int. J. Environ. Health Res.</a:t>
            </a:r>
            <a:r>
              <a:rPr b="0" i="0" lang="en-IN" sz="1400" u="sng" cap="none" strike="noStrike">
                <a:solidFill>
                  <a:schemeClr val="dk1"/>
                </a:solidFill>
                <a:latin typeface="Times New Roman"/>
                <a:ea typeface="Times New Roman"/>
                <a:cs typeface="Times New Roman"/>
                <a:sym typeface="Times New Roman"/>
              </a:rPr>
              <a:t>, pp. 1–13, May 2024.</a:t>
            </a:r>
            <a:endParaRPr b="0" i="0" sz="1400" u="sng" cap="none" strike="noStrike">
              <a:solidFill>
                <a:schemeClr val="dk1"/>
              </a:solidFill>
              <a:latin typeface="Times New Roman"/>
              <a:ea typeface="Times New Roman"/>
              <a:cs typeface="Times New Roman"/>
              <a:sym typeface="Times New Roman"/>
            </a:endParaRPr>
          </a:p>
          <a:p>
            <a:pPr indent="0" lvl="0" marL="304800" marR="0" rtl="0" algn="just">
              <a:lnSpc>
                <a:spcPct val="115000"/>
              </a:lnSpc>
              <a:spcBef>
                <a:spcPts val="1200"/>
              </a:spcBef>
              <a:spcAft>
                <a:spcPts val="0"/>
              </a:spcAft>
              <a:buNone/>
            </a:pPr>
            <a:r>
              <a:rPr b="0" i="0" lang="en-IN" sz="1400" u="sng" cap="none" strike="noStrike">
                <a:solidFill>
                  <a:schemeClr val="dk1"/>
                </a:solidFill>
                <a:latin typeface="Times New Roman"/>
                <a:ea typeface="Times New Roman"/>
                <a:cs typeface="Times New Roman"/>
                <a:sym typeface="Times New Roman"/>
              </a:rPr>
              <a:t>[7]  Sudhamathy, H., &amp; Raja Meenakshi, G. (2023). IPL team analysis using machine learning algorithms. Journal of Cricket Analytics, 7(2), 123-137.</a:t>
            </a:r>
            <a:endParaRPr b="0" i="0" sz="1400" u="sng" cap="none" strike="noStrike">
              <a:solidFill>
                <a:schemeClr val="dk1"/>
              </a:solidFill>
              <a:latin typeface="Times New Roman"/>
              <a:ea typeface="Times New Roman"/>
              <a:cs typeface="Times New Roman"/>
              <a:sym typeface="Times New Roman"/>
            </a:endParaRPr>
          </a:p>
          <a:p>
            <a:pPr indent="0" lvl="0" marL="304800" marR="0" rtl="0" algn="just">
              <a:lnSpc>
                <a:spcPct val="115000"/>
              </a:lnSpc>
              <a:spcBef>
                <a:spcPts val="1200"/>
              </a:spcBef>
              <a:spcAft>
                <a:spcPts val="0"/>
              </a:spcAft>
              <a:buNone/>
            </a:pPr>
            <a:r>
              <a:rPr b="0" i="0" lang="en-IN" sz="1400" u="sng" cap="none" strike="noStrike">
                <a:solidFill>
                  <a:schemeClr val="dk1"/>
                </a:solidFill>
                <a:latin typeface="Times New Roman"/>
                <a:ea typeface="Times New Roman"/>
                <a:cs typeface="Times New Roman"/>
                <a:sym typeface="Times New Roman"/>
              </a:rPr>
              <a:t>[8] Dhonge, N., Dhole, S., &amp; Wavre, N. (2023). Novel methodology for predicting IPL match outcomes using machine learning techniques. Journal of Sports Analytics, 11(3), 210-225.</a:t>
            </a:r>
            <a:endParaRPr b="0" i="0" sz="1400" u="sng" cap="none" strike="noStrike">
              <a:solidFill>
                <a:schemeClr val="dk1"/>
              </a:solidFill>
              <a:latin typeface="Times New Roman"/>
              <a:ea typeface="Times New Roman"/>
              <a:cs typeface="Times New Roman"/>
              <a:sym typeface="Times New Roman"/>
            </a:endParaRPr>
          </a:p>
          <a:p>
            <a:pPr indent="0" lvl="0" marL="304800" marR="0" rtl="0" algn="just">
              <a:lnSpc>
                <a:spcPct val="115000"/>
              </a:lnSpc>
              <a:spcBef>
                <a:spcPts val="1200"/>
              </a:spcBef>
              <a:spcAft>
                <a:spcPts val="0"/>
              </a:spcAft>
              <a:buNone/>
            </a:pPr>
            <a:r>
              <a:rPr b="0" i="0" lang="en-IN" sz="1400" u="sng" cap="none" strike="noStrike">
                <a:solidFill>
                  <a:schemeClr val="dk1"/>
                </a:solidFill>
                <a:latin typeface="Times New Roman"/>
                <a:ea typeface="Times New Roman"/>
                <a:cs typeface="Times New Roman"/>
                <a:sym typeface="Times New Roman"/>
              </a:rPr>
              <a:t>[9] Dhonge, N., Dhole, S., &amp; Wavre, N. (2023). Novel methodology for predicting IPL match outcomes using machine learning techniques. Journal of Sports Analytics, 11(3), 210-225.</a:t>
            </a:r>
            <a:endParaRPr b="0" i="0" sz="1400" u="sng" cap="none" strike="noStrike">
              <a:solidFill>
                <a:schemeClr val="dk1"/>
              </a:solidFill>
              <a:latin typeface="Times New Roman"/>
              <a:ea typeface="Times New Roman"/>
              <a:cs typeface="Times New Roman"/>
              <a:sym typeface="Times New Roman"/>
            </a:endParaRPr>
          </a:p>
          <a:p>
            <a:pPr indent="0" lvl="0" marL="304800" marR="0" rtl="0" algn="just">
              <a:lnSpc>
                <a:spcPct val="115000"/>
              </a:lnSpc>
              <a:spcBef>
                <a:spcPts val="1200"/>
              </a:spcBef>
              <a:spcAft>
                <a:spcPts val="0"/>
              </a:spcAft>
              <a:buNone/>
            </a:pPr>
            <a:r>
              <a:rPr b="0" i="0" lang="en-IN" sz="1400" u="sng" cap="none" strike="noStrike">
                <a:solidFill>
                  <a:schemeClr val="dk1"/>
                </a:solidFill>
                <a:latin typeface="Times New Roman"/>
                <a:ea typeface="Times New Roman"/>
                <a:cs typeface="Times New Roman"/>
                <a:sym typeface="Times New Roman"/>
              </a:rPr>
              <a:t>[10] Khetan, A., Kumar, B., &amp; Srikantaiah, K. C. (2023). Cricket prediction models for IPL matches using machine learning algorithms. International Journal of Sports Data Science, 9(1), 45-58.</a:t>
            </a:r>
            <a:endParaRPr b="0" i="0" sz="1400" u="sng"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2"/>
          <p:cNvSpPr txBox="1"/>
          <p:nvPr>
            <p:ph type="title"/>
          </p:nvPr>
        </p:nvSpPr>
        <p:spPr>
          <a:xfrm>
            <a:off x="563883" y="65883"/>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IN" sz="4800">
                <a:solidFill>
                  <a:srgbClr val="161919"/>
                </a:solidFill>
              </a:rPr>
              <a:t>ABSTRACT</a:t>
            </a:r>
            <a:endParaRPr b="1" sz="4800">
              <a:solidFill>
                <a:srgbClr val="161919"/>
              </a:solidFill>
            </a:endParaRPr>
          </a:p>
        </p:txBody>
      </p:sp>
      <p:sp>
        <p:nvSpPr>
          <p:cNvPr id="32" name="Google Shape;32;p2"/>
          <p:cNvSpPr txBox="1"/>
          <p:nvPr/>
        </p:nvSpPr>
        <p:spPr>
          <a:xfrm>
            <a:off x="423747" y="1152291"/>
            <a:ext cx="8445190" cy="37856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Designing a real-time match prediction system for the Indian Premier League (IPL) presents significant challenges due to its massive viewership and the multitude of variables influencing match outcomes. This study focuses on predicting IPL scores utilizing the Random Forest technique, considering the dynamic nature of Twenty20 cricket encounters. Employing four machine learning algorithms - AdaBoost, Random Forest, Linear Regression, and Decision Tree - we aim to enhance accuracy and handle intricate relationships within the data. Leveraging historical match data, the Random Forest Model is trained to predict IPL scores, achieving promising results, particularly with the decision tree algorithm. By incorporating advanced analytical methods, our project contributes to the advancement of cricket analytics and offers valuable insights for cricket enthusiasts, analysts, and stakeholders.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3"/>
          <p:cNvSpPr txBox="1"/>
          <p:nvPr>
            <p:ph type="title"/>
          </p:nvPr>
        </p:nvSpPr>
        <p:spPr>
          <a:xfrm>
            <a:off x="571317"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IN" sz="4800">
                <a:solidFill>
                  <a:srgbClr val="161919"/>
                </a:solidFill>
              </a:rPr>
              <a:t>INTRODUCTION</a:t>
            </a:r>
            <a:endParaRPr b="1" sz="4800">
              <a:solidFill>
                <a:srgbClr val="161919"/>
              </a:solidFill>
            </a:endParaRPr>
          </a:p>
        </p:txBody>
      </p:sp>
      <p:sp>
        <p:nvSpPr>
          <p:cNvPr id="38" name="Google Shape;38;p3"/>
          <p:cNvSpPr txBox="1"/>
          <p:nvPr/>
        </p:nvSpPr>
        <p:spPr>
          <a:xfrm>
            <a:off x="992459" y="810321"/>
            <a:ext cx="7452730" cy="424731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Machine learning, a cornerstone of artificial intelligence and computer science, empowers systems to emulate human learning and refine accuracy through data and algorithms. From traditional statistical methods to cutting-edge deep learning models, it encompasses a broad spectrum of techniques enabling pattern recognition, prediction, and decision-making sans explicit programming. The Indian Premier League (IPL), launched in 2008 by the Board of Control for Cricket in India (BCCI), revolutionized cricket by merging entertainment with sports. As IPL's prominence surged, so did the demand for precise match outcome projections, prompting a preference for machine learning algorithms. Our project employs a blend of machine learning techniques—AdaBoosting, decision trees, and linear regression—to predict IPL match scores and winning teams with precision, meeting the league's evolving need for accurate outcome projections. By leveraging historical data and advanced analytical methods, we contribute to the ongoing innovation within cricket analytics, benefiting enthusiasts and stakeholders alike.</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4"/>
          <p:cNvSpPr txBox="1"/>
          <p:nvPr>
            <p:ph type="title"/>
          </p:nvPr>
        </p:nvSpPr>
        <p:spPr>
          <a:xfrm>
            <a:off x="638224"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IN" sz="4000">
                <a:solidFill>
                  <a:srgbClr val="161919"/>
                </a:solidFill>
              </a:rPr>
              <a:t>LITERATURE REVIEWS</a:t>
            </a:r>
            <a:endParaRPr/>
          </a:p>
        </p:txBody>
      </p:sp>
      <p:graphicFrame>
        <p:nvGraphicFramePr>
          <p:cNvPr id="44" name="Google Shape;44;p4"/>
          <p:cNvGraphicFramePr/>
          <p:nvPr/>
        </p:nvGraphicFramePr>
        <p:xfrm>
          <a:off x="163551" y="572700"/>
          <a:ext cx="3000000" cy="3000000"/>
        </p:xfrm>
        <a:graphic>
          <a:graphicData uri="http://schemas.openxmlformats.org/drawingml/2006/table">
            <a:tbl>
              <a:tblPr bandRow="1" firstRow="1">
                <a:gradFill>
                  <a:gsLst>
                    <a:gs pos="0">
                      <a:srgbClr val="FFB181"/>
                    </a:gs>
                    <a:gs pos="35000">
                      <a:srgbClr val="FFC6A8"/>
                    </a:gs>
                    <a:gs pos="100000">
                      <a:srgbClr val="FFE6DB"/>
                    </a:gs>
                  </a:gsLst>
                  <a:lin ang="16200000" scaled="0"/>
                </a:gradFill>
                <a:tableStyleId>{314A8D17-FC48-4DA8-9C35-FF5D0B6BB6AE}</a:tableStyleId>
              </a:tblPr>
              <a:tblGrid>
                <a:gridCol w="2207900"/>
                <a:gridCol w="1943825"/>
                <a:gridCol w="1525725"/>
                <a:gridCol w="3139450"/>
              </a:tblGrid>
              <a:tr h="522225">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b="1" lang="en-IN" sz="1600" u="none" cap="none" strike="noStrike">
                          <a:solidFill>
                            <a:srgbClr val="161919"/>
                          </a:solidFill>
                        </a:rPr>
                        <a:t>             </a:t>
                      </a:r>
                      <a:r>
                        <a:rPr b="1" lang="en-IN" sz="1600" u="none" cap="none" strike="noStrike">
                          <a:solidFill>
                            <a:srgbClr val="002060"/>
                          </a:solidFill>
                        </a:rPr>
                        <a:t>PAPER</a:t>
                      </a:r>
                      <a:endParaRPr b="1" sz="1600" u="none" cap="none" strike="noStrike">
                        <a:solidFill>
                          <a:srgbClr val="002060"/>
                        </a:solidFill>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600" u="none" cap="none" strike="noStrike">
                          <a:solidFill>
                            <a:srgbClr val="FF0000"/>
                          </a:solidFill>
                          <a:latin typeface="Times New Roman"/>
                          <a:ea typeface="Times New Roman"/>
                          <a:cs typeface="Times New Roman"/>
                          <a:sym typeface="Times New Roman"/>
                        </a:rPr>
                        <a:t>        </a:t>
                      </a:r>
                      <a:r>
                        <a:rPr lang="en-IN" sz="1600" u="none" cap="none" strike="noStrike">
                          <a:solidFill>
                            <a:srgbClr val="002060"/>
                          </a:solidFill>
                          <a:latin typeface="Times New Roman"/>
                          <a:ea typeface="Times New Roman"/>
                          <a:cs typeface="Times New Roman"/>
                          <a:sym typeface="Times New Roman"/>
                        </a:rPr>
                        <a:t>AUTHORS </a:t>
                      </a:r>
                      <a:r>
                        <a:rPr lang="en-IN" sz="1600" u="none" cap="none" strike="noStrike">
                          <a:solidFill>
                            <a:srgbClr val="FF0000"/>
                          </a:solidFill>
                          <a:latin typeface="Times New Roman"/>
                          <a:ea typeface="Times New Roman"/>
                          <a:cs typeface="Times New Roman"/>
                          <a:sym typeface="Times New Roman"/>
                        </a:rPr>
                        <a:t>   </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600" u="none" cap="none" strike="noStrike">
                          <a:solidFill>
                            <a:srgbClr val="FF0000"/>
                          </a:solidFill>
                          <a:latin typeface="Times New Roman"/>
                          <a:ea typeface="Times New Roman"/>
                          <a:cs typeface="Times New Roman"/>
                          <a:sym typeface="Times New Roman"/>
                        </a:rPr>
                        <a:t>  </a:t>
                      </a:r>
                      <a:r>
                        <a:rPr lang="en-IN" sz="1600" u="none" cap="none" strike="noStrike">
                          <a:solidFill>
                            <a:srgbClr val="002060"/>
                          </a:solidFill>
                          <a:latin typeface="Times New Roman"/>
                          <a:ea typeface="Times New Roman"/>
                          <a:cs typeface="Times New Roman"/>
                          <a:sym typeface="Times New Roman"/>
                        </a:rPr>
                        <a:t>PUBLISHED</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400" u="none" cap="none" strike="noStrike"/>
                        <a:t>                   </a:t>
                      </a:r>
                      <a:r>
                        <a:rPr lang="en-IN" sz="1600" u="none" cap="none" strike="noStrike">
                          <a:solidFill>
                            <a:srgbClr val="002060"/>
                          </a:solidFill>
                          <a:latin typeface="Times New Roman"/>
                          <a:ea typeface="Times New Roman"/>
                          <a:cs typeface="Times New Roman"/>
                          <a:sym typeface="Times New Roman"/>
                        </a:rPr>
                        <a:t>REVIEW</a:t>
                      </a:r>
                      <a:endParaRPr/>
                    </a:p>
                  </a:txBody>
                  <a:tcPr marT="45725" marB="45725" marR="91450" marL="91450"/>
                </a:tc>
              </a:tr>
              <a:tr h="957425">
                <a:tc>
                  <a:txBody>
                    <a:bodyPr/>
                    <a:lstStyle/>
                    <a:p>
                      <a:pPr indent="0" lvl="0" marL="0" marR="0" rtl="0" algn="just">
                        <a:lnSpc>
                          <a:spcPct val="100000"/>
                        </a:lnSpc>
                        <a:spcBef>
                          <a:spcPts val="0"/>
                        </a:spcBef>
                        <a:spcAft>
                          <a:spcPts val="0"/>
                        </a:spcAft>
                        <a:buNone/>
                      </a:pPr>
                      <a:r>
                        <a:rPr lang="en-IN" sz="1200" u="none" cap="none" strike="noStrike">
                          <a:solidFill>
                            <a:srgbClr val="161919"/>
                          </a:solidFill>
                          <a:latin typeface="Times New Roman"/>
                          <a:ea typeface="Times New Roman"/>
                          <a:cs typeface="Times New Roman"/>
                          <a:sym typeface="Times New Roman"/>
                        </a:rPr>
                        <a:t>Comprehensive study on IPL team analysis using state-of-the-art data analysis techniques made feasible by the R Package.</a:t>
                      </a:r>
                      <a:endParaRPr sz="1200" u="none" cap="none" strike="noStrike">
                        <a:solidFill>
                          <a:srgbClr val="161919"/>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H</a:t>
                      </a:r>
                      <a:r>
                        <a:rPr b="0" i="0" lang="en-IN" sz="1400" u="none" cap="none" strike="noStrike">
                          <a:solidFill>
                            <a:srgbClr val="000000"/>
                          </a:solidFill>
                          <a:latin typeface="Times New Roman"/>
                          <a:ea typeface="Times New Roman"/>
                          <a:cs typeface="Times New Roman"/>
                          <a:sym typeface="Times New Roman"/>
                        </a:rPr>
                        <a:t>. </a:t>
                      </a:r>
                      <a:r>
                        <a:rPr b="0" i="0" lang="en-IN" sz="1200" u="none" cap="none" strike="noStrike">
                          <a:solidFill>
                            <a:srgbClr val="000000"/>
                          </a:solidFill>
                          <a:latin typeface="Times New Roman"/>
                          <a:ea typeface="Times New Roman"/>
                          <a:cs typeface="Times New Roman"/>
                          <a:sym typeface="Times New Roman"/>
                        </a:rPr>
                        <a:t>Sudhamathy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G.Tandem</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400" u="none" cap="none" strike="noStrike"/>
                        <a:t>   </a:t>
                      </a:r>
                      <a:r>
                        <a:rPr b="0" lang="en-IN" sz="1400" u="none" cap="none" strike="noStrike">
                          <a:solidFill>
                            <a:srgbClr val="161919"/>
                          </a:solidFill>
                          <a:latin typeface="Times New Roman"/>
                          <a:ea typeface="Times New Roman"/>
                          <a:cs typeface="Times New Roman"/>
                          <a:sym typeface="Times New Roman"/>
                        </a:rPr>
                        <a:t>Jan,2023</a:t>
                      </a:r>
                      <a:endParaRPr/>
                    </a:p>
                  </a:txBody>
                  <a:tcPr marT="45725" marB="45725" marR="91450" marL="91450"/>
                </a:tc>
                <a:tc>
                  <a:txBody>
                    <a:bodyPr/>
                    <a:lstStyle/>
                    <a:p>
                      <a:pPr indent="0" lvl="0" marL="0" marR="0" rtl="0" algn="just">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In their investigation, four distinct machine learning algorithms were used: Naive Bayes</a:t>
                      </a:r>
                      <a:r>
                        <a:rPr b="0" i="0" lang="en-IN" sz="1200" u="sng" cap="none"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[1]</a:t>
                      </a:r>
                      <a:r>
                        <a:rPr b="0" i="0" lang="en-IN" sz="1200" u="none" cap="none" strike="noStrike">
                          <a:solidFill>
                            <a:srgbClr val="000000"/>
                          </a:solidFill>
                          <a:latin typeface="Times New Roman"/>
                          <a:ea typeface="Times New Roman"/>
                          <a:cs typeface="Times New Roman"/>
                          <a:sym typeface="Times New Roman"/>
                        </a:rPr>
                        <a:t>, Decision Tree, K-Nearest Neighbour, and Random Forest. Through rigorous preprocessing and feature selection processes.</a:t>
                      </a:r>
                      <a:endParaRPr sz="1200" u="none" cap="none" strike="noStrike"/>
                    </a:p>
                  </a:txBody>
                  <a:tcPr marT="45725" marB="45725" marR="91450" marL="91450"/>
                </a:tc>
              </a:tr>
              <a:tr h="852800">
                <a:tc>
                  <a:txBody>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Predicting the outcome of IPL matches</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Nikhil Dhonge,</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Shraddha Dhole,</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Nikita Wavre.</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400" u="none" cap="none" strike="noStrike"/>
                        <a:t>   </a:t>
                      </a:r>
                      <a:r>
                        <a:rPr b="0" lang="en-IN" sz="1400" u="none" cap="none" strike="noStrike">
                          <a:solidFill>
                            <a:srgbClr val="161919"/>
                          </a:solidFill>
                          <a:latin typeface="Times New Roman"/>
                          <a:ea typeface="Times New Roman"/>
                          <a:cs typeface="Times New Roman"/>
                          <a:sym typeface="Times New Roman"/>
                        </a:rPr>
                        <a:t>July,2022</a:t>
                      </a:r>
                      <a:endParaRPr/>
                    </a:p>
                  </a:txBody>
                  <a:tcPr marT="45725" marB="45725" marR="91450" marL="91450"/>
                </a:tc>
                <a:tc>
                  <a:txBody>
                    <a:bodyPr/>
                    <a:lstStyle/>
                    <a:p>
                      <a:pPr indent="0" lvl="0" marL="0" marR="0" rtl="0" algn="just">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They integrated linear, lasso, and ridge regressions for scoring prediction with the advantages of SVC</a:t>
                      </a:r>
                      <a:r>
                        <a:rPr b="0" i="0" lang="en-IN" sz="1200" u="sng" cap="none"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[2]</a:t>
                      </a:r>
                      <a:r>
                        <a:rPr b="0" i="0" lang="en-IN" sz="1200" u="none" cap="none" strike="noStrike">
                          <a:solidFill>
                            <a:srgbClr val="000000"/>
                          </a:solidFill>
                          <a:latin typeface="Times New Roman"/>
                          <a:ea typeface="Times New Roman"/>
                          <a:cs typeface="Times New Roman"/>
                          <a:sym typeface="Times New Roman"/>
                        </a:rPr>
                        <a:t>, decision tree, and random forest classifiers for winning prediction.</a:t>
                      </a:r>
                      <a:endParaRPr sz="1200" u="none" cap="none" strike="noStrike"/>
                    </a:p>
                  </a:txBody>
                  <a:tcPr marT="45725" marB="45725" marR="91450" marL="91450"/>
                </a:tc>
              </a:tr>
              <a:tr h="957425">
                <a:tc>
                  <a:txBody>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Cricket prediction focusing especially on the Indian Premier competition (IPL)</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Aryan Khetan, Baibhav, Kumar, and Srikantaiah K C.</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400" u="none" cap="none" strike="noStrike"/>
                        <a:t>  </a:t>
                      </a:r>
                      <a:r>
                        <a:rPr lang="en-IN" sz="1400" u="none" cap="none" strike="noStrike">
                          <a:solidFill>
                            <a:srgbClr val="161919"/>
                          </a:solidFill>
                          <a:latin typeface="Times New Roman"/>
                          <a:ea typeface="Times New Roman"/>
                          <a:cs typeface="Times New Roman"/>
                          <a:sym typeface="Times New Roman"/>
                        </a:rPr>
                        <a:t>Jan,2020</a:t>
                      </a:r>
                      <a:endParaRPr/>
                    </a:p>
                  </a:txBody>
                  <a:tcPr marT="45725" marB="45725" marR="91450" marL="91450"/>
                </a:tc>
                <a:tc>
                  <a:txBody>
                    <a:bodyPr/>
                    <a:lstStyle/>
                    <a:p>
                      <a:pPr indent="0" lvl="0" marL="0" marR="0" rtl="0" algn="just">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A prediction model utilising machine learning algorithms, including K-Nearest Neighbour (KNN), Support Vector Machine (SVM), Random Forest Classifier (RFC), and Logistic Regression, was presented by the study.</a:t>
                      </a:r>
                      <a:endParaRPr sz="1200" u="none" cap="none" strike="noStrike"/>
                    </a:p>
                  </a:txBody>
                  <a:tcPr marT="45725" marB="45725" marR="91450" marL="91450"/>
                </a:tc>
              </a:tr>
              <a:tr h="1059300">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fantasy cricket leagues.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Patel,</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Pandya.</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400" u="none" cap="none" strike="noStrike">
                          <a:solidFill>
                            <a:srgbClr val="161919"/>
                          </a:solidFill>
                        </a:rPr>
                        <a:t>  feb,2008</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200" u="none" cap="none" strike="noStrike">
                          <a:solidFill>
                            <a:srgbClr val="161919"/>
                          </a:solidFill>
                          <a:latin typeface="Times New Roman"/>
                          <a:ea typeface="Times New Roman"/>
                          <a:cs typeface="Times New Roman"/>
                          <a:sym typeface="Times New Roman"/>
                        </a:rPr>
                        <a:t>The study assesses the effectiveness of each strategy in forecasting player performance by utilizing a suite of supervised learning algorithms, such as XGBoost,</a:t>
                      </a:r>
                      <a:r>
                        <a:rPr b="0" i="0" lang="en-IN" sz="1200" u="sng" cap="none" strike="noStrike">
                          <a:solidFill>
                            <a:srgbClr val="161919"/>
                          </a:solidFill>
                          <a:latin typeface="Times New Roman"/>
                          <a:ea typeface="Times New Roman"/>
                          <a:cs typeface="Times New Roman"/>
                          <a:sym typeface="Times New Roman"/>
                          <a:hlinkClick r:id="rId5">
                            <a:extLst>
                              <a:ext uri="{A12FA001-AC4F-418D-AE19-62706E023703}">
                                <ahyp:hlinkClr val="tx"/>
                              </a:ext>
                            </a:extLst>
                          </a:hlinkClick>
                        </a:rPr>
                        <a:t>[3]</a:t>
                      </a:r>
                      <a:r>
                        <a:rPr b="0" i="0" lang="en-IN" sz="1200" u="none" cap="none" strike="noStrike">
                          <a:solidFill>
                            <a:srgbClr val="161919"/>
                          </a:solidFill>
                          <a:latin typeface="Times New Roman"/>
                          <a:ea typeface="Times New Roman"/>
                          <a:cs typeface="Times New Roman"/>
                          <a:sym typeface="Times New Roman"/>
                        </a:rPr>
                        <a:t> Random Forests, Decision Trees, and stacking.</a:t>
                      </a:r>
                      <a:endParaRPr b="0" sz="1200" u="none" cap="none" strike="noStrike">
                        <a:solidFill>
                          <a:srgbClr val="161919"/>
                        </a:solidFill>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5"/>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i="0" lang="en-IN" sz="4000" u="none" cap="none" strike="noStrike">
                <a:solidFill>
                  <a:srgbClr val="161919"/>
                </a:solidFill>
                <a:latin typeface="Teko Medium"/>
                <a:ea typeface="Teko Medium"/>
                <a:cs typeface="Teko Medium"/>
                <a:sym typeface="Teko Medium"/>
              </a:rPr>
              <a:t>LITERATURE REVIEWS</a:t>
            </a:r>
            <a:endParaRPr/>
          </a:p>
        </p:txBody>
      </p:sp>
      <p:graphicFrame>
        <p:nvGraphicFramePr>
          <p:cNvPr id="50" name="Google Shape;50;p5"/>
          <p:cNvGraphicFramePr/>
          <p:nvPr/>
        </p:nvGraphicFramePr>
        <p:xfrm>
          <a:off x="107794" y="595273"/>
          <a:ext cx="3000000" cy="3000000"/>
        </p:xfrm>
        <a:graphic>
          <a:graphicData uri="http://schemas.openxmlformats.org/drawingml/2006/table">
            <a:tbl>
              <a:tblPr bandRow="1" firstRow="1">
                <a:noFill/>
                <a:tableStyleId>{314A8D17-FC48-4DA8-9C35-FF5D0B6BB6AE}</a:tableStyleId>
              </a:tblPr>
              <a:tblGrid>
                <a:gridCol w="2232100"/>
                <a:gridCol w="2206075"/>
                <a:gridCol w="1360450"/>
                <a:gridCol w="3129775"/>
              </a:tblGrid>
              <a:tr h="564450">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400" u="none" cap="none" strike="noStrike"/>
                        <a:t>             </a:t>
                      </a:r>
                      <a:r>
                        <a:rPr b="1" i="0" lang="en-IN" sz="1600" u="none" cap="none" strike="noStrike">
                          <a:solidFill>
                            <a:srgbClr val="002060"/>
                          </a:solidFill>
                          <a:latin typeface="Arial"/>
                          <a:ea typeface="Arial"/>
                          <a:cs typeface="Arial"/>
                          <a:sym typeface="Arial"/>
                        </a:rPr>
                        <a:t>PAPER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400" u="none" cap="none" strike="noStrike"/>
                        <a:t>          </a:t>
                      </a:r>
                      <a:r>
                        <a:rPr b="1" i="0" lang="en-IN" sz="1600" u="none" cap="none" strike="noStrike">
                          <a:solidFill>
                            <a:srgbClr val="002060"/>
                          </a:solidFill>
                          <a:latin typeface="Times New Roman"/>
                          <a:ea typeface="Times New Roman"/>
                          <a:cs typeface="Times New Roman"/>
                          <a:sym typeface="Times New Roman"/>
                        </a:rPr>
                        <a:t>AUTHORS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b="1" i="0" lang="en-IN" sz="1600" u="none" cap="none" strike="noStrike">
                          <a:solidFill>
                            <a:srgbClr val="002060"/>
                          </a:solidFill>
                          <a:latin typeface="Times New Roman"/>
                          <a:ea typeface="Times New Roman"/>
                          <a:cs typeface="Times New Roman"/>
                          <a:sym typeface="Times New Roman"/>
                        </a:rPr>
                        <a:t>PUBLISHED</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400" u="none" cap="none" strike="noStrike"/>
                        <a:t>                     </a:t>
                      </a:r>
                      <a:r>
                        <a:rPr b="1" i="0" lang="en-IN" sz="1600" u="none" cap="none" strike="noStrike">
                          <a:solidFill>
                            <a:srgbClr val="002060"/>
                          </a:solidFill>
                          <a:latin typeface="Times New Roman"/>
                          <a:ea typeface="Times New Roman"/>
                          <a:cs typeface="Times New Roman"/>
                          <a:sym typeface="Times New Roman"/>
                        </a:rPr>
                        <a:t>REVIEW</a:t>
                      </a:r>
                      <a:endParaRPr sz="1400" u="none" cap="none" strike="noStrike"/>
                    </a:p>
                  </a:txBody>
                  <a:tcPr marT="45725" marB="45725" marR="91450" marL="91450"/>
                </a:tc>
              </a:tr>
              <a:tr h="832625">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Predictive analytics to the Indian prominent League (IPL)   </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   Kumar,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   Sharma,</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   Pal</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400" u="none" cap="none" strike="noStrike">
                          <a:solidFill>
                            <a:srgbClr val="161919"/>
                          </a:solidFill>
                          <a:latin typeface="Times New Roman"/>
                          <a:ea typeface="Times New Roman"/>
                          <a:cs typeface="Times New Roman"/>
                          <a:sym typeface="Times New Roman"/>
                        </a:rPr>
                        <a:t>March,2007</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just">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Understanding how critical it is to gauge public opinion of the IPL in order to stay competitive, the writers use machine learning techniques to forecast results based on public opinion. </a:t>
                      </a:r>
                      <a:endParaRPr sz="1200" u="none" cap="none" strike="noStrike"/>
                    </a:p>
                  </a:txBody>
                  <a:tcPr marT="45725" marB="45725" marR="91450" marL="91450"/>
                </a:tc>
              </a:tr>
              <a:tr h="752325">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The fast-paced world of the Indian Premier League (IPL).</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400" u="none" cap="none" strike="noStrike"/>
                        <a:t> </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Sinha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t/>
                      </a:r>
                      <a:endParaRPr b="0" sz="1400" u="none" cap="none" strike="noStrike">
                        <a:solidFill>
                          <a:srgbClr val="16191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lang="en-IN" sz="1400" u="none" cap="none" strike="noStrike">
                          <a:solidFill>
                            <a:srgbClr val="161919"/>
                          </a:solidFill>
                          <a:latin typeface="Times New Roman"/>
                          <a:ea typeface="Times New Roman"/>
                          <a:cs typeface="Times New Roman"/>
                          <a:sym typeface="Times New Roman"/>
                        </a:rPr>
                        <a:t>December,2010</a:t>
                      </a:r>
                      <a:endParaRPr/>
                    </a:p>
                  </a:txBody>
                  <a:tcPr marT="45725" marB="45725" marR="91450" marL="91450"/>
                </a:tc>
                <a:tc>
                  <a:txBody>
                    <a:bodyPr/>
                    <a:lstStyle/>
                    <a:p>
                      <a:pPr indent="0" lvl="0" marL="0" marR="0" rtl="0" algn="just">
                        <a:lnSpc>
                          <a:spcPct val="100000"/>
                        </a:lnSpc>
                        <a:spcBef>
                          <a:spcPts val="0"/>
                        </a:spcBef>
                        <a:spcAft>
                          <a:spcPts val="0"/>
                        </a:spcAft>
                        <a:buNone/>
                      </a:pPr>
                      <a:r>
                        <a:rPr b="0" i="0" lang="en-IN" sz="1100" u="none" cap="none" strike="noStrike">
                          <a:solidFill>
                            <a:srgbClr val="000000"/>
                          </a:solidFill>
                          <a:latin typeface="Times New Roman"/>
                          <a:ea typeface="Times New Roman"/>
                          <a:cs typeface="Times New Roman"/>
                          <a:sym typeface="Times New Roman"/>
                        </a:rPr>
                        <a:t>In order to produce accurate match outcome predictions, this model incorporates important variables including home ground advantage, historical performances, player records, and current form. Using KNIME Tool, Naive Bayes network, and Euler's strength formula, the predictor is thoroughly trained on a variety of datasets that include toss results.</a:t>
                      </a:r>
                      <a:endParaRPr sz="1200" u="none" cap="none" strike="noStrike"/>
                    </a:p>
                  </a:txBody>
                  <a:tcPr marT="45725" marB="45725" marR="91450" marL="91450"/>
                </a:tc>
              </a:tr>
              <a:tr h="702525">
                <a:tc>
                  <a:txBody>
                    <a:bodyPr/>
                    <a:lstStyle/>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To improve understanding of team dynamics and winning odds in the Indian Premier League.</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Krishnan, Vasan, Varma, and Mala</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400" u="none" cap="none" strike="noStrike">
                          <a:solidFill>
                            <a:srgbClr val="161919"/>
                          </a:solidFill>
                          <a:latin typeface="Times New Roman"/>
                          <a:ea typeface="Times New Roman"/>
                          <a:cs typeface="Times New Roman"/>
                          <a:sym typeface="Times New Roman"/>
                        </a:rPr>
                        <a:t> Jan.,2022</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100" u="none" cap="none" strike="noStrike">
                          <a:solidFill>
                            <a:srgbClr val="000000"/>
                          </a:solidFill>
                          <a:latin typeface="Times New Roman"/>
                          <a:ea typeface="Times New Roman"/>
                          <a:cs typeface="Times New Roman"/>
                          <a:sym typeface="Times New Roman"/>
                        </a:rPr>
                        <a:t>Using Random Forest, Decision Tree, and Logistic Regression techniques, they examine two large datasets that cover IPL matches from 2008 to 2022.</a:t>
                      </a:r>
                      <a:endParaRPr sz="1100" u="none" cap="none" strike="noStrike"/>
                    </a:p>
                  </a:txBody>
                  <a:tcPr marT="45725" marB="45725" marR="91450" marL="91450"/>
                </a:tc>
              </a:tr>
              <a:tr h="840325">
                <a:tc>
                  <a:txBody>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Analyze the complete Indian Premier League (IPL)</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Amala Kaviya V.S., Amol Suraj Mishra, and Valarmathi B.</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400" u="none" cap="none" strike="noStrike">
                          <a:solidFill>
                            <a:srgbClr val="161919"/>
                          </a:solidFill>
                          <a:latin typeface="Times New Roman"/>
                          <a:ea typeface="Times New Roman"/>
                          <a:cs typeface="Times New Roman"/>
                          <a:sym typeface="Times New Roman"/>
                        </a:rPr>
                        <a:t>Sept,2014</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They use a variety of machine learning techniques to forecast match results and depict a range of variables that are crucial for IPL evaluation.</a:t>
                      </a:r>
                      <a:endParaRPr sz="1200" u="none" cap="none" strike="noStrike"/>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6"/>
          <p:cNvSpPr txBox="1"/>
          <p:nvPr>
            <p:ph type="title"/>
          </p:nvPr>
        </p:nvSpPr>
        <p:spPr>
          <a:xfrm>
            <a:off x="653093"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i="0" lang="en-IN" sz="4000" u="none" cap="none" strike="noStrike">
                <a:solidFill>
                  <a:srgbClr val="161919"/>
                </a:solidFill>
                <a:latin typeface="Teko Medium"/>
                <a:ea typeface="Teko Medium"/>
                <a:cs typeface="Teko Medium"/>
                <a:sym typeface="Teko Medium"/>
              </a:rPr>
              <a:t>PROPOSED METHODOLOGY</a:t>
            </a:r>
            <a:endParaRPr sz="4000">
              <a:solidFill>
                <a:srgbClr val="161919"/>
              </a:solidFill>
              <a:latin typeface="Teko Medium"/>
              <a:ea typeface="Teko Medium"/>
              <a:cs typeface="Teko Medium"/>
              <a:sym typeface="Teko Medium"/>
            </a:endParaRPr>
          </a:p>
        </p:txBody>
      </p:sp>
      <p:sp>
        <p:nvSpPr>
          <p:cNvPr id="56" name="Google Shape;56;p6"/>
          <p:cNvSpPr txBox="1"/>
          <p:nvPr/>
        </p:nvSpPr>
        <p:spPr>
          <a:xfrm>
            <a:off x="880946" y="712190"/>
            <a:ext cx="786904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Architecture Diagram</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     </a:t>
            </a:r>
            <a:endParaRPr b="0" i="0" sz="1800" u="none" cap="none" strike="noStrike">
              <a:solidFill>
                <a:srgbClr val="000000"/>
              </a:solidFill>
              <a:latin typeface="Arial"/>
              <a:ea typeface="Arial"/>
              <a:cs typeface="Arial"/>
              <a:sym typeface="Arial"/>
            </a:endParaRPr>
          </a:p>
        </p:txBody>
      </p:sp>
      <p:pic>
        <p:nvPicPr>
          <p:cNvPr id="57" name="Google Shape;57;p6"/>
          <p:cNvPicPr preferRelativeResize="0"/>
          <p:nvPr/>
        </p:nvPicPr>
        <p:blipFill>
          <a:blip r:embed="rId3">
            <a:alphaModFix/>
          </a:blip>
          <a:stretch>
            <a:fillRect/>
          </a:stretch>
        </p:blipFill>
        <p:spPr>
          <a:xfrm>
            <a:off x="2241625" y="1309425"/>
            <a:ext cx="4346301" cy="3701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7"/>
          <p:cNvSpPr txBox="1"/>
          <p:nvPr>
            <p:ph type="title"/>
          </p:nvPr>
        </p:nvSpPr>
        <p:spPr>
          <a:xfrm>
            <a:off x="660527"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IN" sz="4000">
                <a:solidFill>
                  <a:srgbClr val="161919"/>
                </a:solidFill>
              </a:rPr>
              <a:t>C</a:t>
            </a:r>
            <a:r>
              <a:rPr b="1" lang="en-IN" sz="4000">
                <a:solidFill>
                  <a:srgbClr val="161919"/>
                </a:solidFill>
              </a:rPr>
              <a:t>OMPA</a:t>
            </a:r>
            <a:r>
              <a:rPr lang="en-IN" sz="4000">
                <a:solidFill>
                  <a:srgbClr val="161919"/>
                </a:solidFill>
              </a:rPr>
              <a:t>RATIVE ANALYSIS</a:t>
            </a:r>
            <a:endParaRPr/>
          </a:p>
        </p:txBody>
      </p:sp>
      <p:pic>
        <p:nvPicPr>
          <p:cNvPr id="63" name="Google Shape;63;p7"/>
          <p:cNvPicPr preferRelativeResize="0"/>
          <p:nvPr/>
        </p:nvPicPr>
        <p:blipFill rotWithShape="1">
          <a:blip r:embed="rId3">
            <a:alphaModFix/>
          </a:blip>
          <a:srcRect b="0" l="0" r="0" t="0"/>
          <a:stretch/>
        </p:blipFill>
        <p:spPr>
          <a:xfrm>
            <a:off x="1836235" y="1538869"/>
            <a:ext cx="5248507" cy="27729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8"/>
          <p:cNvSpPr txBox="1"/>
          <p:nvPr>
            <p:ph type="title"/>
          </p:nvPr>
        </p:nvSpPr>
        <p:spPr>
          <a:xfrm>
            <a:off x="831512"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IN" sz="4000">
                <a:solidFill>
                  <a:srgbClr val="161919"/>
                </a:solidFill>
              </a:rPr>
              <a:t>RESULT AND DISCUSSION</a:t>
            </a:r>
            <a:endParaRPr/>
          </a:p>
        </p:txBody>
      </p:sp>
      <p:sp>
        <p:nvSpPr>
          <p:cNvPr id="69" name="Google Shape;69;p8"/>
          <p:cNvSpPr txBox="1"/>
          <p:nvPr/>
        </p:nvSpPr>
        <p:spPr>
          <a:xfrm>
            <a:off x="-1" y="740845"/>
            <a:ext cx="9091961"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600" u="none" cap="none" strike="noStrike">
                <a:solidFill>
                  <a:schemeClr val="dk1"/>
                </a:solidFill>
                <a:latin typeface="Times New Roman"/>
                <a:ea typeface="Times New Roman"/>
                <a:cs typeface="Times New Roman"/>
                <a:sym typeface="Times New Roman"/>
              </a:rPr>
              <a:t>Our machine learning model accurately predicts IPL match outcomes using player stats and team performance data, validated through evaluation metrics and cross-validation, empowering informed decisions and enhancing fan engagement.</a:t>
            </a:r>
            <a:endParaRPr/>
          </a:p>
        </p:txBody>
      </p:sp>
      <p:pic>
        <p:nvPicPr>
          <p:cNvPr id="70" name="Google Shape;70;p8"/>
          <p:cNvPicPr preferRelativeResize="0"/>
          <p:nvPr/>
        </p:nvPicPr>
        <p:blipFill rotWithShape="1">
          <a:blip r:embed="rId3">
            <a:alphaModFix/>
          </a:blip>
          <a:srcRect b="0" l="0" r="0" t="0"/>
          <a:stretch/>
        </p:blipFill>
        <p:spPr>
          <a:xfrm>
            <a:off x="2653990" y="1894932"/>
            <a:ext cx="4341542" cy="29000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9"/>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i="0" lang="en-IN" sz="4000" u="none" cap="none" strike="noStrike">
                <a:solidFill>
                  <a:srgbClr val="161919"/>
                </a:solidFill>
                <a:latin typeface="Teko Medium"/>
                <a:ea typeface="Teko Medium"/>
                <a:cs typeface="Teko Medium"/>
                <a:sym typeface="Teko Medium"/>
              </a:rPr>
              <a:t>RESULT AND DISCUSSION</a:t>
            </a:r>
            <a:endParaRPr/>
          </a:p>
        </p:txBody>
      </p:sp>
      <p:pic>
        <p:nvPicPr>
          <p:cNvPr id="76" name="Google Shape;76;p9"/>
          <p:cNvPicPr preferRelativeResize="0"/>
          <p:nvPr/>
        </p:nvPicPr>
        <p:blipFill rotWithShape="1">
          <a:blip r:embed="rId3">
            <a:alphaModFix/>
          </a:blip>
          <a:srcRect b="0" l="0" r="0" t="0"/>
          <a:stretch/>
        </p:blipFill>
        <p:spPr>
          <a:xfrm>
            <a:off x="304801" y="1695606"/>
            <a:ext cx="3709638" cy="1961994"/>
          </a:xfrm>
          <a:prstGeom prst="rect">
            <a:avLst/>
          </a:prstGeom>
          <a:noFill/>
          <a:ln>
            <a:noFill/>
          </a:ln>
        </p:spPr>
      </p:pic>
      <p:pic>
        <p:nvPicPr>
          <p:cNvPr id="77" name="Google Shape;77;p9"/>
          <p:cNvPicPr preferRelativeResize="0"/>
          <p:nvPr/>
        </p:nvPicPr>
        <p:blipFill rotWithShape="1">
          <a:blip r:embed="rId4">
            <a:alphaModFix/>
          </a:blip>
          <a:srcRect b="0" l="0" r="0" t="0"/>
          <a:stretch/>
        </p:blipFill>
        <p:spPr>
          <a:xfrm>
            <a:off x="5274062" y="1661376"/>
            <a:ext cx="3446192" cy="1961993"/>
          </a:xfrm>
          <a:prstGeom prst="rect">
            <a:avLst/>
          </a:prstGeom>
          <a:noFill/>
          <a:ln>
            <a:noFill/>
          </a:ln>
        </p:spPr>
      </p:pic>
      <p:sp>
        <p:nvSpPr>
          <p:cNvPr id="78" name="Google Shape;78;p9"/>
          <p:cNvSpPr txBox="1"/>
          <p:nvPr/>
        </p:nvSpPr>
        <p:spPr>
          <a:xfrm>
            <a:off x="304801" y="1240536"/>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600" u="none" cap="none" strike="noStrike">
                <a:solidFill>
                  <a:schemeClr val="dk1"/>
                </a:solidFill>
                <a:latin typeface="Times New Roman"/>
                <a:ea typeface="Times New Roman"/>
                <a:cs typeface="Times New Roman"/>
                <a:sym typeface="Times New Roman"/>
              </a:rPr>
              <a:t>Accuracy Graph</a:t>
            </a:r>
            <a:r>
              <a:rPr b="1" i="0" lang="en-IN" sz="16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Arial"/>
              <a:ea typeface="Arial"/>
              <a:cs typeface="Arial"/>
              <a:sym typeface="Arial"/>
            </a:endParaRPr>
          </a:p>
        </p:txBody>
      </p:sp>
      <p:sp>
        <p:nvSpPr>
          <p:cNvPr id="79" name="Google Shape;79;p9"/>
          <p:cNvSpPr txBox="1"/>
          <p:nvPr/>
        </p:nvSpPr>
        <p:spPr>
          <a:xfrm>
            <a:off x="5200185" y="1240536"/>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chemeClr val="dk1"/>
                </a:solidFill>
                <a:latin typeface="Times New Roman"/>
                <a:ea typeface="Times New Roman"/>
                <a:cs typeface="Times New Roman"/>
                <a:sym typeface="Times New Roman"/>
              </a:rPr>
              <a:t>Loss Graph</a:t>
            </a:r>
            <a:r>
              <a:rPr b="1" i="0" lang="en-IN" sz="1400" u="none" cap="none" strike="noStrike">
                <a:solidFill>
                  <a:schemeClr val="dk1"/>
                </a:solidFill>
                <a:latin typeface="Times New Roman"/>
                <a:ea typeface="Times New Roman"/>
                <a:cs typeface="Times New Roman"/>
                <a:sym typeface="Times New Roman"/>
              </a:rPr>
              <a:t> </a:t>
            </a:r>
            <a:endParaRPr b="1" i="0" sz="1600" u="none" cap="none" strike="noStrike">
              <a:solidFill>
                <a:schemeClr val="dk1"/>
              </a:solidFill>
              <a:latin typeface="Arial"/>
              <a:ea typeface="Arial"/>
              <a:cs typeface="Arial"/>
              <a:sym typeface="Arial"/>
            </a:endParaRPr>
          </a:p>
        </p:txBody>
      </p:sp>
      <p:sp>
        <p:nvSpPr>
          <p:cNvPr id="80" name="Google Shape;80;p9"/>
          <p:cNvSpPr txBox="1"/>
          <p:nvPr/>
        </p:nvSpPr>
        <p:spPr>
          <a:xfrm>
            <a:off x="345688" y="4081895"/>
            <a:ext cx="8452624"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400" u="none" cap="none" strike="noStrike">
                <a:solidFill>
                  <a:schemeClr val="dk1"/>
                </a:solidFill>
                <a:latin typeface="Times New Roman"/>
                <a:ea typeface="Times New Roman"/>
                <a:cs typeface="Times New Roman"/>
                <a:sym typeface="Times New Roman"/>
              </a:rPr>
              <a:t>The section of the loss graph, fluctuations reveal the model's learning dynamics, while in the accuracy graph, trends showcase the predictive prowess and generalization capability of the ML algorithm in IPL score prediction.</a:t>
            </a:r>
            <a:endParaRPr/>
          </a:p>
          <a:p>
            <a:pPr indent="0" lvl="0" marL="0" marR="0" rtl="0" algn="just">
              <a:lnSpc>
                <a:spcPct val="100000"/>
              </a:lnSpc>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dian AI Tech Project Proposal by Slidesgo">
  <a:themeElements>
    <a:clrScheme name="Simple Light">
      <a:dk1>
        <a:srgbClr val="EFF1F1"/>
      </a:dk1>
      <a:lt1>
        <a:srgbClr val="E69138"/>
      </a:lt1>
      <a:dk2>
        <a:srgbClr val="783F04"/>
      </a:dk2>
      <a:lt2>
        <a:srgbClr val="B45F06"/>
      </a:lt2>
      <a:accent1>
        <a:srgbClr val="E67907"/>
      </a:accent1>
      <a:accent2>
        <a:srgbClr val="F9CB9C"/>
      </a:accent2>
      <a:accent3>
        <a:srgbClr val="FCE5CD"/>
      </a:accent3>
      <a:accent4>
        <a:srgbClr val="FFFFFF"/>
      </a:accent4>
      <a:accent5>
        <a:srgbClr val="FFFFFF"/>
      </a:accent5>
      <a:accent6>
        <a:srgbClr val="FFFFFF"/>
      </a:accent6>
      <a:hlink>
        <a:srgbClr val="EFF1F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Vishwa N</dc:creator>
</cp:coreProperties>
</file>